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5" r:id="rId2"/>
    <p:sldId id="291" r:id="rId3"/>
    <p:sldId id="295" r:id="rId4"/>
    <p:sldId id="293" r:id="rId5"/>
    <p:sldId id="292" r:id="rId6"/>
    <p:sldId id="294" r:id="rId7"/>
    <p:sldId id="296" r:id="rId8"/>
    <p:sldId id="300" r:id="rId9"/>
    <p:sldId id="297" r:id="rId10"/>
    <p:sldId id="305" r:id="rId11"/>
    <p:sldId id="309" r:id="rId12"/>
    <p:sldId id="306" r:id="rId13"/>
    <p:sldId id="298" r:id="rId14"/>
    <p:sldId id="302" r:id="rId15"/>
    <p:sldId id="304" r:id="rId16"/>
    <p:sldId id="311" r:id="rId17"/>
    <p:sldId id="29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895BD-0FE2-4291-9D57-12BA2D17C85D}" type="datetimeFigureOut">
              <a:rPr lang="zh-CN" altLang="en-US" smtClean="0"/>
              <a:t>2019/12/30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E92D1-A40A-4C8C-BF82-6E0E0954D822}" type="slidenum">
              <a:rPr lang="zh-CN" altLang="en-US" smtClean="0"/>
              <a:t>‹#›</a:t>
            </a:fld>
            <a:endParaRPr lang="zh-CN" altLang="en-US"/>
          </a:p>
        </p:txBody>
      </p:sp>
    </p:spTree>
    <p:extLst>
      <p:ext uri="{BB962C8B-B14F-4D97-AF65-F5344CB8AC3E}">
        <p14:creationId xmlns:p14="http://schemas.microsoft.com/office/powerpoint/2010/main" val="223819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1</a:t>
            </a:fld>
            <a:endParaRPr lang="zh-CN" altLang="en-US"/>
          </a:p>
        </p:txBody>
      </p:sp>
    </p:spTree>
    <p:extLst>
      <p:ext uri="{BB962C8B-B14F-4D97-AF65-F5344CB8AC3E}">
        <p14:creationId xmlns:p14="http://schemas.microsoft.com/office/powerpoint/2010/main" val="3102419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10</a:t>
            </a:fld>
            <a:endParaRPr lang="zh-CN" altLang="en-US"/>
          </a:p>
        </p:txBody>
      </p:sp>
    </p:spTree>
    <p:extLst>
      <p:ext uri="{BB962C8B-B14F-4D97-AF65-F5344CB8AC3E}">
        <p14:creationId xmlns:p14="http://schemas.microsoft.com/office/powerpoint/2010/main" val="1782973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11</a:t>
            </a:fld>
            <a:endParaRPr lang="zh-CN" altLang="en-US"/>
          </a:p>
        </p:txBody>
      </p:sp>
    </p:spTree>
    <p:extLst>
      <p:ext uri="{BB962C8B-B14F-4D97-AF65-F5344CB8AC3E}">
        <p14:creationId xmlns:p14="http://schemas.microsoft.com/office/powerpoint/2010/main" val="3031859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12</a:t>
            </a:fld>
            <a:endParaRPr lang="zh-CN" altLang="en-US"/>
          </a:p>
        </p:txBody>
      </p:sp>
    </p:spTree>
    <p:extLst>
      <p:ext uri="{BB962C8B-B14F-4D97-AF65-F5344CB8AC3E}">
        <p14:creationId xmlns:p14="http://schemas.microsoft.com/office/powerpoint/2010/main" val="3001919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13</a:t>
            </a:fld>
            <a:endParaRPr lang="zh-CN" altLang="en-US"/>
          </a:p>
        </p:txBody>
      </p:sp>
    </p:spTree>
    <p:extLst>
      <p:ext uri="{BB962C8B-B14F-4D97-AF65-F5344CB8AC3E}">
        <p14:creationId xmlns:p14="http://schemas.microsoft.com/office/powerpoint/2010/main" val="2152866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14</a:t>
            </a:fld>
            <a:endParaRPr lang="zh-CN" altLang="en-US"/>
          </a:p>
        </p:txBody>
      </p:sp>
    </p:spTree>
    <p:extLst>
      <p:ext uri="{BB962C8B-B14F-4D97-AF65-F5344CB8AC3E}">
        <p14:creationId xmlns:p14="http://schemas.microsoft.com/office/powerpoint/2010/main" val="2389719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15</a:t>
            </a:fld>
            <a:endParaRPr lang="zh-CN" altLang="en-US"/>
          </a:p>
        </p:txBody>
      </p:sp>
    </p:spTree>
    <p:extLst>
      <p:ext uri="{BB962C8B-B14F-4D97-AF65-F5344CB8AC3E}">
        <p14:creationId xmlns:p14="http://schemas.microsoft.com/office/powerpoint/2010/main" val="2003247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16</a:t>
            </a:fld>
            <a:endParaRPr lang="zh-CN" altLang="en-US"/>
          </a:p>
        </p:txBody>
      </p:sp>
    </p:spTree>
    <p:extLst>
      <p:ext uri="{BB962C8B-B14F-4D97-AF65-F5344CB8AC3E}">
        <p14:creationId xmlns:p14="http://schemas.microsoft.com/office/powerpoint/2010/main" val="1346823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17</a:t>
            </a:fld>
            <a:endParaRPr lang="zh-CN" altLang="en-US"/>
          </a:p>
        </p:txBody>
      </p:sp>
    </p:spTree>
    <p:extLst>
      <p:ext uri="{BB962C8B-B14F-4D97-AF65-F5344CB8AC3E}">
        <p14:creationId xmlns:p14="http://schemas.microsoft.com/office/powerpoint/2010/main" val="1638237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2</a:t>
            </a:fld>
            <a:endParaRPr lang="zh-CN" altLang="en-US"/>
          </a:p>
        </p:txBody>
      </p:sp>
    </p:spTree>
    <p:extLst>
      <p:ext uri="{BB962C8B-B14F-4D97-AF65-F5344CB8AC3E}">
        <p14:creationId xmlns:p14="http://schemas.microsoft.com/office/powerpoint/2010/main" val="220395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3</a:t>
            </a:fld>
            <a:endParaRPr lang="zh-CN" altLang="en-US"/>
          </a:p>
        </p:txBody>
      </p:sp>
    </p:spTree>
    <p:extLst>
      <p:ext uri="{BB962C8B-B14F-4D97-AF65-F5344CB8AC3E}">
        <p14:creationId xmlns:p14="http://schemas.microsoft.com/office/powerpoint/2010/main" val="1505397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4</a:t>
            </a:fld>
            <a:endParaRPr lang="zh-CN" altLang="en-US"/>
          </a:p>
        </p:txBody>
      </p:sp>
    </p:spTree>
    <p:extLst>
      <p:ext uri="{BB962C8B-B14F-4D97-AF65-F5344CB8AC3E}">
        <p14:creationId xmlns:p14="http://schemas.microsoft.com/office/powerpoint/2010/main" val="170428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5</a:t>
            </a:fld>
            <a:endParaRPr lang="zh-CN" altLang="en-US"/>
          </a:p>
        </p:txBody>
      </p:sp>
    </p:spTree>
    <p:extLst>
      <p:ext uri="{BB962C8B-B14F-4D97-AF65-F5344CB8AC3E}">
        <p14:creationId xmlns:p14="http://schemas.microsoft.com/office/powerpoint/2010/main" val="1732515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6</a:t>
            </a:fld>
            <a:endParaRPr lang="zh-CN" altLang="en-US"/>
          </a:p>
        </p:txBody>
      </p:sp>
    </p:spTree>
    <p:extLst>
      <p:ext uri="{BB962C8B-B14F-4D97-AF65-F5344CB8AC3E}">
        <p14:creationId xmlns:p14="http://schemas.microsoft.com/office/powerpoint/2010/main" val="2057425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7</a:t>
            </a:fld>
            <a:endParaRPr lang="zh-CN" altLang="en-US"/>
          </a:p>
        </p:txBody>
      </p:sp>
    </p:spTree>
    <p:extLst>
      <p:ext uri="{BB962C8B-B14F-4D97-AF65-F5344CB8AC3E}">
        <p14:creationId xmlns:p14="http://schemas.microsoft.com/office/powerpoint/2010/main" val="491707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8</a:t>
            </a:fld>
            <a:endParaRPr lang="zh-CN" altLang="en-US"/>
          </a:p>
        </p:txBody>
      </p:sp>
    </p:spTree>
    <p:extLst>
      <p:ext uri="{BB962C8B-B14F-4D97-AF65-F5344CB8AC3E}">
        <p14:creationId xmlns:p14="http://schemas.microsoft.com/office/powerpoint/2010/main" val="392079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9</a:t>
            </a:fld>
            <a:endParaRPr lang="zh-CN" altLang="en-US"/>
          </a:p>
        </p:txBody>
      </p:sp>
    </p:spTree>
    <p:extLst>
      <p:ext uri="{BB962C8B-B14F-4D97-AF65-F5344CB8AC3E}">
        <p14:creationId xmlns:p14="http://schemas.microsoft.com/office/powerpoint/2010/main" val="1462450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A8006C0-300E-4963-BA61-7721F349627D}"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81712D-526F-4F28-BB61-97ACE20F81CA}" type="slidenum">
              <a:rPr lang="zh-CN" altLang="en-US" smtClean="0"/>
              <a:t>‹#›</a:t>
            </a:fld>
            <a:endParaRPr lang="zh-CN" altLang="en-US"/>
          </a:p>
        </p:txBody>
      </p:sp>
    </p:spTree>
    <p:extLst>
      <p:ext uri="{BB962C8B-B14F-4D97-AF65-F5344CB8AC3E}">
        <p14:creationId xmlns:p14="http://schemas.microsoft.com/office/powerpoint/2010/main" val="168179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8006C0-300E-4963-BA61-7721F349627D}"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81712D-526F-4F28-BB61-97ACE20F81CA}" type="slidenum">
              <a:rPr lang="zh-CN" altLang="en-US" smtClean="0"/>
              <a:t>‹#›</a:t>
            </a:fld>
            <a:endParaRPr lang="zh-CN" altLang="en-US"/>
          </a:p>
        </p:txBody>
      </p:sp>
    </p:spTree>
    <p:extLst>
      <p:ext uri="{BB962C8B-B14F-4D97-AF65-F5344CB8AC3E}">
        <p14:creationId xmlns:p14="http://schemas.microsoft.com/office/powerpoint/2010/main" val="226351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8006C0-300E-4963-BA61-7721F349627D}"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81712D-526F-4F28-BB61-97ACE20F81CA}" type="slidenum">
              <a:rPr lang="zh-CN" altLang="en-US" smtClean="0"/>
              <a:t>‹#›</a:t>
            </a:fld>
            <a:endParaRPr lang="zh-CN" altLang="en-US"/>
          </a:p>
        </p:txBody>
      </p:sp>
    </p:spTree>
    <p:extLst>
      <p:ext uri="{BB962C8B-B14F-4D97-AF65-F5344CB8AC3E}">
        <p14:creationId xmlns:p14="http://schemas.microsoft.com/office/powerpoint/2010/main" val="119227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pic>
        <p:nvPicPr>
          <p:cNvPr id="6"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63845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pic>
        <p:nvPicPr>
          <p:cNvPr id="6"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04473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pic>
        <p:nvPicPr>
          <p:cNvPr id="6"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46183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仅标题">
    <p:spTree>
      <p:nvGrpSpPr>
        <p:cNvPr id="1" name=""/>
        <p:cNvGrpSpPr/>
        <p:nvPr/>
      </p:nvGrpSpPr>
      <p:grpSpPr>
        <a:xfrm>
          <a:off x="0" y="0"/>
          <a:ext cx="0" cy="0"/>
          <a:chOff x="0" y="0"/>
          <a:chExt cx="0" cy="0"/>
        </a:xfrm>
      </p:grpSpPr>
      <p:pic>
        <p:nvPicPr>
          <p:cNvPr id="6"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53312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6_仅标题">
    <p:spTree>
      <p:nvGrpSpPr>
        <p:cNvPr id="1" name=""/>
        <p:cNvGrpSpPr/>
        <p:nvPr/>
      </p:nvGrpSpPr>
      <p:grpSpPr>
        <a:xfrm>
          <a:off x="0" y="0"/>
          <a:ext cx="0" cy="0"/>
          <a:chOff x="0" y="0"/>
          <a:chExt cx="0" cy="0"/>
        </a:xfrm>
      </p:grpSpPr>
      <p:pic>
        <p:nvPicPr>
          <p:cNvPr id="6"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4092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8006C0-300E-4963-BA61-7721F349627D}"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81712D-526F-4F28-BB61-97ACE20F81CA}" type="slidenum">
              <a:rPr lang="zh-CN" altLang="en-US" smtClean="0"/>
              <a:t>‹#›</a:t>
            </a:fld>
            <a:endParaRPr lang="zh-CN" altLang="en-US"/>
          </a:p>
        </p:txBody>
      </p:sp>
    </p:spTree>
    <p:extLst>
      <p:ext uri="{BB962C8B-B14F-4D97-AF65-F5344CB8AC3E}">
        <p14:creationId xmlns:p14="http://schemas.microsoft.com/office/powerpoint/2010/main" val="90115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A8006C0-300E-4963-BA61-7721F349627D}"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81712D-526F-4F28-BB61-97ACE20F81CA}" type="slidenum">
              <a:rPr lang="zh-CN" altLang="en-US" smtClean="0"/>
              <a:t>‹#›</a:t>
            </a:fld>
            <a:endParaRPr lang="zh-CN" altLang="en-US"/>
          </a:p>
        </p:txBody>
      </p:sp>
    </p:spTree>
    <p:extLst>
      <p:ext uri="{BB962C8B-B14F-4D97-AF65-F5344CB8AC3E}">
        <p14:creationId xmlns:p14="http://schemas.microsoft.com/office/powerpoint/2010/main" val="39942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A8006C0-300E-4963-BA61-7721F349627D}"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81712D-526F-4F28-BB61-97ACE20F81CA}" type="slidenum">
              <a:rPr lang="zh-CN" altLang="en-US" smtClean="0"/>
              <a:t>‹#›</a:t>
            </a:fld>
            <a:endParaRPr lang="zh-CN" altLang="en-US"/>
          </a:p>
        </p:txBody>
      </p:sp>
    </p:spTree>
    <p:extLst>
      <p:ext uri="{BB962C8B-B14F-4D97-AF65-F5344CB8AC3E}">
        <p14:creationId xmlns:p14="http://schemas.microsoft.com/office/powerpoint/2010/main" val="1440875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A8006C0-300E-4963-BA61-7721F349627D}" type="datetimeFigureOut">
              <a:rPr lang="zh-CN" altLang="en-US" smtClean="0"/>
              <a:t>2019/12/30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81712D-526F-4F28-BB61-97ACE20F81CA}" type="slidenum">
              <a:rPr lang="zh-CN" altLang="en-US" smtClean="0"/>
              <a:t>‹#›</a:t>
            </a:fld>
            <a:endParaRPr lang="zh-CN" altLang="en-US"/>
          </a:p>
        </p:txBody>
      </p:sp>
    </p:spTree>
    <p:extLst>
      <p:ext uri="{BB962C8B-B14F-4D97-AF65-F5344CB8AC3E}">
        <p14:creationId xmlns:p14="http://schemas.microsoft.com/office/powerpoint/2010/main" val="383538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A8006C0-300E-4963-BA61-7721F349627D}" type="datetimeFigureOut">
              <a:rPr lang="zh-CN" altLang="en-US" smtClean="0"/>
              <a:t>2019/12/30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81712D-526F-4F28-BB61-97ACE20F81CA}" type="slidenum">
              <a:rPr lang="zh-CN" altLang="en-US" smtClean="0"/>
              <a:t>‹#›</a:t>
            </a:fld>
            <a:endParaRPr lang="zh-CN" altLang="en-US"/>
          </a:p>
        </p:txBody>
      </p:sp>
    </p:spTree>
    <p:extLst>
      <p:ext uri="{BB962C8B-B14F-4D97-AF65-F5344CB8AC3E}">
        <p14:creationId xmlns:p14="http://schemas.microsoft.com/office/powerpoint/2010/main" val="2564492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8006C0-300E-4963-BA61-7721F349627D}" type="datetimeFigureOut">
              <a:rPr lang="zh-CN" altLang="en-US" smtClean="0"/>
              <a:t>2019/12/30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81712D-526F-4F28-BB61-97ACE20F81CA}" type="slidenum">
              <a:rPr lang="zh-CN" altLang="en-US" smtClean="0"/>
              <a:t>‹#›</a:t>
            </a:fld>
            <a:endParaRPr lang="zh-CN" altLang="en-US"/>
          </a:p>
        </p:txBody>
      </p:sp>
    </p:spTree>
    <p:extLst>
      <p:ext uri="{BB962C8B-B14F-4D97-AF65-F5344CB8AC3E}">
        <p14:creationId xmlns:p14="http://schemas.microsoft.com/office/powerpoint/2010/main" val="269453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8006C0-300E-4963-BA61-7721F349627D}"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81712D-526F-4F28-BB61-97ACE20F81CA}" type="slidenum">
              <a:rPr lang="zh-CN" altLang="en-US" smtClean="0"/>
              <a:t>‹#›</a:t>
            </a:fld>
            <a:endParaRPr lang="zh-CN" altLang="en-US"/>
          </a:p>
        </p:txBody>
      </p:sp>
    </p:spTree>
    <p:extLst>
      <p:ext uri="{BB962C8B-B14F-4D97-AF65-F5344CB8AC3E}">
        <p14:creationId xmlns:p14="http://schemas.microsoft.com/office/powerpoint/2010/main" val="323689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8006C0-300E-4963-BA61-7721F349627D}"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81712D-526F-4F28-BB61-97ACE20F81CA}" type="slidenum">
              <a:rPr lang="zh-CN" altLang="en-US" smtClean="0"/>
              <a:t>‹#›</a:t>
            </a:fld>
            <a:endParaRPr lang="zh-CN" altLang="en-US"/>
          </a:p>
        </p:txBody>
      </p:sp>
    </p:spTree>
    <p:extLst>
      <p:ext uri="{BB962C8B-B14F-4D97-AF65-F5344CB8AC3E}">
        <p14:creationId xmlns:p14="http://schemas.microsoft.com/office/powerpoint/2010/main" val="204093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006C0-300E-4963-BA61-7721F349627D}" type="datetimeFigureOut">
              <a:rPr lang="zh-CN" altLang="en-US" smtClean="0"/>
              <a:t>2019/12/30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1712D-526F-4F28-BB61-97ACE20F81CA}" type="slidenum">
              <a:rPr lang="zh-CN" altLang="en-US" smtClean="0"/>
              <a:t>‹#›</a:t>
            </a:fld>
            <a:endParaRPr lang="zh-CN" altLang="en-US"/>
          </a:p>
        </p:txBody>
      </p:sp>
    </p:spTree>
    <p:extLst>
      <p:ext uri="{BB962C8B-B14F-4D97-AF65-F5344CB8AC3E}">
        <p14:creationId xmlns:p14="http://schemas.microsoft.com/office/powerpoint/2010/main" val="3189741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6" r:id="rId13"/>
    <p:sldLayoutId id="2147483669" r:id="rId14"/>
    <p:sldLayoutId id="2147483683" r:id="rId15"/>
    <p:sldLayoutId id="214748368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68594" t="65577" b="15737"/>
          <a:stretch>
            <a:fillRect/>
          </a:stretch>
        </p:blipFill>
        <p:spPr>
          <a:xfrm>
            <a:off x="0" y="0"/>
            <a:ext cx="6289658" cy="3743325"/>
          </a:xfrm>
          <a:prstGeom prst="rect">
            <a:avLst/>
          </a:prstGeom>
        </p:spPr>
      </p:pic>
      <p:pic>
        <p:nvPicPr>
          <p:cNvPr id="48" name="图片 47"/>
          <p:cNvPicPr>
            <a:picLocks noChangeAspect="1"/>
          </p:cNvPicPr>
          <p:nvPr/>
        </p:nvPicPr>
        <p:blipFill>
          <a:blip r:embed="rId4"/>
          <a:stretch>
            <a:fillRect/>
          </a:stretch>
        </p:blipFill>
        <p:spPr>
          <a:xfrm>
            <a:off x="3394961" y="901699"/>
            <a:ext cx="5402077" cy="5407025"/>
          </a:xfrm>
          <a:prstGeom prst="rect">
            <a:avLst/>
          </a:prstGeom>
        </p:spPr>
      </p:pic>
      <p:pic>
        <p:nvPicPr>
          <p:cNvPr id="23" name="图片 22"/>
          <p:cNvPicPr>
            <a:picLocks noChangeAspect="1"/>
          </p:cNvPicPr>
          <p:nvPr/>
        </p:nvPicPr>
        <p:blipFill>
          <a:blip r:embed="rId4" cstate="screen"/>
          <a:srcRect b="67550"/>
          <a:stretch>
            <a:fillRect/>
          </a:stretch>
        </p:blipFill>
        <p:spPr>
          <a:xfrm rot="19048470">
            <a:off x="7724422" y="2530588"/>
            <a:ext cx="10013678" cy="3252438"/>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sp>
        <p:nvSpPr>
          <p:cNvPr id="50" name="矩形 49"/>
          <p:cNvSpPr/>
          <p:nvPr/>
        </p:nvSpPr>
        <p:spPr>
          <a:xfrm>
            <a:off x="-1" y="0"/>
            <a:ext cx="12192000" cy="6858000"/>
          </a:xfrm>
          <a:prstGeom prst="rect">
            <a:avLst/>
          </a:prstGeom>
          <a:gradFill flip="none" rotWithShape="1">
            <a:gsLst>
              <a:gs pos="100000">
                <a:srgbClr val="0D1325"/>
              </a:gs>
              <a:gs pos="0">
                <a:srgbClr val="0D1325">
                  <a:alpha val="50000"/>
                </a:srgbClr>
              </a:gs>
              <a:gs pos="44000">
                <a:srgbClr val="0D1325">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969738" y="2663114"/>
            <a:ext cx="5098967" cy="461665"/>
          </a:xfrm>
          <a:prstGeom prst="rect">
            <a:avLst/>
          </a:prstGeom>
          <a:noFill/>
        </p:spPr>
        <p:txBody>
          <a:bodyPr wrap="square" rtlCol="0">
            <a:spAutoFit/>
          </a:bodyPr>
          <a:lstStyle/>
          <a:p>
            <a:pPr lvl="0"/>
            <a:r>
              <a:rPr lang="en-US" altLang="zh-CN" sz="2400" dirty="0">
                <a:solidFill>
                  <a:schemeClr val="tx2">
                    <a:lumMod val="40000"/>
                    <a:lumOff val="60000"/>
                  </a:schemeClr>
                </a:solidFill>
                <a:cs typeface="+mn-ea"/>
                <a:sym typeface="+mn-lt"/>
              </a:rPr>
              <a:t>——ZRP</a:t>
            </a:r>
            <a:r>
              <a:rPr lang="zh-CN" altLang="en-US" sz="2400" dirty="0">
                <a:solidFill>
                  <a:schemeClr val="tx2">
                    <a:lumMod val="40000"/>
                    <a:lumOff val="60000"/>
                  </a:schemeClr>
                </a:solidFill>
                <a:cs typeface="+mn-ea"/>
                <a:sym typeface="+mn-lt"/>
              </a:rPr>
              <a:t>网络协议实现</a:t>
            </a:r>
          </a:p>
        </p:txBody>
      </p:sp>
      <p:cxnSp>
        <p:nvCxnSpPr>
          <p:cNvPr id="94" name="直接连接符 93"/>
          <p:cNvCxnSpPr/>
          <p:nvPr/>
        </p:nvCxnSpPr>
        <p:spPr>
          <a:xfrm>
            <a:off x="3968867" y="3429000"/>
            <a:ext cx="5098967" cy="0"/>
          </a:xfrm>
          <a:prstGeom prst="line">
            <a:avLst/>
          </a:prstGeom>
          <a:ln w="22225">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7">
            <a:extLst>
              <a:ext uri="{FF2B5EF4-FFF2-40B4-BE49-F238E27FC236}">
                <a16:creationId xmlns:a16="http://schemas.microsoft.com/office/drawing/2014/main" id="{D6BB07AB-C428-4D68-85E6-5C4C3CAEEAF3}"/>
              </a:ext>
            </a:extLst>
          </p:cNvPr>
          <p:cNvSpPr txBox="1">
            <a:spLocks/>
          </p:cNvSpPr>
          <p:nvPr/>
        </p:nvSpPr>
        <p:spPr>
          <a:xfrm>
            <a:off x="4065323" y="1835785"/>
            <a:ext cx="4285919"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bg1">
                    <a:lumMod val="95000"/>
                  </a:schemeClr>
                </a:solidFill>
                <a:cs typeface="+mn-ea"/>
                <a:sym typeface="+mn-lt"/>
              </a:rPr>
              <a:t>网络与通信</a:t>
            </a:r>
          </a:p>
        </p:txBody>
      </p:sp>
      <p:sp>
        <p:nvSpPr>
          <p:cNvPr id="17" name="文本占位符 28">
            <a:extLst>
              <a:ext uri="{FF2B5EF4-FFF2-40B4-BE49-F238E27FC236}">
                <a16:creationId xmlns:a16="http://schemas.microsoft.com/office/drawing/2014/main" id="{A441859B-04B0-4F12-B991-DE93DC0895BA}"/>
              </a:ext>
            </a:extLst>
          </p:cNvPr>
          <p:cNvSpPr txBox="1">
            <a:spLocks/>
          </p:cNvSpPr>
          <p:nvPr/>
        </p:nvSpPr>
        <p:spPr>
          <a:xfrm>
            <a:off x="9067834" y="5672034"/>
            <a:ext cx="4054013"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olidFill>
                  <a:schemeClr val="tx2">
                    <a:lumMod val="20000"/>
                    <a:lumOff val="80000"/>
                  </a:schemeClr>
                </a:solidFill>
                <a:sym typeface="+mn-lt"/>
              </a:rPr>
              <a:t>张钊诚 </a:t>
            </a:r>
            <a:r>
              <a:rPr lang="en-US" altLang="zh-CN" sz="2000" dirty="0">
                <a:solidFill>
                  <a:schemeClr val="tx2">
                    <a:lumMod val="20000"/>
                    <a:lumOff val="80000"/>
                  </a:schemeClr>
                </a:solidFill>
                <a:sym typeface="+mn-lt"/>
              </a:rPr>
              <a:t>2019104216</a:t>
            </a:r>
            <a:endParaRPr lang="zh-CN" altLang="en-US" sz="2000" dirty="0">
              <a:solidFill>
                <a:schemeClr val="tx2">
                  <a:lumMod val="20000"/>
                  <a:lumOff val="80000"/>
                </a:schemeClr>
              </a:solidFill>
              <a:sym typeface="+mn-lt"/>
            </a:endParaRPr>
          </a:p>
        </p:txBody>
      </p:sp>
      <p:sp>
        <p:nvSpPr>
          <p:cNvPr id="18" name="文本占位符 28">
            <a:extLst>
              <a:ext uri="{FF2B5EF4-FFF2-40B4-BE49-F238E27FC236}">
                <a16:creationId xmlns:a16="http://schemas.microsoft.com/office/drawing/2014/main" id="{A441859B-04B0-4F12-B991-DE93DC0895BA}"/>
              </a:ext>
            </a:extLst>
          </p:cNvPr>
          <p:cNvSpPr txBox="1">
            <a:spLocks/>
          </p:cNvSpPr>
          <p:nvPr/>
        </p:nvSpPr>
        <p:spPr>
          <a:xfrm>
            <a:off x="9067833" y="6177148"/>
            <a:ext cx="4054013"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olidFill>
                  <a:schemeClr val="tx2">
                    <a:lumMod val="20000"/>
                    <a:lumOff val="80000"/>
                  </a:schemeClr>
                </a:solidFill>
                <a:sym typeface="+mn-lt"/>
              </a:rPr>
              <a:t>李瑞晨 </a:t>
            </a:r>
            <a:r>
              <a:rPr lang="en-US" altLang="zh-CN" sz="2000" dirty="0">
                <a:solidFill>
                  <a:schemeClr val="tx2">
                    <a:lumMod val="20000"/>
                    <a:lumOff val="80000"/>
                  </a:schemeClr>
                </a:solidFill>
                <a:sym typeface="+mn-lt"/>
              </a:rPr>
              <a:t>2019101401</a:t>
            </a:r>
          </a:p>
        </p:txBody>
      </p:sp>
    </p:spTree>
    <p:extLst>
      <p:ext uri="{BB962C8B-B14F-4D97-AF65-F5344CB8AC3E}">
        <p14:creationId xmlns:p14="http://schemas.microsoft.com/office/powerpoint/2010/main" val="22175332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2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2000">
                                          <p:cBhvr additive="base">
                                            <p:cTn id="7" dur="1500" fill="hold"/>
                                            <p:tgtEl>
                                              <p:spTgt spid="2"/>
                                            </p:tgtEl>
                                            <p:attrNameLst>
                                              <p:attrName>ppt_x</p:attrName>
                                            </p:attrNameLst>
                                          </p:cBhvr>
                                          <p:tavLst>
                                            <p:tav tm="0">
                                              <p:val>
                                                <p:strVal val="0-#ppt_w/2"/>
                                              </p:val>
                                            </p:tav>
                                            <p:tav tm="100000">
                                              <p:val>
                                                <p:strVal val="#ppt_x"/>
                                              </p:val>
                                            </p:tav>
                                          </p:tavLst>
                                        </p:anim>
                                        <p:anim calcmode="lin" valueType="num" p14:bounceEnd="42000">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14:presetBounceEnd="42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42000">
                                          <p:cBhvr additive="base">
                                            <p:cTn id="11" dur="1500" fill="hold"/>
                                            <p:tgtEl>
                                              <p:spTgt spid="23"/>
                                            </p:tgtEl>
                                            <p:attrNameLst>
                                              <p:attrName>ppt_x</p:attrName>
                                            </p:attrNameLst>
                                          </p:cBhvr>
                                          <p:tavLst>
                                            <p:tav tm="0">
                                              <p:val>
                                                <p:strVal val="1+#ppt_w/2"/>
                                              </p:val>
                                            </p:tav>
                                            <p:tav tm="100000">
                                              <p:val>
                                                <p:strVal val="#ppt_x"/>
                                              </p:val>
                                            </p:tav>
                                          </p:tavLst>
                                        </p:anim>
                                        <p:anim calcmode="lin" valueType="num" p14:bounceEnd="42000">
                                          <p:cBhvr additive="base">
                                            <p:cTn id="12" dur="1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2000">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14:bounceEnd="42000">
                                          <p:cBhvr additive="base">
                                            <p:cTn id="15" dur="1500" fill="hold"/>
                                            <p:tgtEl>
                                              <p:spTgt spid="48"/>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48"/>
                                            </p:tgtEl>
                                            <p:attrNameLst>
                                              <p:attrName>ppt_y</p:attrName>
                                            </p:attrNameLst>
                                          </p:cBhvr>
                                          <p:tavLst>
                                            <p:tav tm="0">
                                              <p:val>
                                                <p:strVal val="0-#ppt_h/2"/>
                                              </p:val>
                                            </p:tav>
                                            <p:tav tm="100000">
                                              <p:val>
                                                <p:strVal val="#ppt_y"/>
                                              </p:val>
                                            </p:tav>
                                          </p:tavLst>
                                        </p:anim>
                                      </p:childTnLst>
                                    </p:cTn>
                                  </p:par>
                                  <p:par>
                                    <p:cTn id="17" presetID="53" presetClass="entr" presetSubtype="16" fill="hold" grpId="0" nodeType="withEffect">
                                      <p:stCondLst>
                                        <p:cond delay="3900"/>
                                      </p:stCondLst>
                                      <p:iterate type="lt">
                                        <p:tmPct val="10000"/>
                                      </p:iterate>
                                      <p:childTnLst>
                                        <p:set>
                                          <p:cBhvr>
                                            <p:cTn id="18" dur="1" fill="hold">
                                              <p:stCondLst>
                                                <p:cond delay="0"/>
                                              </p:stCondLst>
                                            </p:cTn>
                                            <p:tgtEl>
                                              <p:spTgt spid="56"/>
                                            </p:tgtEl>
                                            <p:attrNameLst>
                                              <p:attrName>style.visibility</p:attrName>
                                            </p:attrNameLst>
                                          </p:cBhvr>
                                          <p:to>
                                            <p:strVal val="visible"/>
                                          </p:to>
                                        </p:set>
                                        <p:anim calcmode="lin" valueType="num">
                                          <p:cBhvr>
                                            <p:cTn id="19" dur="250" fill="hold"/>
                                            <p:tgtEl>
                                              <p:spTgt spid="56"/>
                                            </p:tgtEl>
                                            <p:attrNameLst>
                                              <p:attrName>ppt_w</p:attrName>
                                            </p:attrNameLst>
                                          </p:cBhvr>
                                          <p:tavLst>
                                            <p:tav tm="0">
                                              <p:val>
                                                <p:fltVal val="0"/>
                                              </p:val>
                                            </p:tav>
                                            <p:tav tm="100000">
                                              <p:val>
                                                <p:strVal val="#ppt_w"/>
                                              </p:val>
                                            </p:tav>
                                          </p:tavLst>
                                        </p:anim>
                                        <p:anim calcmode="lin" valueType="num">
                                          <p:cBhvr>
                                            <p:cTn id="20" dur="250" fill="hold"/>
                                            <p:tgtEl>
                                              <p:spTgt spid="56"/>
                                            </p:tgtEl>
                                            <p:attrNameLst>
                                              <p:attrName>ppt_h</p:attrName>
                                            </p:attrNameLst>
                                          </p:cBhvr>
                                          <p:tavLst>
                                            <p:tav tm="0">
                                              <p:val>
                                                <p:fltVal val="0"/>
                                              </p:val>
                                            </p:tav>
                                            <p:tav tm="100000">
                                              <p:val>
                                                <p:strVal val="#ppt_h"/>
                                              </p:val>
                                            </p:tav>
                                          </p:tavLst>
                                        </p:anim>
                                        <p:animEffect transition="in" filter="fade">
                                          <p:cBhvr>
                                            <p:cTn id="21" dur="250"/>
                                            <p:tgtEl>
                                              <p:spTgt spid="56"/>
                                            </p:tgtEl>
                                          </p:cBhvr>
                                        </p:animEffect>
                                      </p:childTnLst>
                                    </p:cTn>
                                  </p:par>
                                  <p:par>
                                    <p:cTn id="22" presetID="10" presetClass="entr" presetSubtype="0" fill="hold" nodeType="withEffect">
                                      <p:stCondLst>
                                        <p:cond delay="4750"/>
                                      </p:stCondLst>
                                      <p:childTnLst>
                                        <p:set>
                                          <p:cBhvr>
                                            <p:cTn id="23" dur="1" fill="hold">
                                              <p:stCondLst>
                                                <p:cond delay="0"/>
                                              </p:stCondLst>
                                            </p:cTn>
                                            <p:tgtEl>
                                              <p:spTgt spid="94"/>
                                            </p:tgtEl>
                                            <p:attrNameLst>
                                              <p:attrName>style.visibility</p:attrName>
                                            </p:attrNameLst>
                                          </p:cBhvr>
                                          <p:to>
                                            <p:strVal val="visible"/>
                                          </p:to>
                                        </p:set>
                                        <p:animEffect transition="in" filter="fade">
                                          <p:cBhvr>
                                            <p:cTn id="24" dur="2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500" fill="hold"/>
                                            <p:tgtEl>
                                              <p:spTgt spid="23"/>
                                            </p:tgtEl>
                                            <p:attrNameLst>
                                              <p:attrName>ppt_x</p:attrName>
                                            </p:attrNameLst>
                                          </p:cBhvr>
                                          <p:tavLst>
                                            <p:tav tm="0">
                                              <p:val>
                                                <p:strVal val="1+#ppt_w/2"/>
                                              </p:val>
                                            </p:tav>
                                            <p:tav tm="100000">
                                              <p:val>
                                                <p:strVal val="#ppt_x"/>
                                              </p:val>
                                            </p:tav>
                                          </p:tavLst>
                                        </p:anim>
                                        <p:anim calcmode="lin" valueType="num">
                                          <p:cBhvr additive="base">
                                            <p:cTn id="12" dur="1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1500" fill="hold"/>
                                            <p:tgtEl>
                                              <p:spTgt spid="48"/>
                                            </p:tgtEl>
                                            <p:attrNameLst>
                                              <p:attrName>ppt_x</p:attrName>
                                            </p:attrNameLst>
                                          </p:cBhvr>
                                          <p:tavLst>
                                            <p:tav tm="0">
                                              <p:val>
                                                <p:strVal val="#ppt_x"/>
                                              </p:val>
                                            </p:tav>
                                            <p:tav tm="100000">
                                              <p:val>
                                                <p:strVal val="#ppt_x"/>
                                              </p:val>
                                            </p:tav>
                                          </p:tavLst>
                                        </p:anim>
                                        <p:anim calcmode="lin" valueType="num">
                                          <p:cBhvr additive="base">
                                            <p:cTn id="16" dur="1500" fill="hold"/>
                                            <p:tgtEl>
                                              <p:spTgt spid="48"/>
                                            </p:tgtEl>
                                            <p:attrNameLst>
                                              <p:attrName>ppt_y</p:attrName>
                                            </p:attrNameLst>
                                          </p:cBhvr>
                                          <p:tavLst>
                                            <p:tav tm="0">
                                              <p:val>
                                                <p:strVal val="0-#ppt_h/2"/>
                                              </p:val>
                                            </p:tav>
                                            <p:tav tm="100000">
                                              <p:val>
                                                <p:strVal val="#ppt_y"/>
                                              </p:val>
                                            </p:tav>
                                          </p:tavLst>
                                        </p:anim>
                                      </p:childTnLst>
                                    </p:cTn>
                                  </p:par>
                                  <p:par>
                                    <p:cTn id="17" presetID="53" presetClass="entr" presetSubtype="16" fill="hold" grpId="0" nodeType="withEffect">
                                      <p:stCondLst>
                                        <p:cond delay="3900"/>
                                      </p:stCondLst>
                                      <p:iterate type="lt">
                                        <p:tmPct val="10000"/>
                                      </p:iterate>
                                      <p:childTnLst>
                                        <p:set>
                                          <p:cBhvr>
                                            <p:cTn id="18" dur="1" fill="hold">
                                              <p:stCondLst>
                                                <p:cond delay="0"/>
                                              </p:stCondLst>
                                            </p:cTn>
                                            <p:tgtEl>
                                              <p:spTgt spid="56"/>
                                            </p:tgtEl>
                                            <p:attrNameLst>
                                              <p:attrName>style.visibility</p:attrName>
                                            </p:attrNameLst>
                                          </p:cBhvr>
                                          <p:to>
                                            <p:strVal val="visible"/>
                                          </p:to>
                                        </p:set>
                                        <p:anim calcmode="lin" valueType="num">
                                          <p:cBhvr>
                                            <p:cTn id="19" dur="250" fill="hold"/>
                                            <p:tgtEl>
                                              <p:spTgt spid="56"/>
                                            </p:tgtEl>
                                            <p:attrNameLst>
                                              <p:attrName>ppt_w</p:attrName>
                                            </p:attrNameLst>
                                          </p:cBhvr>
                                          <p:tavLst>
                                            <p:tav tm="0">
                                              <p:val>
                                                <p:fltVal val="0"/>
                                              </p:val>
                                            </p:tav>
                                            <p:tav tm="100000">
                                              <p:val>
                                                <p:strVal val="#ppt_w"/>
                                              </p:val>
                                            </p:tav>
                                          </p:tavLst>
                                        </p:anim>
                                        <p:anim calcmode="lin" valueType="num">
                                          <p:cBhvr>
                                            <p:cTn id="20" dur="250" fill="hold"/>
                                            <p:tgtEl>
                                              <p:spTgt spid="56"/>
                                            </p:tgtEl>
                                            <p:attrNameLst>
                                              <p:attrName>ppt_h</p:attrName>
                                            </p:attrNameLst>
                                          </p:cBhvr>
                                          <p:tavLst>
                                            <p:tav tm="0">
                                              <p:val>
                                                <p:fltVal val="0"/>
                                              </p:val>
                                            </p:tav>
                                            <p:tav tm="100000">
                                              <p:val>
                                                <p:strVal val="#ppt_h"/>
                                              </p:val>
                                            </p:tav>
                                          </p:tavLst>
                                        </p:anim>
                                        <p:animEffect transition="in" filter="fade">
                                          <p:cBhvr>
                                            <p:cTn id="21" dur="250"/>
                                            <p:tgtEl>
                                              <p:spTgt spid="56"/>
                                            </p:tgtEl>
                                          </p:cBhvr>
                                        </p:animEffect>
                                      </p:childTnLst>
                                    </p:cTn>
                                  </p:par>
                                  <p:par>
                                    <p:cTn id="22" presetID="10" presetClass="entr" presetSubtype="0" fill="hold" nodeType="withEffect">
                                      <p:stCondLst>
                                        <p:cond delay="4750"/>
                                      </p:stCondLst>
                                      <p:childTnLst>
                                        <p:set>
                                          <p:cBhvr>
                                            <p:cTn id="23" dur="1" fill="hold">
                                              <p:stCondLst>
                                                <p:cond delay="0"/>
                                              </p:stCondLst>
                                            </p:cTn>
                                            <p:tgtEl>
                                              <p:spTgt spid="94"/>
                                            </p:tgtEl>
                                            <p:attrNameLst>
                                              <p:attrName>style.visibility</p:attrName>
                                            </p:attrNameLst>
                                          </p:cBhvr>
                                          <p:to>
                                            <p:strVal val="visible"/>
                                          </p:to>
                                        </p:set>
                                        <p:animEffect transition="in" filter="fade">
                                          <p:cBhvr>
                                            <p:cTn id="24" dur="2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447675" y="367239"/>
            <a:ext cx="513548" cy="575736"/>
            <a:chOff x="447675" y="367239"/>
            <a:chExt cx="513548" cy="575736"/>
          </a:xfrm>
        </p:grpSpPr>
        <p:sp>
          <p:nvSpPr>
            <p:cNvPr id="87" name="等腰三角形 86"/>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矩形 88"/>
          <p:cNvSpPr/>
          <p:nvPr/>
        </p:nvSpPr>
        <p:spPr>
          <a:xfrm>
            <a:off x="1017388" y="409286"/>
            <a:ext cx="1693092" cy="400110"/>
          </a:xfrm>
          <a:prstGeom prst="rect">
            <a:avLst/>
          </a:prstGeom>
        </p:spPr>
        <p:txBody>
          <a:bodyPr wrap="none">
            <a:spAutoFit/>
          </a:bodyPr>
          <a:lstStyle/>
          <a:p>
            <a:r>
              <a:rPr lang="en-US" altLang="zh-CN"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ZRP</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路由过程</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2" name="文本框 1"/>
          <p:cNvSpPr txBox="1"/>
          <p:nvPr/>
        </p:nvSpPr>
        <p:spPr>
          <a:xfrm>
            <a:off x="1315787" y="2165067"/>
            <a:ext cx="10123713" cy="1631216"/>
          </a:xfrm>
          <a:prstGeom prst="rect">
            <a:avLst/>
          </a:prstGeom>
          <a:noFill/>
        </p:spPr>
        <p:txBody>
          <a:bodyPr wrap="square" rtlCol="0">
            <a:spAutoFit/>
          </a:bodyPr>
          <a:lstStyle/>
          <a:p>
            <a:r>
              <a:rPr lang="zh-CN" altLang="en-US" sz="2000" b="1" dirty="0">
                <a:solidFill>
                  <a:schemeClr val="tx2">
                    <a:lumMod val="20000"/>
                    <a:lumOff val="80000"/>
                  </a:schemeClr>
                </a:solidFill>
              </a:rPr>
              <a:t>实验设定</a:t>
            </a:r>
            <a:r>
              <a:rPr lang="zh-CN" altLang="en-US" sz="2000" dirty="0">
                <a:solidFill>
                  <a:schemeClr val="tx2">
                    <a:lumMod val="20000"/>
                    <a:lumOff val="80000"/>
                  </a:schemeClr>
                </a:solidFill>
              </a:rPr>
              <a:t>：</a:t>
            </a:r>
            <a:r>
              <a:rPr lang="zh-CN" altLang="zh-CN" sz="2000" dirty="0">
                <a:solidFill>
                  <a:schemeClr val="tx2">
                    <a:lumMod val="20000"/>
                    <a:lumOff val="80000"/>
                  </a:schemeClr>
                </a:solidFill>
              </a:rPr>
              <a:t>实验生成的节点运动场景为包含</a:t>
            </a:r>
            <a:r>
              <a:rPr lang="en-US" altLang="zh-CN" sz="2000" dirty="0">
                <a:solidFill>
                  <a:schemeClr val="tx2">
                    <a:lumMod val="20000"/>
                    <a:lumOff val="80000"/>
                  </a:schemeClr>
                </a:solidFill>
              </a:rPr>
              <a:t>200</a:t>
            </a:r>
            <a:r>
              <a:rPr lang="zh-CN" altLang="zh-CN" sz="2000" dirty="0">
                <a:solidFill>
                  <a:schemeClr val="tx2">
                    <a:lumMod val="20000"/>
                    <a:lumOff val="80000"/>
                  </a:schemeClr>
                </a:solidFill>
              </a:rPr>
              <a:t>个节点、平均停留时间为</a:t>
            </a:r>
            <a:r>
              <a:rPr lang="en-US" altLang="zh-CN" sz="2000" dirty="0">
                <a:solidFill>
                  <a:schemeClr val="tx2">
                    <a:lumMod val="20000"/>
                    <a:lumOff val="80000"/>
                  </a:schemeClr>
                </a:solidFill>
              </a:rPr>
              <a:t>0</a:t>
            </a:r>
            <a:r>
              <a:rPr lang="zh-CN" altLang="zh-CN" sz="2000" dirty="0">
                <a:solidFill>
                  <a:schemeClr val="tx2">
                    <a:lumMod val="20000"/>
                    <a:lumOff val="80000"/>
                  </a:schemeClr>
                </a:solidFill>
              </a:rPr>
              <a:t>秒</a:t>
            </a:r>
            <a:r>
              <a:rPr lang="en-US" altLang="zh-CN" sz="2000" dirty="0">
                <a:solidFill>
                  <a:schemeClr val="tx2">
                    <a:lumMod val="20000"/>
                    <a:lumOff val="80000"/>
                  </a:schemeClr>
                </a:solidFill>
              </a:rPr>
              <a:t>(</a:t>
            </a:r>
            <a:r>
              <a:rPr lang="zh-CN" altLang="zh-CN" sz="2000" dirty="0">
                <a:solidFill>
                  <a:schemeClr val="tx2">
                    <a:lumMod val="20000"/>
                    <a:lumOff val="80000"/>
                  </a:schemeClr>
                </a:solidFill>
              </a:rPr>
              <a:t>不停留</a:t>
            </a:r>
            <a:r>
              <a:rPr lang="en-US" altLang="zh-CN" sz="2000" dirty="0">
                <a:solidFill>
                  <a:schemeClr val="tx2">
                    <a:lumMod val="20000"/>
                    <a:lumOff val="80000"/>
                  </a:schemeClr>
                </a:solidFill>
              </a:rPr>
              <a:t>)</a:t>
            </a:r>
            <a:r>
              <a:rPr lang="zh-CN" altLang="zh-CN" sz="2000" dirty="0">
                <a:solidFill>
                  <a:schemeClr val="tx2">
                    <a:lumMod val="20000"/>
                    <a:lumOff val="80000"/>
                  </a:schemeClr>
                </a:solidFill>
              </a:rPr>
              <a:t>、最大速度为</a:t>
            </a:r>
            <a:r>
              <a:rPr lang="en-US" altLang="zh-CN" sz="2000" dirty="0">
                <a:solidFill>
                  <a:schemeClr val="tx2">
                    <a:lumMod val="20000"/>
                    <a:lumOff val="80000"/>
                  </a:schemeClr>
                </a:solidFill>
              </a:rPr>
              <a:t>10m/s</a:t>
            </a:r>
            <a:r>
              <a:rPr lang="zh-CN" altLang="zh-CN" sz="2000" dirty="0">
                <a:solidFill>
                  <a:schemeClr val="tx2">
                    <a:lumMod val="20000"/>
                    <a:lumOff val="80000"/>
                  </a:schemeClr>
                </a:solidFill>
              </a:rPr>
              <a:t>、平均速度为</a:t>
            </a:r>
            <a:r>
              <a:rPr lang="en-US" altLang="zh-CN" sz="2000" dirty="0">
                <a:solidFill>
                  <a:schemeClr val="tx2">
                    <a:lumMod val="20000"/>
                    <a:lumOff val="80000"/>
                  </a:schemeClr>
                </a:solidFill>
              </a:rPr>
              <a:t>10m/s</a:t>
            </a:r>
            <a:r>
              <a:rPr lang="zh-CN" altLang="zh-CN" sz="2000" dirty="0">
                <a:solidFill>
                  <a:schemeClr val="tx2">
                    <a:lumMod val="20000"/>
                    <a:lumOff val="80000"/>
                  </a:schemeClr>
                </a:solidFill>
              </a:rPr>
              <a:t>、仿真时间为</a:t>
            </a:r>
            <a:r>
              <a:rPr lang="en-US" altLang="zh-CN" sz="2000" dirty="0">
                <a:solidFill>
                  <a:schemeClr val="tx2">
                    <a:lumMod val="20000"/>
                    <a:lumOff val="80000"/>
                  </a:schemeClr>
                </a:solidFill>
              </a:rPr>
              <a:t>50 </a:t>
            </a:r>
            <a:r>
              <a:rPr lang="zh-CN" altLang="zh-CN" sz="2000" dirty="0">
                <a:solidFill>
                  <a:schemeClr val="tx2">
                    <a:lumMod val="20000"/>
                    <a:lumOff val="80000"/>
                  </a:schemeClr>
                </a:solidFill>
              </a:rPr>
              <a:t>秒、边界为</a:t>
            </a:r>
            <a:r>
              <a:rPr lang="en-US" altLang="zh-CN" sz="2000" dirty="0">
                <a:solidFill>
                  <a:schemeClr val="tx2">
                    <a:lumMod val="20000"/>
                    <a:lumOff val="80000"/>
                  </a:schemeClr>
                </a:solidFill>
              </a:rPr>
              <a:t>8000x6000</a:t>
            </a:r>
            <a:r>
              <a:rPr lang="zh-CN" altLang="zh-CN" sz="2000" dirty="0">
                <a:solidFill>
                  <a:schemeClr val="tx2">
                    <a:lumMod val="20000"/>
                    <a:lumOff val="80000"/>
                  </a:schemeClr>
                </a:solidFill>
              </a:rPr>
              <a:t>的一个运动场景</a:t>
            </a:r>
            <a:r>
              <a:rPr lang="zh-CN" altLang="en-US" sz="2000" dirty="0">
                <a:solidFill>
                  <a:schemeClr val="tx2">
                    <a:lumMod val="20000"/>
                    <a:lumOff val="80000"/>
                  </a:schemeClr>
                </a:solidFill>
              </a:rPr>
              <a:t>。</a:t>
            </a:r>
            <a:endParaRPr lang="en-US" altLang="zh-CN" sz="2000" dirty="0">
              <a:solidFill>
                <a:schemeClr val="tx2">
                  <a:lumMod val="20000"/>
                  <a:lumOff val="80000"/>
                </a:schemeClr>
              </a:solidFill>
            </a:endParaRPr>
          </a:p>
          <a:p>
            <a:endParaRPr lang="en-US" altLang="zh-CN" sz="2000" dirty="0">
              <a:solidFill>
                <a:schemeClr val="tx2">
                  <a:lumMod val="20000"/>
                  <a:lumOff val="80000"/>
                </a:schemeClr>
              </a:solidFill>
            </a:endParaRPr>
          </a:p>
          <a:p>
            <a:r>
              <a:rPr lang="zh-CN" altLang="en-US" sz="2000" dirty="0">
                <a:solidFill>
                  <a:schemeClr val="tx2">
                    <a:lumMod val="20000"/>
                    <a:lumOff val="80000"/>
                  </a:schemeClr>
                </a:solidFill>
              </a:rPr>
              <a:t>场景文件生成后，运行写好的</a:t>
            </a:r>
            <a:r>
              <a:rPr lang="en-US" altLang="zh-CN" sz="2000" dirty="0" err="1">
                <a:solidFill>
                  <a:schemeClr val="tx2">
                    <a:lumMod val="20000"/>
                    <a:lumOff val="80000"/>
                  </a:schemeClr>
                </a:solidFill>
              </a:rPr>
              <a:t>tcl</a:t>
            </a:r>
            <a:r>
              <a:rPr lang="zh-CN" altLang="en-US" sz="2000" dirty="0">
                <a:solidFill>
                  <a:schemeClr val="tx2">
                    <a:lumMod val="20000"/>
                    <a:lumOff val="80000"/>
                  </a:schemeClr>
                </a:solidFill>
              </a:rPr>
              <a:t>文件进行仿真实验。</a:t>
            </a:r>
          </a:p>
        </p:txBody>
      </p:sp>
    </p:spTree>
    <p:extLst>
      <p:ext uri="{BB962C8B-B14F-4D97-AF65-F5344CB8AC3E}">
        <p14:creationId xmlns:p14="http://schemas.microsoft.com/office/powerpoint/2010/main" val="8831148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447675" y="367239"/>
            <a:ext cx="513548" cy="575736"/>
            <a:chOff x="447675" y="367239"/>
            <a:chExt cx="513548" cy="575736"/>
          </a:xfrm>
        </p:grpSpPr>
        <p:sp>
          <p:nvSpPr>
            <p:cNvPr id="87" name="等腰三角形 86"/>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矩形 88"/>
          <p:cNvSpPr/>
          <p:nvPr/>
        </p:nvSpPr>
        <p:spPr>
          <a:xfrm>
            <a:off x="1017388" y="409286"/>
            <a:ext cx="1693092" cy="400110"/>
          </a:xfrm>
          <a:prstGeom prst="rect">
            <a:avLst/>
          </a:prstGeom>
        </p:spPr>
        <p:txBody>
          <a:bodyPr wrap="none">
            <a:spAutoFit/>
          </a:bodyPr>
          <a:lstStyle/>
          <a:p>
            <a:r>
              <a:rPr lang="en-US" altLang="zh-CN"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ZRP</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路由过程</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959" y="1017619"/>
            <a:ext cx="7007901" cy="5690754"/>
          </a:xfrm>
          <a:prstGeom prst="rect">
            <a:avLst/>
          </a:prstGeom>
        </p:spPr>
      </p:pic>
    </p:spTree>
    <p:extLst>
      <p:ext uri="{BB962C8B-B14F-4D97-AF65-F5344CB8AC3E}">
        <p14:creationId xmlns:p14="http://schemas.microsoft.com/office/powerpoint/2010/main" val="287881550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447675" y="367239"/>
            <a:ext cx="513548" cy="575736"/>
            <a:chOff x="447675" y="367239"/>
            <a:chExt cx="513548" cy="575736"/>
          </a:xfrm>
        </p:grpSpPr>
        <p:sp>
          <p:nvSpPr>
            <p:cNvPr id="87" name="等腰三角形 86"/>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矩形 88"/>
          <p:cNvSpPr/>
          <p:nvPr/>
        </p:nvSpPr>
        <p:spPr>
          <a:xfrm>
            <a:off x="1017388" y="409286"/>
            <a:ext cx="1693092" cy="400110"/>
          </a:xfrm>
          <a:prstGeom prst="rect">
            <a:avLst/>
          </a:prstGeom>
        </p:spPr>
        <p:txBody>
          <a:bodyPr wrap="none">
            <a:spAutoFit/>
          </a:bodyPr>
          <a:lstStyle/>
          <a:p>
            <a:r>
              <a:rPr lang="en-US" altLang="zh-CN"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ZRP</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路由过程</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pic>
        <p:nvPicPr>
          <p:cNvPr id="3" name="图片 2"/>
          <p:cNvPicPr>
            <a:picLocks noChangeAspect="1"/>
          </p:cNvPicPr>
          <p:nvPr/>
        </p:nvPicPr>
        <p:blipFill>
          <a:blip r:embed="rId3"/>
          <a:stretch>
            <a:fillRect/>
          </a:stretch>
        </p:blipFill>
        <p:spPr>
          <a:xfrm>
            <a:off x="1940768" y="1031989"/>
            <a:ext cx="8448189" cy="5574182"/>
          </a:xfrm>
          <a:prstGeom prst="rect">
            <a:avLst/>
          </a:prstGeom>
        </p:spPr>
      </p:pic>
    </p:spTree>
    <p:extLst>
      <p:ext uri="{BB962C8B-B14F-4D97-AF65-F5344CB8AC3E}">
        <p14:creationId xmlns:p14="http://schemas.microsoft.com/office/powerpoint/2010/main" val="32389729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txBox="1">
            <a:spLocks noChangeArrowheads="1"/>
          </p:cNvSpPr>
          <p:nvPr/>
        </p:nvSpPr>
        <p:spPr bwMode="auto">
          <a:xfrm>
            <a:off x="5205958" y="3029307"/>
            <a:ext cx="3930937" cy="586957"/>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zh-CN" altLang="en-US" sz="3200" dirty="0">
                <a:solidFill>
                  <a:prstClr val="white"/>
                </a:solidFill>
                <a:effectLst/>
                <a:latin typeface="Calibri" panose="020F0502020204030204" pitchFamily="34" charset="0"/>
              </a:rPr>
              <a:t>结果分析</a:t>
            </a:r>
            <a:r>
              <a:rPr lang="en-US" altLang="zh-CN" sz="3200" dirty="0">
                <a:solidFill>
                  <a:prstClr val="white"/>
                </a:solidFill>
                <a:effectLst/>
                <a:latin typeface="Calibri" panose="020F0502020204030204" pitchFamily="34" charset="0"/>
              </a:rPr>
              <a:t>&amp;</a:t>
            </a:r>
            <a:r>
              <a:rPr lang="zh-CN" altLang="en-US" sz="3200" dirty="0">
                <a:solidFill>
                  <a:prstClr val="white"/>
                </a:solidFill>
                <a:effectLst/>
                <a:latin typeface="Calibri" panose="020F0502020204030204" pitchFamily="34" charset="0"/>
              </a:rPr>
              <a:t>问题</a:t>
            </a:r>
          </a:p>
        </p:txBody>
      </p:sp>
      <p:cxnSp>
        <p:nvCxnSpPr>
          <p:cNvPr id="56" name="Straight Connector 4"/>
          <p:cNvCxnSpPr/>
          <p:nvPr/>
        </p:nvCxnSpPr>
        <p:spPr>
          <a:xfrm>
            <a:off x="5210960" y="3638383"/>
            <a:ext cx="361240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4" name="Group 1"/>
          <p:cNvGrpSpPr/>
          <p:nvPr/>
        </p:nvGrpSpPr>
        <p:grpSpPr>
          <a:xfrm>
            <a:off x="-2982769" y="3616264"/>
            <a:ext cx="6950890" cy="7035260"/>
            <a:chOff x="4297681" y="2137013"/>
            <a:chExt cx="3596640" cy="3640296"/>
          </a:xfrm>
        </p:grpSpPr>
        <p:sp>
          <p:nvSpPr>
            <p:cNvPr id="65"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6"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7"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8"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9"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0"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1" name="Freeform 705"/>
            <p:cNvSpPr/>
            <p:nvPr/>
          </p:nvSpPr>
          <p:spPr bwMode="auto">
            <a:xfrm>
              <a:off x="5112461" y="2348476"/>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2"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3"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4"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5"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6"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7"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8"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9" name="Line 713"/>
            <p:cNvSpPr>
              <a:spLocks noChangeShapeType="1"/>
            </p:cNvSpPr>
            <p:nvPr/>
          </p:nvSpPr>
          <p:spPr bwMode="auto">
            <a:xfrm flipH="1" flipV="1">
              <a:off x="6981510" y="2366234"/>
              <a:ext cx="237017" cy="63173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0"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1"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2"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3"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4"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5"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6"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7"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8"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9"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0"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1"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2"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3"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4"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5"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6"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7"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8"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99" name="Group 1"/>
          <p:cNvGrpSpPr/>
          <p:nvPr/>
        </p:nvGrpSpPr>
        <p:grpSpPr>
          <a:xfrm>
            <a:off x="9290190" y="-3412530"/>
            <a:ext cx="5803619" cy="5874063"/>
            <a:chOff x="4297681" y="2137013"/>
            <a:chExt cx="3596640" cy="3640296"/>
          </a:xfrm>
        </p:grpSpPr>
        <p:sp>
          <p:nvSpPr>
            <p:cNvPr id="100"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1"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2"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3"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4"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5"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6" name="Freeform 705"/>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7"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8"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9"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0"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1"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2"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3"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4" name="Line 713"/>
            <p:cNvSpPr>
              <a:spLocks noChangeShapeType="1"/>
            </p:cNvSpPr>
            <p:nvPr/>
          </p:nvSpPr>
          <p:spPr bwMode="auto">
            <a:xfrm flipH="1" flipV="1">
              <a:off x="6972417" y="2367473"/>
              <a:ext cx="242415" cy="63049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5"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6"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7"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8"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9"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0"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1"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2"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3"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4"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5"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6"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7"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8"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9"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0"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1"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2"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3"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2" name="组合 1"/>
          <p:cNvGrpSpPr/>
          <p:nvPr/>
        </p:nvGrpSpPr>
        <p:grpSpPr>
          <a:xfrm>
            <a:off x="2553195" y="2109078"/>
            <a:ext cx="3784653" cy="771623"/>
            <a:chOff x="2553195" y="2109078"/>
            <a:chExt cx="3784653" cy="771623"/>
          </a:xfrm>
        </p:grpSpPr>
        <p:sp>
          <p:nvSpPr>
            <p:cNvPr id="54" name="Rectangle 1"/>
            <p:cNvSpPr/>
            <p:nvPr/>
          </p:nvSpPr>
          <p:spPr>
            <a:xfrm>
              <a:off x="2553195" y="2115243"/>
              <a:ext cx="3784653" cy="759293"/>
            </a:xfrm>
            <a:prstGeom prst="rect">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prstClr val="white"/>
                </a:solidFill>
              </a:endParaRPr>
            </a:p>
          </p:txBody>
        </p:sp>
        <p:sp>
          <p:nvSpPr>
            <p:cNvPr id="57" name="Rectangle 3"/>
            <p:cNvSpPr txBox="1">
              <a:spLocks noChangeArrowheads="1"/>
            </p:cNvSpPr>
            <p:nvPr/>
          </p:nvSpPr>
          <p:spPr bwMode="auto">
            <a:xfrm>
              <a:off x="5134760" y="2109078"/>
              <a:ext cx="774482"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a:r>
                <a:rPr lang="en-US" altLang="ko-KR" dirty="0">
                  <a:solidFill>
                    <a:prstClr val="white"/>
                  </a:solidFill>
                  <a:effectLst/>
                  <a:latin typeface="Calibri" panose="020F0502020204030204" pitchFamily="34" charset="0"/>
                </a:rPr>
                <a:t>0</a:t>
              </a:r>
              <a:r>
                <a:rPr lang="en-US" altLang="zh-CN" dirty="0">
                  <a:solidFill>
                    <a:prstClr val="white"/>
                  </a:solidFill>
                  <a:effectLst/>
                  <a:latin typeface="Calibri" panose="020F0502020204030204" pitchFamily="34" charset="0"/>
                </a:rPr>
                <a:t>4</a:t>
              </a:r>
              <a:endParaRPr lang="en-US" altLang="ko-KR" dirty="0">
                <a:solidFill>
                  <a:prstClr val="white"/>
                </a:solidFill>
                <a:effectLst/>
                <a:latin typeface="Calibri" panose="020F0502020204030204" pitchFamily="34" charset="0"/>
              </a:endParaRPr>
            </a:p>
          </p:txBody>
        </p:sp>
        <p:sp>
          <p:nvSpPr>
            <p:cNvPr id="58" name="Rectangle 3"/>
            <p:cNvSpPr txBox="1">
              <a:spLocks noChangeArrowheads="1"/>
            </p:cNvSpPr>
            <p:nvPr/>
          </p:nvSpPr>
          <p:spPr bwMode="auto">
            <a:xfrm>
              <a:off x="2730285" y="2309133"/>
              <a:ext cx="2475673" cy="37151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r"/>
              <a:r>
                <a:rPr lang="en-US" altLang="ko-KR" sz="900" b="0" err="1">
                  <a:solidFill>
                    <a:prstClr val="white"/>
                  </a:solidFill>
                  <a:effectLst/>
                  <a:latin typeface="Calibri" panose="020F0502020204030204" pitchFamily="34" charset="0"/>
                </a:rPr>
                <a:t>Lorem</a:t>
              </a:r>
              <a:r>
                <a:rPr lang="en-US" altLang="ko-KR" sz="900" b="0">
                  <a:solidFill>
                    <a:prstClr val="white"/>
                  </a:solidFill>
                  <a:effectLst/>
                  <a:latin typeface="Calibri" panose="020F0502020204030204" pitchFamily="34" charset="0"/>
                </a:rPr>
                <a:t> </a:t>
              </a:r>
              <a:r>
                <a:rPr lang="en-US" altLang="ko-KR" sz="900" b="0" err="1">
                  <a:solidFill>
                    <a:prstClr val="white"/>
                  </a:solidFill>
                  <a:effectLst/>
                  <a:latin typeface="Calibri" panose="020F0502020204030204" pitchFamily="34" charset="0"/>
                </a:rPr>
                <a:t>Ipsum</a:t>
              </a:r>
              <a:r>
                <a:rPr lang="en-US" altLang="ko-KR" sz="900" b="0">
                  <a:solidFill>
                    <a:prstClr val="white"/>
                  </a:solidFill>
                  <a:effectLst/>
                  <a:latin typeface="Calibri" panose="020F0502020204030204" pitchFamily="34" charset="0"/>
                </a:rPr>
                <a:t> is simply dummy text of the printing and typesetting industry </a:t>
              </a:r>
            </a:p>
          </p:txBody>
        </p:sp>
      </p:grpSp>
    </p:spTree>
    <p:extLst>
      <p:ext uri="{BB962C8B-B14F-4D97-AF65-F5344CB8AC3E}">
        <p14:creationId xmlns:p14="http://schemas.microsoft.com/office/powerpoint/2010/main" val="18043353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7"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ppt_w/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2" presetClass="entr" presetSubtype="1" fill="hold" grpId="0" nodeType="afterEffect">
                                  <p:stCondLst>
                                    <p:cond delay="0"/>
                                  </p:stCondLst>
                                  <p:iterate type="lt">
                                    <p:tmPct val="10000"/>
                                  </p:iterate>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down)">
                                      <p:cBhvr>
                                        <p:cTn id="24" dur="500"/>
                                        <p:tgtEl>
                                          <p:spTgt spid="55"/>
                                        </p:tgtEl>
                                      </p:cBhvr>
                                    </p:animEffect>
                                  </p:childTnLst>
                                </p:cTn>
                              </p:par>
                            </p:childTnLst>
                          </p:cTn>
                        </p:par>
                        <p:par>
                          <p:cTn id="25" fill="hold">
                            <p:stCondLst>
                              <p:cond delay="1800"/>
                            </p:stCondLst>
                            <p:childTnLst>
                              <p:par>
                                <p:cTn id="26" presetID="22" presetClass="entr" presetSubtype="8"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447675" y="367239"/>
            <a:ext cx="513548" cy="575736"/>
            <a:chOff x="447675" y="367239"/>
            <a:chExt cx="513548" cy="575736"/>
          </a:xfrm>
        </p:grpSpPr>
        <p:sp>
          <p:nvSpPr>
            <p:cNvPr id="87" name="等腰三角形 86"/>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矩形 88"/>
          <p:cNvSpPr/>
          <p:nvPr/>
        </p:nvSpPr>
        <p:spPr>
          <a:xfrm>
            <a:off x="1017388" y="409286"/>
            <a:ext cx="1210588" cy="400110"/>
          </a:xfrm>
          <a:prstGeom prst="rect">
            <a:avLst/>
          </a:prstGeom>
        </p:spPr>
        <p:txBody>
          <a:bodyPr wrap="none">
            <a:spAutoFit/>
          </a:bodyPr>
          <a:lstStyle/>
          <a:p>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结果分析</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2" name="文本框 1"/>
          <p:cNvSpPr txBox="1"/>
          <p:nvPr/>
        </p:nvSpPr>
        <p:spPr>
          <a:xfrm>
            <a:off x="1565354" y="1390262"/>
            <a:ext cx="8322905" cy="4593565"/>
          </a:xfrm>
          <a:prstGeom prst="rect">
            <a:avLst/>
          </a:prstGeom>
          <a:noFill/>
        </p:spPr>
        <p:txBody>
          <a:bodyPr wrap="square" rtlCol="0">
            <a:spAutoFit/>
          </a:bodyPr>
          <a:lstStyle/>
          <a:p>
            <a:pPr algn="just">
              <a:lnSpc>
                <a:spcPct val="125000"/>
              </a:lnSpc>
            </a:pPr>
            <a:r>
              <a:rPr lang="zh-CN" altLang="en-US"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从实验结果来看，</a:t>
            </a:r>
            <a:r>
              <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ZRP</a:t>
            </a:r>
            <a:r>
              <a:rPr lang="zh-CN" altLang="en-US"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的路由方式中，每一跳之前都会先去周围寻找最合适的下一跳的节点，它寻找得十分高效且准确，由于它为每个节点预先定义一个区域，此区域内会包含一些节点，而这些节点与区域中心节点的距离在一个限定的范围之内。这个距离被称为区域半径</a:t>
            </a:r>
            <a:r>
              <a:rPr lang="en-US" altLang="zh-CN" dirty="0" err="1">
                <a:solidFill>
                  <a:schemeClr val="tx2">
                    <a:lumMod val="20000"/>
                    <a:lumOff val="80000"/>
                  </a:schemeClr>
                </a:solidFill>
                <a:latin typeface="微软雅黑" panose="020B0503020204020204" pitchFamily="34" charset="-122"/>
                <a:ea typeface="微软雅黑" panose="020B0503020204020204" pitchFamily="34" charset="-122"/>
                <a:cs typeface="Lato Light"/>
              </a:rPr>
              <a:t>rzone</a:t>
            </a:r>
            <a:r>
              <a:rPr lang="zh-CN" altLang="en-US"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a:t>
            </a:r>
            <a:endPar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endParaRPr>
          </a:p>
          <a:p>
            <a:pPr algn="just">
              <a:lnSpc>
                <a:spcPct val="125000"/>
              </a:lnSpc>
            </a:pPr>
            <a:endPar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endParaRPr>
          </a:p>
          <a:p>
            <a:pPr algn="just">
              <a:lnSpc>
                <a:spcPct val="125000"/>
              </a:lnSpc>
            </a:pPr>
            <a:r>
              <a:rPr lang="zh-CN" altLang="en-US"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每一个节点只需要知道它的路由区域内的拓扑结构，而且其路由信息随着区域内的拓扑更新而更新。这样，尽管网络很大，但更新仅仅在局部区域进行，也就使得在</a:t>
            </a:r>
            <a:r>
              <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200</a:t>
            </a:r>
            <a:r>
              <a:rPr lang="zh-CN" altLang="en-US"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个节点的规模下，一个完整的网络连接过程也仅需数秒，并且每一跳的损失都十分小。</a:t>
            </a:r>
            <a:endPar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endParaRPr>
          </a:p>
          <a:p>
            <a:pPr algn="just">
              <a:lnSpc>
                <a:spcPct val="125000"/>
              </a:lnSpc>
            </a:pPr>
            <a:endPar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endParaRPr>
          </a:p>
          <a:p>
            <a:pPr algn="just">
              <a:lnSpc>
                <a:spcPct val="125000"/>
              </a:lnSpc>
            </a:pPr>
            <a:r>
              <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ZRP</a:t>
            </a:r>
            <a:r>
              <a:rPr lang="zh-CN" altLang="en-US"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路由协议将两种完全不同的路由方法集中到了一种协议中，它综合了先应式路由协议和反应式路由协议的优点，路由开销得到控制而且缩短了寻路时延，提高了路由效率。</a:t>
            </a:r>
          </a:p>
        </p:txBody>
      </p:sp>
    </p:spTree>
    <p:extLst>
      <p:ext uri="{BB962C8B-B14F-4D97-AF65-F5344CB8AC3E}">
        <p14:creationId xmlns:p14="http://schemas.microsoft.com/office/powerpoint/2010/main" val="37696470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2"/>
          <p:cNvSpPr/>
          <p:nvPr/>
        </p:nvSpPr>
        <p:spPr>
          <a:xfrm>
            <a:off x="3855848" y="3559527"/>
            <a:ext cx="764285" cy="1895330"/>
          </a:xfrm>
          <a:custGeom>
            <a:avLst/>
            <a:gdLst>
              <a:gd name="connsiteX0" fmla="*/ 0 w 2194560"/>
              <a:gd name="connsiteY0" fmla="*/ 365767 h 3263705"/>
              <a:gd name="connsiteX1" fmla="*/ 365767 w 2194560"/>
              <a:gd name="connsiteY1" fmla="*/ 0 h 3263705"/>
              <a:gd name="connsiteX2" fmla="*/ 1828793 w 2194560"/>
              <a:gd name="connsiteY2" fmla="*/ 0 h 3263705"/>
              <a:gd name="connsiteX3" fmla="*/ 2194560 w 2194560"/>
              <a:gd name="connsiteY3" fmla="*/ 365767 h 3263705"/>
              <a:gd name="connsiteX4" fmla="*/ 2194560 w 2194560"/>
              <a:gd name="connsiteY4" fmla="*/ 2897938 h 3263705"/>
              <a:gd name="connsiteX5" fmla="*/ 1828793 w 2194560"/>
              <a:gd name="connsiteY5" fmla="*/ 3263705 h 3263705"/>
              <a:gd name="connsiteX6" fmla="*/ 365767 w 2194560"/>
              <a:gd name="connsiteY6" fmla="*/ 3263705 h 3263705"/>
              <a:gd name="connsiteX7" fmla="*/ 0 w 2194560"/>
              <a:gd name="connsiteY7" fmla="*/ 2897938 h 3263705"/>
              <a:gd name="connsiteX8" fmla="*/ 0 w 2194560"/>
              <a:gd name="connsiteY8" fmla="*/ 365767 h 3263705"/>
              <a:gd name="connsiteX0-1" fmla="*/ 637363 w 2831923"/>
              <a:gd name="connsiteY0-2" fmla="*/ 1336438 h 4234376"/>
              <a:gd name="connsiteX1-3" fmla="*/ 32459 w 2831923"/>
              <a:gd name="connsiteY1-4" fmla="*/ 0 h 4234376"/>
              <a:gd name="connsiteX2-5" fmla="*/ 2466156 w 2831923"/>
              <a:gd name="connsiteY2-6" fmla="*/ 970671 h 4234376"/>
              <a:gd name="connsiteX3-7" fmla="*/ 2831923 w 2831923"/>
              <a:gd name="connsiteY3-8" fmla="*/ 1336438 h 4234376"/>
              <a:gd name="connsiteX4-9" fmla="*/ 2831923 w 2831923"/>
              <a:gd name="connsiteY4-10" fmla="*/ 3868609 h 4234376"/>
              <a:gd name="connsiteX5-11" fmla="*/ 2466156 w 2831923"/>
              <a:gd name="connsiteY5-12" fmla="*/ 4234376 h 4234376"/>
              <a:gd name="connsiteX6-13" fmla="*/ 1003130 w 2831923"/>
              <a:gd name="connsiteY6-14" fmla="*/ 4234376 h 4234376"/>
              <a:gd name="connsiteX7-15" fmla="*/ 637363 w 2831923"/>
              <a:gd name="connsiteY7-16" fmla="*/ 3868609 h 4234376"/>
              <a:gd name="connsiteX8-17" fmla="*/ 637363 w 2831923"/>
              <a:gd name="connsiteY8-18" fmla="*/ 1336438 h 4234376"/>
              <a:gd name="connsiteX0-19" fmla="*/ 637363 w 3127344"/>
              <a:gd name="connsiteY0-20" fmla="*/ 1336438 h 4234376"/>
              <a:gd name="connsiteX1-21" fmla="*/ 32459 w 3127344"/>
              <a:gd name="connsiteY1-22" fmla="*/ 0 h 4234376"/>
              <a:gd name="connsiteX2-23" fmla="*/ 2466156 w 3127344"/>
              <a:gd name="connsiteY2-24" fmla="*/ 970671 h 4234376"/>
              <a:gd name="connsiteX3-25" fmla="*/ 2831923 w 3127344"/>
              <a:gd name="connsiteY3-26" fmla="*/ 1336438 h 4234376"/>
              <a:gd name="connsiteX4-27" fmla="*/ 3127344 w 3127344"/>
              <a:gd name="connsiteY4-28" fmla="*/ 2433704 h 4234376"/>
              <a:gd name="connsiteX5-29" fmla="*/ 2466156 w 3127344"/>
              <a:gd name="connsiteY5-30" fmla="*/ 4234376 h 4234376"/>
              <a:gd name="connsiteX6-31" fmla="*/ 1003130 w 3127344"/>
              <a:gd name="connsiteY6-32" fmla="*/ 4234376 h 4234376"/>
              <a:gd name="connsiteX7-33" fmla="*/ 637363 w 3127344"/>
              <a:gd name="connsiteY7-34" fmla="*/ 3868609 h 4234376"/>
              <a:gd name="connsiteX8-35" fmla="*/ 637363 w 3127344"/>
              <a:gd name="connsiteY8-36" fmla="*/ 1336438 h 4234376"/>
              <a:gd name="connsiteX0-37" fmla="*/ 637363 w 3127344"/>
              <a:gd name="connsiteY0-38" fmla="*/ 1336438 h 4234376"/>
              <a:gd name="connsiteX1-39" fmla="*/ 32459 w 3127344"/>
              <a:gd name="connsiteY1-40" fmla="*/ 0 h 4234376"/>
              <a:gd name="connsiteX2-41" fmla="*/ 2466156 w 3127344"/>
              <a:gd name="connsiteY2-42" fmla="*/ 970671 h 4234376"/>
              <a:gd name="connsiteX3-43" fmla="*/ 2817855 w 3127344"/>
              <a:gd name="connsiteY3-44" fmla="*/ 2053891 h 4234376"/>
              <a:gd name="connsiteX4-45" fmla="*/ 3127344 w 3127344"/>
              <a:gd name="connsiteY4-46" fmla="*/ 2433704 h 4234376"/>
              <a:gd name="connsiteX5-47" fmla="*/ 2466156 w 3127344"/>
              <a:gd name="connsiteY5-48" fmla="*/ 4234376 h 4234376"/>
              <a:gd name="connsiteX6-49" fmla="*/ 1003130 w 3127344"/>
              <a:gd name="connsiteY6-50" fmla="*/ 4234376 h 4234376"/>
              <a:gd name="connsiteX7-51" fmla="*/ 637363 w 3127344"/>
              <a:gd name="connsiteY7-52" fmla="*/ 3868609 h 4234376"/>
              <a:gd name="connsiteX8-53" fmla="*/ 637363 w 3127344"/>
              <a:gd name="connsiteY8-54" fmla="*/ 1336438 h 4234376"/>
              <a:gd name="connsiteX0-55" fmla="*/ 637363 w 3183615"/>
              <a:gd name="connsiteY0-56" fmla="*/ 1336438 h 4234376"/>
              <a:gd name="connsiteX1-57" fmla="*/ 32459 w 3183615"/>
              <a:gd name="connsiteY1-58" fmla="*/ 0 h 4234376"/>
              <a:gd name="connsiteX2-59" fmla="*/ 2466156 w 3183615"/>
              <a:gd name="connsiteY2-60" fmla="*/ 970671 h 4234376"/>
              <a:gd name="connsiteX3-61" fmla="*/ 2817855 w 3183615"/>
              <a:gd name="connsiteY3-62" fmla="*/ 2053891 h 4234376"/>
              <a:gd name="connsiteX4-63" fmla="*/ 3183615 w 3183615"/>
              <a:gd name="connsiteY4-64" fmla="*/ 2715057 h 4234376"/>
              <a:gd name="connsiteX5-65" fmla="*/ 2466156 w 3183615"/>
              <a:gd name="connsiteY5-66" fmla="*/ 4234376 h 4234376"/>
              <a:gd name="connsiteX6-67" fmla="*/ 1003130 w 3183615"/>
              <a:gd name="connsiteY6-68" fmla="*/ 4234376 h 4234376"/>
              <a:gd name="connsiteX7-69" fmla="*/ 637363 w 3183615"/>
              <a:gd name="connsiteY7-70" fmla="*/ 3868609 h 4234376"/>
              <a:gd name="connsiteX8-71" fmla="*/ 637363 w 3183615"/>
              <a:gd name="connsiteY8-72" fmla="*/ 1336438 h 4234376"/>
              <a:gd name="connsiteX0-73" fmla="*/ 637363 w 3183615"/>
              <a:gd name="connsiteY0-74" fmla="*/ 1336438 h 4234376"/>
              <a:gd name="connsiteX1-75" fmla="*/ 32459 w 3183615"/>
              <a:gd name="connsiteY1-76" fmla="*/ 0 h 4234376"/>
              <a:gd name="connsiteX2-77" fmla="*/ 2466156 w 3183615"/>
              <a:gd name="connsiteY2-78" fmla="*/ 970671 h 4234376"/>
              <a:gd name="connsiteX3-79" fmla="*/ 2817855 w 3183615"/>
              <a:gd name="connsiteY3-80" fmla="*/ 2053891 h 4234376"/>
              <a:gd name="connsiteX4-81" fmla="*/ 3183615 w 3183615"/>
              <a:gd name="connsiteY4-82" fmla="*/ 2715057 h 4234376"/>
              <a:gd name="connsiteX5-83" fmla="*/ 2466156 w 3183615"/>
              <a:gd name="connsiteY5-84" fmla="*/ 4234376 h 4234376"/>
              <a:gd name="connsiteX6-85" fmla="*/ 1003130 w 3183615"/>
              <a:gd name="connsiteY6-86" fmla="*/ 4234376 h 4234376"/>
              <a:gd name="connsiteX7-87" fmla="*/ 637363 w 3183615"/>
              <a:gd name="connsiteY7-88" fmla="*/ 3868609 h 4234376"/>
              <a:gd name="connsiteX8-89" fmla="*/ 637363 w 3183615"/>
              <a:gd name="connsiteY8-90" fmla="*/ 1336438 h 4234376"/>
              <a:gd name="connsiteX0-91" fmla="*/ 637363 w 3230196"/>
              <a:gd name="connsiteY0-92" fmla="*/ 1336438 h 4234376"/>
              <a:gd name="connsiteX1-93" fmla="*/ 32459 w 3230196"/>
              <a:gd name="connsiteY1-94" fmla="*/ 0 h 4234376"/>
              <a:gd name="connsiteX2-95" fmla="*/ 2466156 w 3230196"/>
              <a:gd name="connsiteY2-96" fmla="*/ 970671 h 4234376"/>
              <a:gd name="connsiteX3-97" fmla="*/ 2817855 w 3230196"/>
              <a:gd name="connsiteY3-98" fmla="*/ 2053891 h 4234376"/>
              <a:gd name="connsiteX4-99" fmla="*/ 3183615 w 3230196"/>
              <a:gd name="connsiteY4-100" fmla="*/ 2715057 h 4234376"/>
              <a:gd name="connsiteX5-101" fmla="*/ 2466156 w 3230196"/>
              <a:gd name="connsiteY5-102" fmla="*/ 4234376 h 4234376"/>
              <a:gd name="connsiteX6-103" fmla="*/ 1003130 w 3230196"/>
              <a:gd name="connsiteY6-104" fmla="*/ 4234376 h 4234376"/>
              <a:gd name="connsiteX7-105" fmla="*/ 637363 w 3230196"/>
              <a:gd name="connsiteY7-106" fmla="*/ 3868609 h 4234376"/>
              <a:gd name="connsiteX8-107" fmla="*/ 637363 w 3230196"/>
              <a:gd name="connsiteY8-108" fmla="*/ 1336438 h 4234376"/>
              <a:gd name="connsiteX0-109" fmla="*/ 637363 w 3220324"/>
              <a:gd name="connsiteY0-110" fmla="*/ 1336438 h 4234376"/>
              <a:gd name="connsiteX1-111" fmla="*/ 32459 w 3220324"/>
              <a:gd name="connsiteY1-112" fmla="*/ 0 h 4234376"/>
              <a:gd name="connsiteX2-113" fmla="*/ 2466156 w 3220324"/>
              <a:gd name="connsiteY2-114" fmla="*/ 970671 h 4234376"/>
              <a:gd name="connsiteX3-115" fmla="*/ 2663110 w 3220324"/>
              <a:gd name="connsiteY3-116" fmla="*/ 2264906 h 4234376"/>
              <a:gd name="connsiteX4-117" fmla="*/ 3183615 w 3220324"/>
              <a:gd name="connsiteY4-118" fmla="*/ 2715057 h 4234376"/>
              <a:gd name="connsiteX5-119" fmla="*/ 2466156 w 3220324"/>
              <a:gd name="connsiteY5-120" fmla="*/ 4234376 h 4234376"/>
              <a:gd name="connsiteX6-121" fmla="*/ 1003130 w 3220324"/>
              <a:gd name="connsiteY6-122" fmla="*/ 4234376 h 4234376"/>
              <a:gd name="connsiteX7-123" fmla="*/ 637363 w 3220324"/>
              <a:gd name="connsiteY7-124" fmla="*/ 3868609 h 4234376"/>
              <a:gd name="connsiteX8-125" fmla="*/ 637363 w 3220324"/>
              <a:gd name="connsiteY8-126" fmla="*/ 1336438 h 4234376"/>
              <a:gd name="connsiteX0-127" fmla="*/ 637363 w 3220324"/>
              <a:gd name="connsiteY0-128" fmla="*/ 1336438 h 4234376"/>
              <a:gd name="connsiteX1-129" fmla="*/ 32459 w 3220324"/>
              <a:gd name="connsiteY1-130" fmla="*/ 0 h 4234376"/>
              <a:gd name="connsiteX2-131" fmla="*/ 1959719 w 3220324"/>
              <a:gd name="connsiteY2-132" fmla="*/ 1406770 h 4234376"/>
              <a:gd name="connsiteX3-133" fmla="*/ 2663110 w 3220324"/>
              <a:gd name="connsiteY3-134" fmla="*/ 2264906 h 4234376"/>
              <a:gd name="connsiteX4-135" fmla="*/ 3183615 w 3220324"/>
              <a:gd name="connsiteY4-136" fmla="*/ 2715057 h 4234376"/>
              <a:gd name="connsiteX5-137" fmla="*/ 2466156 w 3220324"/>
              <a:gd name="connsiteY5-138" fmla="*/ 4234376 h 4234376"/>
              <a:gd name="connsiteX6-139" fmla="*/ 1003130 w 3220324"/>
              <a:gd name="connsiteY6-140" fmla="*/ 4234376 h 4234376"/>
              <a:gd name="connsiteX7-141" fmla="*/ 637363 w 3220324"/>
              <a:gd name="connsiteY7-142" fmla="*/ 3868609 h 4234376"/>
              <a:gd name="connsiteX8-143" fmla="*/ 637363 w 3220324"/>
              <a:gd name="connsiteY8-144" fmla="*/ 1336438 h 4234376"/>
              <a:gd name="connsiteX0-145" fmla="*/ 637363 w 3220324"/>
              <a:gd name="connsiteY0-146" fmla="*/ 1336438 h 4234376"/>
              <a:gd name="connsiteX1-147" fmla="*/ 32459 w 3220324"/>
              <a:gd name="connsiteY1-148" fmla="*/ 0 h 4234376"/>
              <a:gd name="connsiteX2-149" fmla="*/ 1790907 w 3220324"/>
              <a:gd name="connsiteY2-150" fmla="*/ 1406770 h 4234376"/>
              <a:gd name="connsiteX3-151" fmla="*/ 2663110 w 3220324"/>
              <a:gd name="connsiteY3-152" fmla="*/ 2264906 h 4234376"/>
              <a:gd name="connsiteX4-153" fmla="*/ 3183615 w 3220324"/>
              <a:gd name="connsiteY4-154" fmla="*/ 2715057 h 4234376"/>
              <a:gd name="connsiteX5-155" fmla="*/ 2466156 w 3220324"/>
              <a:gd name="connsiteY5-156" fmla="*/ 4234376 h 4234376"/>
              <a:gd name="connsiteX6-157" fmla="*/ 1003130 w 3220324"/>
              <a:gd name="connsiteY6-158" fmla="*/ 4234376 h 4234376"/>
              <a:gd name="connsiteX7-159" fmla="*/ 637363 w 3220324"/>
              <a:gd name="connsiteY7-160" fmla="*/ 3868609 h 4234376"/>
              <a:gd name="connsiteX8-161" fmla="*/ 637363 w 3220324"/>
              <a:gd name="connsiteY8-162" fmla="*/ 1336438 h 4234376"/>
              <a:gd name="connsiteX0-163" fmla="*/ 814976 w 3215057"/>
              <a:gd name="connsiteY0-164" fmla="*/ 1645927 h 4234376"/>
              <a:gd name="connsiteX1-165" fmla="*/ 27192 w 3215057"/>
              <a:gd name="connsiteY1-166" fmla="*/ 0 h 4234376"/>
              <a:gd name="connsiteX2-167" fmla="*/ 1785640 w 3215057"/>
              <a:gd name="connsiteY2-168" fmla="*/ 1406770 h 4234376"/>
              <a:gd name="connsiteX3-169" fmla="*/ 2657843 w 3215057"/>
              <a:gd name="connsiteY3-170" fmla="*/ 2264906 h 4234376"/>
              <a:gd name="connsiteX4-171" fmla="*/ 3178348 w 3215057"/>
              <a:gd name="connsiteY4-172" fmla="*/ 2715057 h 4234376"/>
              <a:gd name="connsiteX5-173" fmla="*/ 2460889 w 3215057"/>
              <a:gd name="connsiteY5-174" fmla="*/ 4234376 h 4234376"/>
              <a:gd name="connsiteX6-175" fmla="*/ 997863 w 3215057"/>
              <a:gd name="connsiteY6-176" fmla="*/ 4234376 h 4234376"/>
              <a:gd name="connsiteX7-177" fmla="*/ 632096 w 3215057"/>
              <a:gd name="connsiteY7-178" fmla="*/ 3868609 h 4234376"/>
              <a:gd name="connsiteX8-179" fmla="*/ 814976 w 3215057"/>
              <a:gd name="connsiteY8-180" fmla="*/ 1645927 h 4234376"/>
              <a:gd name="connsiteX0-181" fmla="*/ 814976 w 3215057"/>
              <a:gd name="connsiteY0-182" fmla="*/ 1645927 h 4234376"/>
              <a:gd name="connsiteX1-183" fmla="*/ 27192 w 3215057"/>
              <a:gd name="connsiteY1-184" fmla="*/ 0 h 4234376"/>
              <a:gd name="connsiteX2-185" fmla="*/ 1785640 w 3215057"/>
              <a:gd name="connsiteY2-186" fmla="*/ 1406770 h 4234376"/>
              <a:gd name="connsiteX3-187" fmla="*/ 2657843 w 3215057"/>
              <a:gd name="connsiteY3-188" fmla="*/ 2264906 h 4234376"/>
              <a:gd name="connsiteX4-189" fmla="*/ 3178348 w 3215057"/>
              <a:gd name="connsiteY4-190" fmla="*/ 2715057 h 4234376"/>
              <a:gd name="connsiteX5-191" fmla="*/ 2460889 w 3215057"/>
              <a:gd name="connsiteY5-192" fmla="*/ 4234376 h 4234376"/>
              <a:gd name="connsiteX6-193" fmla="*/ 997863 w 3215057"/>
              <a:gd name="connsiteY6-194" fmla="*/ 4234376 h 4234376"/>
              <a:gd name="connsiteX7-195" fmla="*/ 632096 w 3215057"/>
              <a:gd name="connsiteY7-196" fmla="*/ 3868609 h 4234376"/>
              <a:gd name="connsiteX8-197" fmla="*/ 814976 w 3215057"/>
              <a:gd name="connsiteY8-198" fmla="*/ 1645927 h 4234376"/>
              <a:gd name="connsiteX0-199" fmla="*/ 1146331 w 3208787"/>
              <a:gd name="connsiteY0-200" fmla="*/ 1744401 h 4234376"/>
              <a:gd name="connsiteX1-201" fmla="*/ 20922 w 3208787"/>
              <a:gd name="connsiteY1-202" fmla="*/ 0 h 4234376"/>
              <a:gd name="connsiteX2-203" fmla="*/ 1779370 w 3208787"/>
              <a:gd name="connsiteY2-204" fmla="*/ 1406770 h 4234376"/>
              <a:gd name="connsiteX3-205" fmla="*/ 2651573 w 3208787"/>
              <a:gd name="connsiteY3-206" fmla="*/ 2264906 h 4234376"/>
              <a:gd name="connsiteX4-207" fmla="*/ 3172078 w 3208787"/>
              <a:gd name="connsiteY4-208" fmla="*/ 2715057 h 4234376"/>
              <a:gd name="connsiteX5-209" fmla="*/ 2454619 w 3208787"/>
              <a:gd name="connsiteY5-210" fmla="*/ 4234376 h 4234376"/>
              <a:gd name="connsiteX6-211" fmla="*/ 991593 w 3208787"/>
              <a:gd name="connsiteY6-212" fmla="*/ 4234376 h 4234376"/>
              <a:gd name="connsiteX7-213" fmla="*/ 625826 w 3208787"/>
              <a:gd name="connsiteY7-214" fmla="*/ 3868609 h 4234376"/>
              <a:gd name="connsiteX8-215" fmla="*/ 1146331 w 3208787"/>
              <a:gd name="connsiteY8-216" fmla="*/ 1744401 h 4234376"/>
              <a:gd name="connsiteX0-217" fmla="*/ 1146331 w 3208787"/>
              <a:gd name="connsiteY0-218" fmla="*/ 1744401 h 4234376"/>
              <a:gd name="connsiteX1-219" fmla="*/ 20922 w 3208787"/>
              <a:gd name="connsiteY1-220" fmla="*/ 0 h 4234376"/>
              <a:gd name="connsiteX2-221" fmla="*/ 1779370 w 3208787"/>
              <a:gd name="connsiteY2-222" fmla="*/ 1406770 h 4234376"/>
              <a:gd name="connsiteX3-223" fmla="*/ 2651573 w 3208787"/>
              <a:gd name="connsiteY3-224" fmla="*/ 2264906 h 4234376"/>
              <a:gd name="connsiteX4-225" fmla="*/ 3172078 w 3208787"/>
              <a:gd name="connsiteY4-226" fmla="*/ 2715057 h 4234376"/>
              <a:gd name="connsiteX5-227" fmla="*/ 2454619 w 3208787"/>
              <a:gd name="connsiteY5-228" fmla="*/ 4234376 h 4234376"/>
              <a:gd name="connsiteX6-229" fmla="*/ 1877858 w 3208787"/>
              <a:gd name="connsiteY6-230" fmla="*/ 2869809 h 4234376"/>
              <a:gd name="connsiteX7-231" fmla="*/ 625826 w 3208787"/>
              <a:gd name="connsiteY7-232" fmla="*/ 3868609 h 4234376"/>
              <a:gd name="connsiteX8-233" fmla="*/ 1146331 w 3208787"/>
              <a:gd name="connsiteY8-234" fmla="*/ 1744401 h 4234376"/>
              <a:gd name="connsiteX0-235" fmla="*/ 1146331 w 3208787"/>
              <a:gd name="connsiteY0-236" fmla="*/ 1744401 h 4670810"/>
              <a:gd name="connsiteX1-237" fmla="*/ 20922 w 3208787"/>
              <a:gd name="connsiteY1-238" fmla="*/ 0 h 4670810"/>
              <a:gd name="connsiteX2-239" fmla="*/ 1779370 w 3208787"/>
              <a:gd name="connsiteY2-240" fmla="*/ 1406770 h 4670810"/>
              <a:gd name="connsiteX3-241" fmla="*/ 2651573 w 3208787"/>
              <a:gd name="connsiteY3-242" fmla="*/ 2264906 h 4670810"/>
              <a:gd name="connsiteX4-243" fmla="*/ 3172078 w 3208787"/>
              <a:gd name="connsiteY4-244" fmla="*/ 2715057 h 4670810"/>
              <a:gd name="connsiteX5-245" fmla="*/ 2454619 w 3208787"/>
              <a:gd name="connsiteY5-246" fmla="*/ 4234376 h 4670810"/>
              <a:gd name="connsiteX6-247" fmla="*/ 1877858 w 3208787"/>
              <a:gd name="connsiteY6-248" fmla="*/ 2869809 h 4670810"/>
              <a:gd name="connsiteX7-249" fmla="*/ 921247 w 3208787"/>
              <a:gd name="connsiteY7-250" fmla="*/ 4656400 h 4670810"/>
              <a:gd name="connsiteX8-251" fmla="*/ 1146331 w 3208787"/>
              <a:gd name="connsiteY8-252" fmla="*/ 1744401 h 4670810"/>
              <a:gd name="connsiteX0-253" fmla="*/ 1146331 w 3208787"/>
              <a:gd name="connsiteY0-254" fmla="*/ 1744401 h 4670810"/>
              <a:gd name="connsiteX1-255" fmla="*/ 20922 w 3208787"/>
              <a:gd name="connsiteY1-256" fmla="*/ 0 h 4670810"/>
              <a:gd name="connsiteX2-257" fmla="*/ 1779370 w 3208787"/>
              <a:gd name="connsiteY2-258" fmla="*/ 1406770 h 4670810"/>
              <a:gd name="connsiteX3-259" fmla="*/ 2651573 w 3208787"/>
              <a:gd name="connsiteY3-260" fmla="*/ 2264906 h 4670810"/>
              <a:gd name="connsiteX4-261" fmla="*/ 3172078 w 3208787"/>
              <a:gd name="connsiteY4-262" fmla="*/ 2715057 h 4670810"/>
              <a:gd name="connsiteX5-263" fmla="*/ 2707837 w 3208787"/>
              <a:gd name="connsiteY5-264" fmla="*/ 4600136 h 4670810"/>
              <a:gd name="connsiteX6-265" fmla="*/ 1877858 w 3208787"/>
              <a:gd name="connsiteY6-266" fmla="*/ 2869809 h 4670810"/>
              <a:gd name="connsiteX7-267" fmla="*/ 921247 w 3208787"/>
              <a:gd name="connsiteY7-268" fmla="*/ 4656400 h 4670810"/>
              <a:gd name="connsiteX8-269" fmla="*/ 1146331 w 3208787"/>
              <a:gd name="connsiteY8-270" fmla="*/ 1744401 h 4670810"/>
              <a:gd name="connsiteX0-271" fmla="*/ 1146331 w 3208787"/>
              <a:gd name="connsiteY0-272" fmla="*/ 1744401 h 4670810"/>
              <a:gd name="connsiteX1-273" fmla="*/ 20922 w 3208787"/>
              <a:gd name="connsiteY1-274" fmla="*/ 0 h 4670810"/>
              <a:gd name="connsiteX2-275" fmla="*/ 1779370 w 3208787"/>
              <a:gd name="connsiteY2-276" fmla="*/ 1406770 h 4670810"/>
              <a:gd name="connsiteX3-277" fmla="*/ 2651573 w 3208787"/>
              <a:gd name="connsiteY3-278" fmla="*/ 2264906 h 4670810"/>
              <a:gd name="connsiteX4-279" fmla="*/ 3172078 w 3208787"/>
              <a:gd name="connsiteY4-280" fmla="*/ 2715057 h 4670810"/>
              <a:gd name="connsiteX5-281" fmla="*/ 2707837 w 3208787"/>
              <a:gd name="connsiteY5-282" fmla="*/ 4600136 h 4670810"/>
              <a:gd name="connsiteX6-283" fmla="*/ 1877858 w 3208787"/>
              <a:gd name="connsiteY6-284" fmla="*/ 2869809 h 4670810"/>
              <a:gd name="connsiteX7-285" fmla="*/ 921247 w 3208787"/>
              <a:gd name="connsiteY7-286" fmla="*/ 4656400 h 4670810"/>
              <a:gd name="connsiteX8-287" fmla="*/ 1146331 w 3208787"/>
              <a:gd name="connsiteY8-288" fmla="*/ 1744401 h 4670810"/>
              <a:gd name="connsiteX0-289" fmla="*/ 1146331 w 3195897"/>
              <a:gd name="connsiteY0-290" fmla="*/ 1744401 h 4670810"/>
              <a:gd name="connsiteX1-291" fmla="*/ 20922 w 3195897"/>
              <a:gd name="connsiteY1-292" fmla="*/ 0 h 4670810"/>
              <a:gd name="connsiteX2-293" fmla="*/ 1779370 w 3195897"/>
              <a:gd name="connsiteY2-294" fmla="*/ 1406770 h 4670810"/>
              <a:gd name="connsiteX3-295" fmla="*/ 2259688 w 3195897"/>
              <a:gd name="connsiteY3-296" fmla="*/ 2322963 h 4670810"/>
              <a:gd name="connsiteX4-297" fmla="*/ 3172078 w 3195897"/>
              <a:gd name="connsiteY4-298" fmla="*/ 2715057 h 4670810"/>
              <a:gd name="connsiteX5-299" fmla="*/ 2707837 w 3195897"/>
              <a:gd name="connsiteY5-300" fmla="*/ 4600136 h 4670810"/>
              <a:gd name="connsiteX6-301" fmla="*/ 1877858 w 3195897"/>
              <a:gd name="connsiteY6-302" fmla="*/ 2869809 h 4670810"/>
              <a:gd name="connsiteX7-303" fmla="*/ 921247 w 3195897"/>
              <a:gd name="connsiteY7-304" fmla="*/ 4656400 h 4670810"/>
              <a:gd name="connsiteX8-305" fmla="*/ 1146331 w 3195897"/>
              <a:gd name="connsiteY8-306" fmla="*/ 1744401 h 4670810"/>
              <a:gd name="connsiteX0-307" fmla="*/ 1146331 w 2830698"/>
              <a:gd name="connsiteY0-308" fmla="*/ 1744401 h 4670810"/>
              <a:gd name="connsiteX1-309" fmla="*/ 20922 w 2830698"/>
              <a:gd name="connsiteY1-310" fmla="*/ 0 h 4670810"/>
              <a:gd name="connsiteX2-311" fmla="*/ 1779370 w 2830698"/>
              <a:gd name="connsiteY2-312" fmla="*/ 1406770 h 4670810"/>
              <a:gd name="connsiteX3-313" fmla="*/ 2259688 w 2830698"/>
              <a:gd name="connsiteY3-314" fmla="*/ 2322963 h 4670810"/>
              <a:gd name="connsiteX4-315" fmla="*/ 2794707 w 2830698"/>
              <a:gd name="connsiteY4-316" fmla="*/ 2802143 h 4670810"/>
              <a:gd name="connsiteX5-317" fmla="*/ 2707837 w 2830698"/>
              <a:gd name="connsiteY5-318" fmla="*/ 4600136 h 4670810"/>
              <a:gd name="connsiteX6-319" fmla="*/ 1877858 w 2830698"/>
              <a:gd name="connsiteY6-320" fmla="*/ 2869809 h 4670810"/>
              <a:gd name="connsiteX7-321" fmla="*/ 921247 w 2830698"/>
              <a:gd name="connsiteY7-322" fmla="*/ 4656400 h 4670810"/>
              <a:gd name="connsiteX8-323" fmla="*/ 1146331 w 2830698"/>
              <a:gd name="connsiteY8-324" fmla="*/ 1744401 h 4670810"/>
              <a:gd name="connsiteX0-325" fmla="*/ 1146331 w 2830698"/>
              <a:gd name="connsiteY0-326" fmla="*/ 1744401 h 4670810"/>
              <a:gd name="connsiteX1-327" fmla="*/ 20922 w 2830698"/>
              <a:gd name="connsiteY1-328" fmla="*/ 0 h 4670810"/>
              <a:gd name="connsiteX2-329" fmla="*/ 1779370 w 2830698"/>
              <a:gd name="connsiteY2-330" fmla="*/ 1406770 h 4670810"/>
              <a:gd name="connsiteX3-331" fmla="*/ 2259688 w 2830698"/>
              <a:gd name="connsiteY3-332" fmla="*/ 2322963 h 4670810"/>
              <a:gd name="connsiteX4-333" fmla="*/ 2794707 w 2830698"/>
              <a:gd name="connsiteY4-334" fmla="*/ 2802143 h 4670810"/>
              <a:gd name="connsiteX5-335" fmla="*/ 2707837 w 2830698"/>
              <a:gd name="connsiteY5-336" fmla="*/ 4600136 h 4670810"/>
              <a:gd name="connsiteX6-337" fmla="*/ 1877858 w 2830698"/>
              <a:gd name="connsiteY6-338" fmla="*/ 2869809 h 4670810"/>
              <a:gd name="connsiteX7-339" fmla="*/ 921247 w 2830698"/>
              <a:gd name="connsiteY7-340" fmla="*/ 4656400 h 4670810"/>
              <a:gd name="connsiteX8-341" fmla="*/ 1146331 w 2830698"/>
              <a:gd name="connsiteY8-342" fmla="*/ 1744401 h 4670810"/>
              <a:gd name="connsiteX0-343" fmla="*/ 1146331 w 2830698"/>
              <a:gd name="connsiteY0-344" fmla="*/ 1744401 h 4670810"/>
              <a:gd name="connsiteX1-345" fmla="*/ 20922 w 2830698"/>
              <a:gd name="connsiteY1-346" fmla="*/ 0 h 4670810"/>
              <a:gd name="connsiteX2-347" fmla="*/ 1779370 w 2830698"/>
              <a:gd name="connsiteY2-348" fmla="*/ 1406770 h 4670810"/>
              <a:gd name="connsiteX3-349" fmla="*/ 2259688 w 2830698"/>
              <a:gd name="connsiteY3-350" fmla="*/ 2322963 h 4670810"/>
              <a:gd name="connsiteX4-351" fmla="*/ 2794707 w 2830698"/>
              <a:gd name="connsiteY4-352" fmla="*/ 2802143 h 4670810"/>
              <a:gd name="connsiteX5-353" fmla="*/ 2707837 w 2830698"/>
              <a:gd name="connsiteY5-354" fmla="*/ 4600136 h 4670810"/>
              <a:gd name="connsiteX6-355" fmla="*/ 1877858 w 2830698"/>
              <a:gd name="connsiteY6-356" fmla="*/ 2869809 h 4670810"/>
              <a:gd name="connsiteX7-357" fmla="*/ 921247 w 2830698"/>
              <a:gd name="connsiteY7-358" fmla="*/ 4656400 h 4670810"/>
              <a:gd name="connsiteX8-359" fmla="*/ 1146331 w 2830698"/>
              <a:gd name="connsiteY8-360" fmla="*/ 1744401 h 4670810"/>
              <a:gd name="connsiteX0-361" fmla="*/ 1260908 w 2829160"/>
              <a:gd name="connsiteY0-362" fmla="*/ 1846001 h 4670810"/>
              <a:gd name="connsiteX1-363" fmla="*/ 19384 w 2829160"/>
              <a:gd name="connsiteY1-364" fmla="*/ 0 h 4670810"/>
              <a:gd name="connsiteX2-365" fmla="*/ 1777832 w 2829160"/>
              <a:gd name="connsiteY2-366" fmla="*/ 1406770 h 4670810"/>
              <a:gd name="connsiteX3-367" fmla="*/ 2258150 w 2829160"/>
              <a:gd name="connsiteY3-368" fmla="*/ 2322963 h 4670810"/>
              <a:gd name="connsiteX4-369" fmla="*/ 2793169 w 2829160"/>
              <a:gd name="connsiteY4-370" fmla="*/ 2802143 h 4670810"/>
              <a:gd name="connsiteX5-371" fmla="*/ 2706299 w 2829160"/>
              <a:gd name="connsiteY5-372" fmla="*/ 4600136 h 4670810"/>
              <a:gd name="connsiteX6-373" fmla="*/ 1876320 w 2829160"/>
              <a:gd name="connsiteY6-374" fmla="*/ 2869809 h 4670810"/>
              <a:gd name="connsiteX7-375" fmla="*/ 919709 w 2829160"/>
              <a:gd name="connsiteY7-376" fmla="*/ 4656400 h 4670810"/>
              <a:gd name="connsiteX8-377" fmla="*/ 1260908 w 2829160"/>
              <a:gd name="connsiteY8-378" fmla="*/ 1846001 h 4670810"/>
              <a:gd name="connsiteX0-379" fmla="*/ 1260908 w 2829160"/>
              <a:gd name="connsiteY0-380" fmla="*/ 1846001 h 4670810"/>
              <a:gd name="connsiteX1-381" fmla="*/ 19384 w 2829160"/>
              <a:gd name="connsiteY1-382" fmla="*/ 0 h 4670810"/>
              <a:gd name="connsiteX2-383" fmla="*/ 1777832 w 2829160"/>
              <a:gd name="connsiteY2-384" fmla="*/ 1406771 h 4670810"/>
              <a:gd name="connsiteX3-385" fmla="*/ 2258150 w 2829160"/>
              <a:gd name="connsiteY3-386" fmla="*/ 2322963 h 4670810"/>
              <a:gd name="connsiteX4-387" fmla="*/ 2793169 w 2829160"/>
              <a:gd name="connsiteY4-388" fmla="*/ 2802143 h 4670810"/>
              <a:gd name="connsiteX5-389" fmla="*/ 2706299 w 2829160"/>
              <a:gd name="connsiteY5-390" fmla="*/ 4600136 h 4670810"/>
              <a:gd name="connsiteX6-391" fmla="*/ 1876320 w 2829160"/>
              <a:gd name="connsiteY6-392" fmla="*/ 2869809 h 4670810"/>
              <a:gd name="connsiteX7-393" fmla="*/ 919709 w 2829160"/>
              <a:gd name="connsiteY7-394" fmla="*/ 4656400 h 4670810"/>
              <a:gd name="connsiteX8-395" fmla="*/ 1260908 w 2829160"/>
              <a:gd name="connsiteY8-396" fmla="*/ 1846001 h 4670810"/>
              <a:gd name="connsiteX0-397" fmla="*/ 1260908 w 2829160"/>
              <a:gd name="connsiteY0-398" fmla="*/ 1846001 h 4670810"/>
              <a:gd name="connsiteX1-399" fmla="*/ 19384 w 2829160"/>
              <a:gd name="connsiteY1-400" fmla="*/ 0 h 4670810"/>
              <a:gd name="connsiteX2-401" fmla="*/ 1777832 w 2829160"/>
              <a:gd name="connsiteY2-402" fmla="*/ 1406771 h 4670810"/>
              <a:gd name="connsiteX3-403" fmla="*/ 2258150 w 2829160"/>
              <a:gd name="connsiteY3-404" fmla="*/ 2322963 h 4670810"/>
              <a:gd name="connsiteX4-405" fmla="*/ 2793169 w 2829160"/>
              <a:gd name="connsiteY4-406" fmla="*/ 2802143 h 4670810"/>
              <a:gd name="connsiteX5-407" fmla="*/ 2706299 w 2829160"/>
              <a:gd name="connsiteY5-408" fmla="*/ 4600136 h 4670810"/>
              <a:gd name="connsiteX6-409" fmla="*/ 1876320 w 2829160"/>
              <a:gd name="connsiteY6-410" fmla="*/ 2869809 h 4670810"/>
              <a:gd name="connsiteX7-411" fmla="*/ 919709 w 2829160"/>
              <a:gd name="connsiteY7-412" fmla="*/ 4656400 h 4670810"/>
              <a:gd name="connsiteX8-413" fmla="*/ 1260908 w 2829160"/>
              <a:gd name="connsiteY8-414" fmla="*/ 1846001 h 46708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829160" h="4670810">
                <a:moveTo>
                  <a:pt x="1260908" y="1846001"/>
                </a:moveTo>
                <a:cubicBezTo>
                  <a:pt x="1260908" y="1643993"/>
                  <a:pt x="-182624" y="0"/>
                  <a:pt x="19384" y="0"/>
                </a:cubicBezTo>
                <a:cubicBezTo>
                  <a:pt x="507059" y="0"/>
                  <a:pt x="1290157" y="1406771"/>
                  <a:pt x="1777832" y="1406771"/>
                </a:cubicBezTo>
                <a:cubicBezTo>
                  <a:pt x="2193634" y="1308612"/>
                  <a:pt x="2258150" y="2120955"/>
                  <a:pt x="2258150" y="2322963"/>
                </a:cubicBezTo>
                <a:cubicBezTo>
                  <a:pt x="2380070" y="2543352"/>
                  <a:pt x="2980738" y="2230062"/>
                  <a:pt x="2793169" y="2802143"/>
                </a:cubicBezTo>
                <a:cubicBezTo>
                  <a:pt x="2039989" y="2592168"/>
                  <a:pt x="2908307" y="4600136"/>
                  <a:pt x="2706299" y="4600136"/>
                </a:cubicBezTo>
                <a:cubicBezTo>
                  <a:pt x="2429639" y="4023360"/>
                  <a:pt x="2046300" y="2783645"/>
                  <a:pt x="1876320" y="2869809"/>
                </a:cubicBezTo>
                <a:cubicBezTo>
                  <a:pt x="1674312" y="2869809"/>
                  <a:pt x="919709" y="4858408"/>
                  <a:pt x="919709" y="4656400"/>
                </a:cubicBezTo>
                <a:cubicBezTo>
                  <a:pt x="1212897" y="2594706"/>
                  <a:pt x="1073339" y="3093332"/>
                  <a:pt x="1260908" y="1846001"/>
                </a:cubicBezTo>
                <a:close/>
              </a:path>
            </a:pathLst>
          </a:custGeom>
          <a:solidFill>
            <a:srgbClr val="2A99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Freeform 17"/>
          <p:cNvSpPr/>
          <p:nvPr/>
        </p:nvSpPr>
        <p:spPr bwMode="auto">
          <a:xfrm rot="13144547">
            <a:off x="4883070" y="3452692"/>
            <a:ext cx="666268" cy="848669"/>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dirty="0">
              <a:solidFill>
                <a:schemeClr val="lt1"/>
              </a:solidFill>
            </a:endParaRPr>
          </a:p>
        </p:txBody>
      </p:sp>
      <p:sp>
        <p:nvSpPr>
          <p:cNvPr id="7" name="Freeform 18"/>
          <p:cNvSpPr/>
          <p:nvPr/>
        </p:nvSpPr>
        <p:spPr bwMode="auto">
          <a:xfrm rot="5400000">
            <a:off x="2684309" y="2331821"/>
            <a:ext cx="1115318" cy="1210867"/>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endParaRPr>
          </a:p>
        </p:txBody>
      </p:sp>
      <p:sp>
        <p:nvSpPr>
          <p:cNvPr id="8" name="Freeform 21"/>
          <p:cNvSpPr/>
          <p:nvPr/>
        </p:nvSpPr>
        <p:spPr bwMode="auto">
          <a:xfrm rot="10800000">
            <a:off x="3953768" y="2379594"/>
            <a:ext cx="958359" cy="1040461"/>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endParaRPr>
          </a:p>
        </p:txBody>
      </p:sp>
      <p:sp>
        <p:nvSpPr>
          <p:cNvPr id="9" name="Freeform 26"/>
          <p:cNvSpPr/>
          <p:nvPr/>
        </p:nvSpPr>
        <p:spPr bwMode="auto">
          <a:xfrm rot="8176420">
            <a:off x="3563540" y="2034907"/>
            <a:ext cx="490202" cy="646591"/>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endParaRPr>
          </a:p>
        </p:txBody>
      </p:sp>
      <p:sp>
        <p:nvSpPr>
          <p:cNvPr id="10" name="Freeform 28"/>
          <p:cNvSpPr/>
          <p:nvPr/>
        </p:nvSpPr>
        <p:spPr bwMode="auto">
          <a:xfrm rot="10051992">
            <a:off x="4630019" y="3170488"/>
            <a:ext cx="469086" cy="597506"/>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endParaRPr>
          </a:p>
        </p:txBody>
      </p:sp>
      <p:sp>
        <p:nvSpPr>
          <p:cNvPr id="11" name="Freeform 29"/>
          <p:cNvSpPr/>
          <p:nvPr/>
        </p:nvSpPr>
        <p:spPr bwMode="auto">
          <a:xfrm rot="8892624">
            <a:off x="4203651" y="3577476"/>
            <a:ext cx="411735" cy="447007"/>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endParaRPr>
          </a:p>
        </p:txBody>
      </p:sp>
      <p:sp>
        <p:nvSpPr>
          <p:cNvPr id="12" name="Freeform 30"/>
          <p:cNvSpPr/>
          <p:nvPr/>
        </p:nvSpPr>
        <p:spPr bwMode="auto">
          <a:xfrm rot="10800000">
            <a:off x="2690375" y="3579176"/>
            <a:ext cx="958359" cy="1040461"/>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endParaRPr>
          </a:p>
        </p:txBody>
      </p:sp>
      <p:sp>
        <p:nvSpPr>
          <p:cNvPr id="13" name="Freeform 31"/>
          <p:cNvSpPr/>
          <p:nvPr/>
        </p:nvSpPr>
        <p:spPr bwMode="auto">
          <a:xfrm rot="11548008" flipH="1">
            <a:off x="4624943" y="4117681"/>
            <a:ext cx="469086" cy="597506"/>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endParaRPr>
          </a:p>
        </p:txBody>
      </p:sp>
      <p:sp>
        <p:nvSpPr>
          <p:cNvPr id="14" name="Freeform 32"/>
          <p:cNvSpPr/>
          <p:nvPr/>
        </p:nvSpPr>
        <p:spPr bwMode="auto">
          <a:xfrm rot="10380047">
            <a:off x="4123417" y="1824588"/>
            <a:ext cx="490202" cy="646591"/>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endParaRPr>
          </a:p>
        </p:txBody>
      </p:sp>
      <p:sp>
        <p:nvSpPr>
          <p:cNvPr id="15" name="Freeform 33"/>
          <p:cNvSpPr/>
          <p:nvPr/>
        </p:nvSpPr>
        <p:spPr bwMode="auto">
          <a:xfrm rot="2776420">
            <a:off x="2300705" y="3398090"/>
            <a:ext cx="490202" cy="646591"/>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endParaRPr>
          </a:p>
        </p:txBody>
      </p:sp>
      <p:sp>
        <p:nvSpPr>
          <p:cNvPr id="16" name="Freeform 34"/>
          <p:cNvSpPr/>
          <p:nvPr/>
        </p:nvSpPr>
        <p:spPr bwMode="auto">
          <a:xfrm rot="4980047">
            <a:off x="2090386" y="2838213"/>
            <a:ext cx="490202" cy="646591"/>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endParaRPr>
          </a:p>
        </p:txBody>
      </p:sp>
      <p:sp>
        <p:nvSpPr>
          <p:cNvPr id="4" name="Freeform 39"/>
          <p:cNvSpPr/>
          <p:nvPr/>
        </p:nvSpPr>
        <p:spPr>
          <a:xfrm>
            <a:off x="3187825" y="5261608"/>
            <a:ext cx="2908175" cy="686172"/>
          </a:xfrm>
          <a:custGeom>
            <a:avLst/>
            <a:gdLst>
              <a:gd name="connsiteX0" fmla="*/ 2066588 w 3536803"/>
              <a:gd name="connsiteY0" fmla="*/ 0 h 834494"/>
              <a:gd name="connsiteX1" fmla="*/ 3534364 w 3536803"/>
              <a:gd name="connsiteY1" fmla="*/ 267822 h 834494"/>
              <a:gd name="connsiteX2" fmla="*/ 3536803 w 3536803"/>
              <a:gd name="connsiteY2" fmla="*/ 269124 h 834494"/>
              <a:gd name="connsiteX3" fmla="*/ 3404571 w 3536803"/>
              <a:gd name="connsiteY3" fmla="*/ 235470 h 834494"/>
              <a:gd name="connsiteX4" fmla="*/ 1936666 w 3536803"/>
              <a:gd name="connsiteY4" fmla="*/ 172043 h 834494"/>
              <a:gd name="connsiteX5" fmla="*/ 90123 w 3536803"/>
              <a:gd name="connsiteY5" fmla="*/ 761375 h 834494"/>
              <a:gd name="connsiteX6" fmla="*/ 0 w 3536803"/>
              <a:gd name="connsiteY6" fmla="*/ 834494 h 834494"/>
              <a:gd name="connsiteX7" fmla="*/ 1557 w 3536803"/>
              <a:gd name="connsiteY7" fmla="*/ 820908 h 834494"/>
              <a:gd name="connsiteX8" fmla="*/ 2066588 w 3536803"/>
              <a:gd name="connsiteY8" fmla="*/ 0 h 83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6803" h="834494">
                <a:moveTo>
                  <a:pt x="2066588" y="0"/>
                </a:moveTo>
                <a:cubicBezTo>
                  <a:pt x="2639790" y="0"/>
                  <a:pt x="3158727" y="102348"/>
                  <a:pt x="3534364" y="267822"/>
                </a:cubicBezTo>
                <a:lnTo>
                  <a:pt x="3536803" y="269124"/>
                </a:lnTo>
                <a:lnTo>
                  <a:pt x="3404571" y="235470"/>
                </a:lnTo>
                <a:cubicBezTo>
                  <a:pt x="2998351" y="144896"/>
                  <a:pt x="2486388" y="117212"/>
                  <a:pt x="1936666" y="172043"/>
                </a:cubicBezTo>
                <a:cubicBezTo>
                  <a:pt x="1151348" y="250374"/>
                  <a:pt x="474836" y="478563"/>
                  <a:pt x="90123" y="761375"/>
                </a:cubicBezTo>
                <a:lnTo>
                  <a:pt x="0" y="834494"/>
                </a:lnTo>
                <a:lnTo>
                  <a:pt x="1557" y="820908"/>
                </a:lnTo>
                <a:cubicBezTo>
                  <a:pt x="107856" y="359817"/>
                  <a:pt x="991834" y="0"/>
                  <a:pt x="2066588" y="0"/>
                </a:cubicBezTo>
                <a:close/>
              </a:path>
            </a:pathLst>
          </a:custGeom>
          <a:solidFill>
            <a:srgbClr val="2A99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 name="组合 1"/>
          <p:cNvGrpSpPr/>
          <p:nvPr/>
        </p:nvGrpSpPr>
        <p:grpSpPr>
          <a:xfrm>
            <a:off x="6621611" y="1931187"/>
            <a:ext cx="3252523" cy="817609"/>
            <a:chOff x="6621611" y="1931187"/>
            <a:chExt cx="3252523" cy="817609"/>
          </a:xfrm>
        </p:grpSpPr>
        <p:sp>
          <p:nvSpPr>
            <p:cNvPr id="29" name="TextBox 148"/>
            <p:cNvSpPr txBox="1"/>
            <p:nvPr/>
          </p:nvSpPr>
          <p:spPr>
            <a:xfrm>
              <a:off x="6621611" y="1931187"/>
              <a:ext cx="2472224" cy="369332"/>
            </a:xfrm>
            <a:prstGeom prst="rect">
              <a:avLst/>
            </a:prstGeom>
          </p:spPr>
          <p:txBody>
            <a:bodyPr wrap="square" rtlCol="0">
              <a:spAutoFit/>
            </a:bodyPr>
            <a:lstStyle/>
            <a:p>
              <a:pPr>
                <a:buClr>
                  <a:srgbClr val="C35954"/>
                </a:buClr>
                <a:buSzPct val="120000"/>
              </a:pPr>
              <a:r>
                <a:rPr lang="zh-CN" altLang="en-US" b="1" dirty="0">
                  <a:solidFill>
                    <a:srgbClr val="54D0CA"/>
                  </a:solidFill>
                  <a:latin typeface="Calibri" panose="020F0502020204030204" pitchFamily="34" charset="0"/>
                </a:rPr>
                <a:t>配置</a:t>
              </a:r>
              <a:r>
                <a:rPr lang="en-US" altLang="zh-CN" b="1" dirty="0">
                  <a:solidFill>
                    <a:srgbClr val="54D0CA"/>
                  </a:solidFill>
                  <a:latin typeface="Calibri" panose="020F0502020204030204" pitchFamily="34" charset="0"/>
                </a:rPr>
                <a:t>ns</a:t>
              </a:r>
              <a:r>
                <a:rPr lang="zh-CN" altLang="en-US" b="1" dirty="0">
                  <a:solidFill>
                    <a:srgbClr val="54D0CA"/>
                  </a:solidFill>
                  <a:latin typeface="Calibri" panose="020F0502020204030204" pitchFamily="34" charset="0"/>
                </a:rPr>
                <a:t>环境时出错</a:t>
              </a:r>
            </a:p>
          </p:txBody>
        </p:sp>
        <p:sp>
          <p:nvSpPr>
            <p:cNvPr id="30" name="Rectangle 3"/>
            <p:cNvSpPr txBox="1">
              <a:spLocks noChangeArrowheads="1"/>
            </p:cNvSpPr>
            <p:nvPr/>
          </p:nvSpPr>
          <p:spPr bwMode="auto">
            <a:xfrm>
              <a:off x="6716611" y="2354393"/>
              <a:ext cx="3157523" cy="394403"/>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sz="1200" dirty="0"/>
                <a:t>需要对</a:t>
              </a:r>
              <a:r>
                <a:rPr lang="en-US" altLang="zh-CN" sz="1200" dirty="0"/>
                <a:t>ns</a:t>
              </a:r>
              <a:r>
                <a:rPr lang="zh-CN" altLang="en-US" sz="1200" dirty="0"/>
                <a:t>配置文件内部几个文件进行修改，修改成功后再次</a:t>
              </a:r>
              <a:r>
                <a:rPr lang="en-US" altLang="zh-CN" sz="1200" dirty="0"/>
                <a:t>install</a:t>
              </a:r>
              <a:r>
                <a:rPr lang="zh-CN" altLang="en-US" sz="1200" dirty="0"/>
                <a:t>即可。</a:t>
              </a:r>
            </a:p>
          </p:txBody>
        </p:sp>
      </p:grpSp>
      <p:grpSp>
        <p:nvGrpSpPr>
          <p:cNvPr id="3" name="组合 2"/>
          <p:cNvGrpSpPr/>
          <p:nvPr/>
        </p:nvGrpSpPr>
        <p:grpSpPr>
          <a:xfrm>
            <a:off x="6669110" y="3811582"/>
            <a:ext cx="3252524" cy="817609"/>
            <a:chOff x="6621610" y="3287546"/>
            <a:chExt cx="3252524" cy="817609"/>
          </a:xfrm>
        </p:grpSpPr>
        <p:sp>
          <p:nvSpPr>
            <p:cNvPr id="33" name="TextBox 144"/>
            <p:cNvSpPr txBox="1"/>
            <p:nvPr/>
          </p:nvSpPr>
          <p:spPr>
            <a:xfrm>
              <a:off x="6621610" y="3287546"/>
              <a:ext cx="3156871" cy="369332"/>
            </a:xfrm>
            <a:prstGeom prst="rect">
              <a:avLst/>
            </a:prstGeom>
          </p:spPr>
          <p:txBody>
            <a:bodyPr wrap="square" rtlCol="0">
              <a:spAutoFit/>
            </a:bodyPr>
            <a:lstStyle/>
            <a:p>
              <a:pPr>
                <a:buClr>
                  <a:srgbClr val="C35954"/>
                </a:buClr>
                <a:buSzPct val="120000"/>
              </a:pPr>
              <a:r>
                <a:rPr lang="zh-CN" altLang="en-US" b="1" dirty="0">
                  <a:solidFill>
                    <a:srgbClr val="54D0CA"/>
                  </a:solidFill>
                  <a:latin typeface="Calibri" panose="020F0502020204030204" pitchFamily="34" charset="0"/>
                </a:rPr>
                <a:t>添加</a:t>
              </a:r>
              <a:r>
                <a:rPr lang="en-US" altLang="zh-CN" b="1" dirty="0">
                  <a:solidFill>
                    <a:srgbClr val="54D0CA"/>
                  </a:solidFill>
                  <a:latin typeface="Calibri" panose="020F0502020204030204" pitchFamily="34" charset="0"/>
                </a:rPr>
                <a:t>ZRP</a:t>
              </a:r>
              <a:r>
                <a:rPr lang="zh-CN" altLang="en-US" b="1" dirty="0">
                  <a:solidFill>
                    <a:srgbClr val="54D0CA"/>
                  </a:solidFill>
                  <a:latin typeface="Calibri" panose="020F0502020204030204" pitchFamily="34" charset="0"/>
                </a:rPr>
                <a:t>协议时没有安装成功</a:t>
              </a:r>
            </a:p>
          </p:txBody>
        </p:sp>
        <p:sp>
          <p:nvSpPr>
            <p:cNvPr id="34" name="Rectangle 3"/>
            <p:cNvSpPr txBox="1">
              <a:spLocks noChangeArrowheads="1"/>
            </p:cNvSpPr>
            <p:nvPr/>
          </p:nvSpPr>
          <p:spPr bwMode="auto">
            <a:xfrm>
              <a:off x="6716611" y="3710752"/>
              <a:ext cx="3157523" cy="394403"/>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panose="020B0604020202020204" pitchFamily="34" charset="0"/>
                <a:buNone/>
                <a:defRPr kumimoji="0" sz="1000">
                  <a:solidFill>
                    <a:schemeClr val="bg1">
                      <a:lumMod val="85000"/>
                    </a:schemeClr>
                  </a:solidFill>
                  <a:latin typeface="+mj-ea"/>
                  <a:ea typeface="+mj-ea"/>
                  <a:cs typeface="Tahoma" panose="020B0604030504040204" pitchFamily="34" charset="0"/>
                </a:defRPr>
              </a:lvl1pPr>
            </a:lstStyle>
            <a:p>
              <a:r>
                <a:rPr lang="zh-CN" altLang="en-US" sz="1200" dirty="0"/>
                <a:t>发现是由于没有将</a:t>
              </a:r>
              <a:r>
                <a:rPr lang="en-US" altLang="zh-CN" sz="1200" dirty="0"/>
                <a:t>ZRP</a:t>
              </a:r>
              <a:r>
                <a:rPr lang="zh-CN" altLang="en-US" sz="1200" dirty="0"/>
                <a:t>协议的头文件放到指定位置，一定要放在</a:t>
              </a:r>
              <a:r>
                <a:rPr lang="en-US" altLang="zh-CN" sz="1200" dirty="0"/>
                <a:t>ns-2.35</a:t>
              </a:r>
              <a:r>
                <a:rPr lang="zh-CN" altLang="en-US" sz="1200" dirty="0"/>
                <a:t>目录下才能安装成功。</a:t>
              </a:r>
            </a:p>
          </p:txBody>
        </p:sp>
      </p:grpSp>
      <p:grpSp>
        <p:nvGrpSpPr>
          <p:cNvPr id="35" name="组合 34"/>
          <p:cNvGrpSpPr/>
          <p:nvPr/>
        </p:nvGrpSpPr>
        <p:grpSpPr>
          <a:xfrm>
            <a:off x="447675" y="367239"/>
            <a:ext cx="513548" cy="575736"/>
            <a:chOff x="447675" y="367239"/>
            <a:chExt cx="513548" cy="575736"/>
          </a:xfrm>
        </p:grpSpPr>
        <p:sp>
          <p:nvSpPr>
            <p:cNvPr id="36" name="等腰三角形 35"/>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17388" y="409286"/>
            <a:ext cx="1433406" cy="400110"/>
          </a:xfrm>
          <a:prstGeom prst="rect">
            <a:avLst/>
          </a:prstGeom>
        </p:spPr>
        <p:txBody>
          <a:bodyPr wrap="none">
            <a:spAutoFit/>
          </a:bodyPr>
          <a:lstStyle/>
          <a:p>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问题</a:t>
            </a:r>
            <a:r>
              <a:rPr lang="en-US" altLang="zh-CN"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&amp;</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解决</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grpSp>
        <p:nvGrpSpPr>
          <p:cNvPr id="40" name="Group 38"/>
          <p:cNvGrpSpPr/>
          <p:nvPr/>
        </p:nvGrpSpPr>
        <p:grpSpPr>
          <a:xfrm>
            <a:off x="4279616" y="2768794"/>
            <a:ext cx="306661" cy="305315"/>
            <a:chOff x="2840038" y="4406900"/>
            <a:chExt cx="723900" cy="720725"/>
          </a:xfrm>
          <a:solidFill>
            <a:schemeClr val="bg1">
              <a:alpha val="33000"/>
            </a:schemeClr>
          </a:solidFill>
        </p:grpSpPr>
        <p:sp>
          <p:nvSpPr>
            <p:cNvPr id="41" name="Freeform 39"/>
            <p:cNvSpPr>
              <a:spLocks noEditPoints="1"/>
            </p:cNvSpPr>
            <p:nvPr/>
          </p:nvSpPr>
          <p:spPr bwMode="auto">
            <a:xfrm>
              <a:off x="2840038" y="4406900"/>
              <a:ext cx="723900" cy="720725"/>
            </a:xfrm>
            <a:custGeom>
              <a:avLst/>
              <a:gdLst>
                <a:gd name="T0" fmla="*/ 440 w 456"/>
                <a:gd name="T1" fmla="*/ 141 h 454"/>
                <a:gd name="T2" fmla="*/ 404 w 456"/>
                <a:gd name="T3" fmla="*/ 82 h 454"/>
                <a:gd name="T4" fmla="*/ 287 w 456"/>
                <a:gd name="T5" fmla="*/ 7 h 454"/>
                <a:gd name="T6" fmla="*/ 192 w 456"/>
                <a:gd name="T7" fmla="*/ 2 h 454"/>
                <a:gd name="T8" fmla="*/ 146 w 456"/>
                <a:gd name="T9" fmla="*/ 15 h 454"/>
                <a:gd name="T10" fmla="*/ 63 w 456"/>
                <a:gd name="T11" fmla="*/ 70 h 454"/>
                <a:gd name="T12" fmla="*/ 8 w 456"/>
                <a:gd name="T13" fmla="*/ 168 h 454"/>
                <a:gd name="T14" fmla="*/ 0 w 456"/>
                <a:gd name="T15" fmla="*/ 227 h 454"/>
                <a:gd name="T16" fmla="*/ 1 w 456"/>
                <a:gd name="T17" fmla="*/ 246 h 454"/>
                <a:gd name="T18" fmla="*/ 2 w 456"/>
                <a:gd name="T19" fmla="*/ 256 h 454"/>
                <a:gd name="T20" fmla="*/ 20 w 456"/>
                <a:gd name="T21" fmla="*/ 319 h 454"/>
                <a:gd name="T22" fmla="*/ 45 w 456"/>
                <a:gd name="T23" fmla="*/ 364 h 454"/>
                <a:gd name="T24" fmla="*/ 122 w 456"/>
                <a:gd name="T25" fmla="*/ 428 h 454"/>
                <a:gd name="T26" fmla="*/ 204 w 456"/>
                <a:gd name="T27" fmla="*/ 453 h 454"/>
                <a:gd name="T28" fmla="*/ 218 w 456"/>
                <a:gd name="T29" fmla="*/ 454 h 454"/>
                <a:gd name="T30" fmla="*/ 264 w 456"/>
                <a:gd name="T31" fmla="*/ 452 h 454"/>
                <a:gd name="T32" fmla="*/ 362 w 456"/>
                <a:gd name="T33" fmla="*/ 411 h 454"/>
                <a:gd name="T34" fmla="*/ 418 w 456"/>
                <a:gd name="T35" fmla="*/ 354 h 454"/>
                <a:gd name="T36" fmla="*/ 455 w 456"/>
                <a:gd name="T37" fmla="*/ 249 h 454"/>
                <a:gd name="T38" fmla="*/ 313 w 456"/>
                <a:gd name="T39" fmla="*/ 344 h 454"/>
                <a:gd name="T40" fmla="*/ 240 w 456"/>
                <a:gd name="T41" fmla="*/ 372 h 454"/>
                <a:gd name="T42" fmla="*/ 159 w 456"/>
                <a:gd name="T43" fmla="*/ 355 h 454"/>
                <a:gd name="T44" fmla="*/ 94 w 456"/>
                <a:gd name="T45" fmla="*/ 284 h 454"/>
                <a:gd name="T46" fmla="*/ 84 w 456"/>
                <a:gd name="T47" fmla="*/ 204 h 454"/>
                <a:gd name="T48" fmla="*/ 118 w 456"/>
                <a:gd name="T49" fmla="*/ 132 h 454"/>
                <a:gd name="T50" fmla="*/ 184 w 456"/>
                <a:gd name="T51" fmla="*/ 88 h 454"/>
                <a:gd name="T52" fmla="*/ 228 w 456"/>
                <a:gd name="T53" fmla="*/ 82 h 454"/>
                <a:gd name="T54" fmla="*/ 323 w 456"/>
                <a:gd name="T55" fmla="*/ 116 h 454"/>
                <a:gd name="T56" fmla="*/ 363 w 456"/>
                <a:gd name="T57" fmla="*/ 171 h 454"/>
                <a:gd name="T58" fmla="*/ 374 w 456"/>
                <a:gd name="T59" fmla="*/ 227 h 454"/>
                <a:gd name="T60" fmla="*/ 339 w 456"/>
                <a:gd name="T61" fmla="*/ 321 h 454"/>
                <a:gd name="T62" fmla="*/ 387 w 456"/>
                <a:gd name="T63" fmla="*/ 209 h 454"/>
                <a:gd name="T64" fmla="*/ 362 w 456"/>
                <a:gd name="T65" fmla="*/ 139 h 454"/>
                <a:gd name="T66" fmla="*/ 435 w 456"/>
                <a:gd name="T67" fmla="*/ 176 h 454"/>
                <a:gd name="T68" fmla="*/ 240 w 456"/>
                <a:gd name="T69" fmla="*/ 14 h 454"/>
                <a:gd name="T70" fmla="*/ 362 w 456"/>
                <a:gd name="T71" fmla="*/ 59 h 454"/>
                <a:gd name="T72" fmla="*/ 341 w 456"/>
                <a:gd name="T73" fmla="*/ 114 h 454"/>
                <a:gd name="T74" fmla="*/ 228 w 456"/>
                <a:gd name="T75" fmla="*/ 68 h 454"/>
                <a:gd name="T76" fmla="*/ 169 w 456"/>
                <a:gd name="T77" fmla="*/ 22 h 454"/>
                <a:gd name="T78" fmla="*/ 228 w 456"/>
                <a:gd name="T79" fmla="*/ 440 h 454"/>
                <a:gd name="T80" fmla="*/ 215 w 456"/>
                <a:gd name="T81" fmla="*/ 440 h 454"/>
                <a:gd name="T82" fmla="*/ 165 w 456"/>
                <a:gd name="T83" fmla="*/ 432 h 454"/>
                <a:gd name="T84" fmla="*/ 84 w 456"/>
                <a:gd name="T85" fmla="*/ 384 h 454"/>
                <a:gd name="T86" fmla="*/ 36 w 456"/>
                <a:gd name="T87" fmla="*/ 319 h 454"/>
                <a:gd name="T88" fmla="*/ 17 w 456"/>
                <a:gd name="T89" fmla="*/ 262 h 454"/>
                <a:gd name="T90" fmla="*/ 16 w 456"/>
                <a:gd name="T91" fmla="*/ 250 h 454"/>
                <a:gd name="T92" fmla="*/ 15 w 456"/>
                <a:gd name="T93" fmla="*/ 227 h 454"/>
                <a:gd name="T94" fmla="*/ 18 w 456"/>
                <a:gd name="T95" fmla="*/ 186 h 454"/>
                <a:gd name="T96" fmla="*/ 63 w 456"/>
                <a:gd name="T97" fmla="*/ 90 h 454"/>
                <a:gd name="T98" fmla="*/ 150 w 456"/>
                <a:gd name="T99" fmla="*/ 28 h 454"/>
                <a:gd name="T100" fmla="*/ 150 w 456"/>
                <a:gd name="T101" fmla="*/ 88 h 454"/>
                <a:gd name="T102" fmla="*/ 91 w 456"/>
                <a:gd name="T103" fmla="*/ 145 h 454"/>
                <a:gd name="T104" fmla="*/ 68 w 456"/>
                <a:gd name="T105" fmla="*/ 227 h 454"/>
                <a:gd name="T106" fmla="*/ 96 w 456"/>
                <a:gd name="T107" fmla="*/ 316 h 454"/>
                <a:gd name="T108" fmla="*/ 180 w 456"/>
                <a:gd name="T109" fmla="*/ 380 h 454"/>
                <a:gd name="T110" fmla="*/ 264 w 456"/>
                <a:gd name="T111" fmla="*/ 383 h 454"/>
                <a:gd name="T112" fmla="*/ 348 w 456"/>
                <a:gd name="T113" fmla="*/ 404 h 454"/>
                <a:gd name="T114" fmla="*/ 244 w 456"/>
                <a:gd name="T115" fmla="*/ 440 h 454"/>
                <a:gd name="T116" fmla="*/ 441 w 456"/>
                <a:gd name="T117" fmla="*/ 249 h 454"/>
                <a:gd name="T118" fmla="*/ 379 w 456"/>
                <a:gd name="T119" fmla="*/ 378 h 454"/>
                <a:gd name="T120" fmla="*/ 340 w 456"/>
                <a:gd name="T121" fmla="*/ 341 h 454"/>
                <a:gd name="T122" fmla="*/ 388 w 456"/>
                <a:gd name="T123" fmla="*/ 23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6" h="454">
                  <a:moveTo>
                    <a:pt x="456" y="226"/>
                  </a:moveTo>
                  <a:lnTo>
                    <a:pt x="456" y="226"/>
                  </a:lnTo>
                  <a:lnTo>
                    <a:pt x="456" y="209"/>
                  </a:lnTo>
                  <a:lnTo>
                    <a:pt x="454" y="192"/>
                  </a:lnTo>
                  <a:lnTo>
                    <a:pt x="450" y="175"/>
                  </a:lnTo>
                  <a:lnTo>
                    <a:pt x="445" y="157"/>
                  </a:lnTo>
                  <a:lnTo>
                    <a:pt x="440" y="141"/>
                  </a:lnTo>
                  <a:lnTo>
                    <a:pt x="432" y="126"/>
                  </a:lnTo>
                  <a:lnTo>
                    <a:pt x="423" y="110"/>
                  </a:lnTo>
                  <a:lnTo>
                    <a:pt x="414" y="96"/>
                  </a:lnTo>
                  <a:lnTo>
                    <a:pt x="414" y="96"/>
                  </a:lnTo>
                  <a:lnTo>
                    <a:pt x="410" y="90"/>
                  </a:lnTo>
                  <a:lnTo>
                    <a:pt x="410" y="90"/>
                  </a:lnTo>
                  <a:lnTo>
                    <a:pt x="404" y="82"/>
                  </a:lnTo>
                  <a:lnTo>
                    <a:pt x="404" y="82"/>
                  </a:lnTo>
                  <a:lnTo>
                    <a:pt x="388" y="64"/>
                  </a:lnTo>
                  <a:lnTo>
                    <a:pt x="371" y="48"/>
                  </a:lnTo>
                  <a:lnTo>
                    <a:pt x="351" y="34"/>
                  </a:lnTo>
                  <a:lnTo>
                    <a:pt x="332" y="23"/>
                  </a:lnTo>
                  <a:lnTo>
                    <a:pt x="310" y="14"/>
                  </a:lnTo>
                  <a:lnTo>
                    <a:pt x="287" y="7"/>
                  </a:lnTo>
                  <a:lnTo>
                    <a:pt x="265" y="2"/>
                  </a:lnTo>
                  <a:lnTo>
                    <a:pt x="241" y="0"/>
                  </a:lnTo>
                  <a:lnTo>
                    <a:pt x="241" y="0"/>
                  </a:lnTo>
                  <a:lnTo>
                    <a:pt x="228" y="0"/>
                  </a:lnTo>
                  <a:lnTo>
                    <a:pt x="228" y="0"/>
                  </a:lnTo>
                  <a:lnTo>
                    <a:pt x="210" y="0"/>
                  </a:lnTo>
                  <a:lnTo>
                    <a:pt x="192" y="2"/>
                  </a:lnTo>
                  <a:lnTo>
                    <a:pt x="175" y="5"/>
                  </a:lnTo>
                  <a:lnTo>
                    <a:pt x="158" y="10"/>
                  </a:lnTo>
                  <a:lnTo>
                    <a:pt x="157" y="10"/>
                  </a:lnTo>
                  <a:lnTo>
                    <a:pt x="156" y="11"/>
                  </a:lnTo>
                  <a:lnTo>
                    <a:pt x="156" y="11"/>
                  </a:lnTo>
                  <a:lnTo>
                    <a:pt x="148" y="14"/>
                  </a:lnTo>
                  <a:lnTo>
                    <a:pt x="146" y="15"/>
                  </a:lnTo>
                  <a:lnTo>
                    <a:pt x="146" y="15"/>
                  </a:lnTo>
                  <a:lnTo>
                    <a:pt x="130" y="21"/>
                  </a:lnTo>
                  <a:lnTo>
                    <a:pt x="115" y="30"/>
                  </a:lnTo>
                  <a:lnTo>
                    <a:pt x="101" y="38"/>
                  </a:lnTo>
                  <a:lnTo>
                    <a:pt x="88" y="47"/>
                  </a:lnTo>
                  <a:lnTo>
                    <a:pt x="75" y="58"/>
                  </a:lnTo>
                  <a:lnTo>
                    <a:pt x="63" y="70"/>
                  </a:lnTo>
                  <a:lnTo>
                    <a:pt x="52" y="82"/>
                  </a:lnTo>
                  <a:lnTo>
                    <a:pt x="42" y="95"/>
                  </a:lnTo>
                  <a:lnTo>
                    <a:pt x="34" y="108"/>
                  </a:lnTo>
                  <a:lnTo>
                    <a:pt x="25" y="122"/>
                  </a:lnTo>
                  <a:lnTo>
                    <a:pt x="18" y="137"/>
                  </a:lnTo>
                  <a:lnTo>
                    <a:pt x="13" y="152"/>
                  </a:lnTo>
                  <a:lnTo>
                    <a:pt x="8" y="168"/>
                  </a:lnTo>
                  <a:lnTo>
                    <a:pt x="4" y="184"/>
                  </a:lnTo>
                  <a:lnTo>
                    <a:pt x="2" y="200"/>
                  </a:lnTo>
                  <a:lnTo>
                    <a:pt x="1" y="218"/>
                  </a:lnTo>
                  <a:lnTo>
                    <a:pt x="1" y="218"/>
                  </a:lnTo>
                  <a:lnTo>
                    <a:pt x="0" y="223"/>
                  </a:lnTo>
                  <a:lnTo>
                    <a:pt x="0" y="227"/>
                  </a:lnTo>
                  <a:lnTo>
                    <a:pt x="0" y="227"/>
                  </a:lnTo>
                  <a:lnTo>
                    <a:pt x="0" y="227"/>
                  </a:lnTo>
                  <a:lnTo>
                    <a:pt x="1" y="236"/>
                  </a:lnTo>
                  <a:lnTo>
                    <a:pt x="1" y="237"/>
                  </a:lnTo>
                  <a:lnTo>
                    <a:pt x="1" y="237"/>
                  </a:lnTo>
                  <a:lnTo>
                    <a:pt x="1" y="239"/>
                  </a:lnTo>
                  <a:lnTo>
                    <a:pt x="1" y="239"/>
                  </a:lnTo>
                  <a:lnTo>
                    <a:pt x="1" y="246"/>
                  </a:lnTo>
                  <a:lnTo>
                    <a:pt x="1" y="248"/>
                  </a:lnTo>
                  <a:lnTo>
                    <a:pt x="1" y="248"/>
                  </a:lnTo>
                  <a:lnTo>
                    <a:pt x="2" y="251"/>
                  </a:lnTo>
                  <a:lnTo>
                    <a:pt x="2" y="251"/>
                  </a:lnTo>
                  <a:lnTo>
                    <a:pt x="2" y="254"/>
                  </a:lnTo>
                  <a:lnTo>
                    <a:pt x="2" y="256"/>
                  </a:lnTo>
                  <a:lnTo>
                    <a:pt x="2" y="256"/>
                  </a:lnTo>
                  <a:lnTo>
                    <a:pt x="3" y="263"/>
                  </a:lnTo>
                  <a:lnTo>
                    <a:pt x="3" y="264"/>
                  </a:lnTo>
                  <a:lnTo>
                    <a:pt x="3" y="264"/>
                  </a:lnTo>
                  <a:lnTo>
                    <a:pt x="7" y="278"/>
                  </a:lnTo>
                  <a:lnTo>
                    <a:pt x="10" y="292"/>
                  </a:lnTo>
                  <a:lnTo>
                    <a:pt x="14" y="305"/>
                  </a:lnTo>
                  <a:lnTo>
                    <a:pt x="20" y="319"/>
                  </a:lnTo>
                  <a:lnTo>
                    <a:pt x="21" y="320"/>
                  </a:lnTo>
                  <a:lnTo>
                    <a:pt x="21" y="320"/>
                  </a:lnTo>
                  <a:lnTo>
                    <a:pt x="23" y="326"/>
                  </a:lnTo>
                  <a:lnTo>
                    <a:pt x="23" y="326"/>
                  </a:lnTo>
                  <a:lnTo>
                    <a:pt x="30" y="339"/>
                  </a:lnTo>
                  <a:lnTo>
                    <a:pt x="38" y="352"/>
                  </a:lnTo>
                  <a:lnTo>
                    <a:pt x="45" y="364"/>
                  </a:lnTo>
                  <a:lnTo>
                    <a:pt x="55" y="374"/>
                  </a:lnTo>
                  <a:lnTo>
                    <a:pt x="65" y="385"/>
                  </a:lnTo>
                  <a:lnTo>
                    <a:pt x="75" y="395"/>
                  </a:lnTo>
                  <a:lnTo>
                    <a:pt x="85" y="405"/>
                  </a:lnTo>
                  <a:lnTo>
                    <a:pt x="97" y="413"/>
                  </a:lnTo>
                  <a:lnTo>
                    <a:pt x="109" y="421"/>
                  </a:lnTo>
                  <a:lnTo>
                    <a:pt x="122" y="428"/>
                  </a:lnTo>
                  <a:lnTo>
                    <a:pt x="135" y="435"/>
                  </a:lnTo>
                  <a:lnTo>
                    <a:pt x="148" y="440"/>
                  </a:lnTo>
                  <a:lnTo>
                    <a:pt x="162" y="445"/>
                  </a:lnTo>
                  <a:lnTo>
                    <a:pt x="176" y="449"/>
                  </a:lnTo>
                  <a:lnTo>
                    <a:pt x="190" y="451"/>
                  </a:lnTo>
                  <a:lnTo>
                    <a:pt x="204" y="453"/>
                  </a:lnTo>
                  <a:lnTo>
                    <a:pt x="204" y="453"/>
                  </a:lnTo>
                  <a:lnTo>
                    <a:pt x="205" y="453"/>
                  </a:lnTo>
                  <a:lnTo>
                    <a:pt x="205" y="453"/>
                  </a:lnTo>
                  <a:lnTo>
                    <a:pt x="214" y="454"/>
                  </a:lnTo>
                  <a:lnTo>
                    <a:pt x="215" y="454"/>
                  </a:lnTo>
                  <a:lnTo>
                    <a:pt x="215" y="454"/>
                  </a:lnTo>
                  <a:lnTo>
                    <a:pt x="218" y="454"/>
                  </a:lnTo>
                  <a:lnTo>
                    <a:pt x="218" y="454"/>
                  </a:lnTo>
                  <a:lnTo>
                    <a:pt x="223" y="454"/>
                  </a:lnTo>
                  <a:lnTo>
                    <a:pt x="226" y="454"/>
                  </a:lnTo>
                  <a:lnTo>
                    <a:pt x="226" y="454"/>
                  </a:lnTo>
                  <a:lnTo>
                    <a:pt x="228" y="454"/>
                  </a:lnTo>
                  <a:lnTo>
                    <a:pt x="228" y="454"/>
                  </a:lnTo>
                  <a:lnTo>
                    <a:pt x="246" y="454"/>
                  </a:lnTo>
                  <a:lnTo>
                    <a:pt x="264" y="452"/>
                  </a:lnTo>
                  <a:lnTo>
                    <a:pt x="282" y="449"/>
                  </a:lnTo>
                  <a:lnTo>
                    <a:pt x="298" y="443"/>
                  </a:lnTo>
                  <a:lnTo>
                    <a:pt x="315" y="437"/>
                  </a:lnTo>
                  <a:lnTo>
                    <a:pt x="332" y="429"/>
                  </a:lnTo>
                  <a:lnTo>
                    <a:pt x="347" y="421"/>
                  </a:lnTo>
                  <a:lnTo>
                    <a:pt x="362" y="411"/>
                  </a:lnTo>
                  <a:lnTo>
                    <a:pt x="362" y="411"/>
                  </a:lnTo>
                  <a:lnTo>
                    <a:pt x="362" y="411"/>
                  </a:lnTo>
                  <a:lnTo>
                    <a:pt x="362" y="411"/>
                  </a:lnTo>
                  <a:lnTo>
                    <a:pt x="373" y="404"/>
                  </a:lnTo>
                  <a:lnTo>
                    <a:pt x="373" y="404"/>
                  </a:lnTo>
                  <a:lnTo>
                    <a:pt x="390" y="388"/>
                  </a:lnTo>
                  <a:lnTo>
                    <a:pt x="405" y="371"/>
                  </a:lnTo>
                  <a:lnTo>
                    <a:pt x="418" y="354"/>
                  </a:lnTo>
                  <a:lnTo>
                    <a:pt x="430" y="335"/>
                  </a:lnTo>
                  <a:lnTo>
                    <a:pt x="439" y="315"/>
                  </a:lnTo>
                  <a:lnTo>
                    <a:pt x="446" y="294"/>
                  </a:lnTo>
                  <a:lnTo>
                    <a:pt x="452" y="273"/>
                  </a:lnTo>
                  <a:lnTo>
                    <a:pt x="455" y="250"/>
                  </a:lnTo>
                  <a:lnTo>
                    <a:pt x="455" y="249"/>
                  </a:lnTo>
                  <a:lnTo>
                    <a:pt x="455" y="249"/>
                  </a:lnTo>
                  <a:lnTo>
                    <a:pt x="456" y="239"/>
                  </a:lnTo>
                  <a:lnTo>
                    <a:pt x="456" y="239"/>
                  </a:lnTo>
                  <a:lnTo>
                    <a:pt x="456" y="239"/>
                  </a:lnTo>
                  <a:lnTo>
                    <a:pt x="456" y="226"/>
                  </a:lnTo>
                  <a:lnTo>
                    <a:pt x="456" y="226"/>
                  </a:lnTo>
                  <a:close/>
                  <a:moveTo>
                    <a:pt x="313" y="344"/>
                  </a:moveTo>
                  <a:lnTo>
                    <a:pt x="313" y="344"/>
                  </a:lnTo>
                  <a:lnTo>
                    <a:pt x="305" y="351"/>
                  </a:lnTo>
                  <a:lnTo>
                    <a:pt x="294" y="357"/>
                  </a:lnTo>
                  <a:lnTo>
                    <a:pt x="284" y="361"/>
                  </a:lnTo>
                  <a:lnTo>
                    <a:pt x="273" y="366"/>
                  </a:lnTo>
                  <a:lnTo>
                    <a:pt x="263" y="369"/>
                  </a:lnTo>
                  <a:lnTo>
                    <a:pt x="251" y="371"/>
                  </a:lnTo>
                  <a:lnTo>
                    <a:pt x="240" y="372"/>
                  </a:lnTo>
                  <a:lnTo>
                    <a:pt x="228" y="372"/>
                  </a:lnTo>
                  <a:lnTo>
                    <a:pt x="228" y="372"/>
                  </a:lnTo>
                  <a:lnTo>
                    <a:pt x="214" y="372"/>
                  </a:lnTo>
                  <a:lnTo>
                    <a:pt x="199" y="369"/>
                  </a:lnTo>
                  <a:lnTo>
                    <a:pt x="185" y="366"/>
                  </a:lnTo>
                  <a:lnTo>
                    <a:pt x="172" y="361"/>
                  </a:lnTo>
                  <a:lnTo>
                    <a:pt x="159" y="355"/>
                  </a:lnTo>
                  <a:lnTo>
                    <a:pt x="147" y="347"/>
                  </a:lnTo>
                  <a:lnTo>
                    <a:pt x="136" y="339"/>
                  </a:lnTo>
                  <a:lnTo>
                    <a:pt x="125" y="330"/>
                  </a:lnTo>
                  <a:lnTo>
                    <a:pt x="116" y="319"/>
                  </a:lnTo>
                  <a:lnTo>
                    <a:pt x="108" y="308"/>
                  </a:lnTo>
                  <a:lnTo>
                    <a:pt x="101" y="297"/>
                  </a:lnTo>
                  <a:lnTo>
                    <a:pt x="94" y="284"/>
                  </a:lnTo>
                  <a:lnTo>
                    <a:pt x="90" y="271"/>
                  </a:lnTo>
                  <a:lnTo>
                    <a:pt x="85" y="257"/>
                  </a:lnTo>
                  <a:lnTo>
                    <a:pt x="83" y="242"/>
                  </a:lnTo>
                  <a:lnTo>
                    <a:pt x="83" y="227"/>
                  </a:lnTo>
                  <a:lnTo>
                    <a:pt x="83" y="227"/>
                  </a:lnTo>
                  <a:lnTo>
                    <a:pt x="83" y="216"/>
                  </a:lnTo>
                  <a:lnTo>
                    <a:pt x="84" y="204"/>
                  </a:lnTo>
                  <a:lnTo>
                    <a:pt x="86" y="192"/>
                  </a:lnTo>
                  <a:lnTo>
                    <a:pt x="90" y="181"/>
                  </a:lnTo>
                  <a:lnTo>
                    <a:pt x="94" y="170"/>
                  </a:lnTo>
                  <a:lnTo>
                    <a:pt x="98" y="161"/>
                  </a:lnTo>
                  <a:lnTo>
                    <a:pt x="104" y="151"/>
                  </a:lnTo>
                  <a:lnTo>
                    <a:pt x="110" y="141"/>
                  </a:lnTo>
                  <a:lnTo>
                    <a:pt x="118" y="132"/>
                  </a:lnTo>
                  <a:lnTo>
                    <a:pt x="125" y="124"/>
                  </a:lnTo>
                  <a:lnTo>
                    <a:pt x="133" y="116"/>
                  </a:lnTo>
                  <a:lnTo>
                    <a:pt x="143" y="110"/>
                  </a:lnTo>
                  <a:lnTo>
                    <a:pt x="151" y="103"/>
                  </a:lnTo>
                  <a:lnTo>
                    <a:pt x="162" y="98"/>
                  </a:lnTo>
                  <a:lnTo>
                    <a:pt x="172" y="92"/>
                  </a:lnTo>
                  <a:lnTo>
                    <a:pt x="184" y="88"/>
                  </a:lnTo>
                  <a:lnTo>
                    <a:pt x="184" y="88"/>
                  </a:lnTo>
                  <a:lnTo>
                    <a:pt x="184" y="88"/>
                  </a:lnTo>
                  <a:lnTo>
                    <a:pt x="184" y="88"/>
                  </a:lnTo>
                  <a:lnTo>
                    <a:pt x="194" y="85"/>
                  </a:lnTo>
                  <a:lnTo>
                    <a:pt x="205" y="83"/>
                  </a:lnTo>
                  <a:lnTo>
                    <a:pt x="217" y="82"/>
                  </a:lnTo>
                  <a:lnTo>
                    <a:pt x="228" y="82"/>
                  </a:lnTo>
                  <a:lnTo>
                    <a:pt x="228" y="82"/>
                  </a:lnTo>
                  <a:lnTo>
                    <a:pt x="245" y="83"/>
                  </a:lnTo>
                  <a:lnTo>
                    <a:pt x="263" y="86"/>
                  </a:lnTo>
                  <a:lnTo>
                    <a:pt x="279" y="90"/>
                  </a:lnTo>
                  <a:lnTo>
                    <a:pt x="294" y="98"/>
                  </a:lnTo>
                  <a:lnTo>
                    <a:pt x="309" y="105"/>
                  </a:lnTo>
                  <a:lnTo>
                    <a:pt x="323" y="116"/>
                  </a:lnTo>
                  <a:lnTo>
                    <a:pt x="335" y="128"/>
                  </a:lnTo>
                  <a:lnTo>
                    <a:pt x="346" y="141"/>
                  </a:lnTo>
                  <a:lnTo>
                    <a:pt x="346" y="141"/>
                  </a:lnTo>
                  <a:lnTo>
                    <a:pt x="346" y="141"/>
                  </a:lnTo>
                  <a:lnTo>
                    <a:pt x="352" y="151"/>
                  </a:lnTo>
                  <a:lnTo>
                    <a:pt x="358" y="161"/>
                  </a:lnTo>
                  <a:lnTo>
                    <a:pt x="363" y="171"/>
                  </a:lnTo>
                  <a:lnTo>
                    <a:pt x="366" y="182"/>
                  </a:lnTo>
                  <a:lnTo>
                    <a:pt x="369" y="193"/>
                  </a:lnTo>
                  <a:lnTo>
                    <a:pt x="372" y="204"/>
                  </a:lnTo>
                  <a:lnTo>
                    <a:pt x="374" y="216"/>
                  </a:lnTo>
                  <a:lnTo>
                    <a:pt x="374" y="226"/>
                  </a:lnTo>
                  <a:lnTo>
                    <a:pt x="374" y="227"/>
                  </a:lnTo>
                  <a:lnTo>
                    <a:pt x="374" y="227"/>
                  </a:lnTo>
                  <a:lnTo>
                    <a:pt x="374" y="227"/>
                  </a:lnTo>
                  <a:lnTo>
                    <a:pt x="373" y="244"/>
                  </a:lnTo>
                  <a:lnTo>
                    <a:pt x="369" y="261"/>
                  </a:lnTo>
                  <a:lnTo>
                    <a:pt x="365" y="277"/>
                  </a:lnTo>
                  <a:lnTo>
                    <a:pt x="358" y="293"/>
                  </a:lnTo>
                  <a:lnTo>
                    <a:pt x="349" y="307"/>
                  </a:lnTo>
                  <a:lnTo>
                    <a:pt x="339" y="321"/>
                  </a:lnTo>
                  <a:lnTo>
                    <a:pt x="327" y="333"/>
                  </a:lnTo>
                  <a:lnTo>
                    <a:pt x="313" y="344"/>
                  </a:lnTo>
                  <a:lnTo>
                    <a:pt x="313" y="344"/>
                  </a:lnTo>
                  <a:close/>
                  <a:moveTo>
                    <a:pt x="442" y="220"/>
                  </a:moveTo>
                  <a:lnTo>
                    <a:pt x="388" y="220"/>
                  </a:lnTo>
                  <a:lnTo>
                    <a:pt x="388" y="220"/>
                  </a:lnTo>
                  <a:lnTo>
                    <a:pt x="387" y="209"/>
                  </a:lnTo>
                  <a:lnTo>
                    <a:pt x="386" y="198"/>
                  </a:lnTo>
                  <a:lnTo>
                    <a:pt x="383" y="188"/>
                  </a:lnTo>
                  <a:lnTo>
                    <a:pt x="380" y="178"/>
                  </a:lnTo>
                  <a:lnTo>
                    <a:pt x="377" y="167"/>
                  </a:lnTo>
                  <a:lnTo>
                    <a:pt x="373" y="157"/>
                  </a:lnTo>
                  <a:lnTo>
                    <a:pt x="367" y="149"/>
                  </a:lnTo>
                  <a:lnTo>
                    <a:pt x="362" y="139"/>
                  </a:lnTo>
                  <a:lnTo>
                    <a:pt x="405" y="108"/>
                  </a:lnTo>
                  <a:lnTo>
                    <a:pt x="405" y="108"/>
                  </a:lnTo>
                  <a:lnTo>
                    <a:pt x="413" y="119"/>
                  </a:lnTo>
                  <a:lnTo>
                    <a:pt x="420" y="134"/>
                  </a:lnTo>
                  <a:lnTo>
                    <a:pt x="427" y="146"/>
                  </a:lnTo>
                  <a:lnTo>
                    <a:pt x="431" y="161"/>
                  </a:lnTo>
                  <a:lnTo>
                    <a:pt x="435" y="176"/>
                  </a:lnTo>
                  <a:lnTo>
                    <a:pt x="439" y="190"/>
                  </a:lnTo>
                  <a:lnTo>
                    <a:pt x="441" y="205"/>
                  </a:lnTo>
                  <a:lnTo>
                    <a:pt x="442" y="220"/>
                  </a:lnTo>
                  <a:lnTo>
                    <a:pt x="442" y="220"/>
                  </a:lnTo>
                  <a:close/>
                  <a:moveTo>
                    <a:pt x="228" y="14"/>
                  </a:moveTo>
                  <a:lnTo>
                    <a:pt x="228" y="14"/>
                  </a:lnTo>
                  <a:lnTo>
                    <a:pt x="240" y="14"/>
                  </a:lnTo>
                  <a:lnTo>
                    <a:pt x="240" y="14"/>
                  </a:lnTo>
                  <a:lnTo>
                    <a:pt x="263" y="16"/>
                  </a:lnTo>
                  <a:lnTo>
                    <a:pt x="284" y="20"/>
                  </a:lnTo>
                  <a:lnTo>
                    <a:pt x="305" y="27"/>
                  </a:lnTo>
                  <a:lnTo>
                    <a:pt x="325" y="35"/>
                  </a:lnTo>
                  <a:lnTo>
                    <a:pt x="344" y="46"/>
                  </a:lnTo>
                  <a:lnTo>
                    <a:pt x="362" y="59"/>
                  </a:lnTo>
                  <a:lnTo>
                    <a:pt x="378" y="74"/>
                  </a:lnTo>
                  <a:lnTo>
                    <a:pt x="393" y="91"/>
                  </a:lnTo>
                  <a:lnTo>
                    <a:pt x="393" y="91"/>
                  </a:lnTo>
                  <a:lnTo>
                    <a:pt x="396" y="96"/>
                  </a:lnTo>
                  <a:lnTo>
                    <a:pt x="353" y="127"/>
                  </a:lnTo>
                  <a:lnTo>
                    <a:pt x="353" y="127"/>
                  </a:lnTo>
                  <a:lnTo>
                    <a:pt x="341" y="114"/>
                  </a:lnTo>
                  <a:lnTo>
                    <a:pt x="327" y="102"/>
                  </a:lnTo>
                  <a:lnTo>
                    <a:pt x="313" y="91"/>
                  </a:lnTo>
                  <a:lnTo>
                    <a:pt x="297" y="83"/>
                  </a:lnTo>
                  <a:lnTo>
                    <a:pt x="281" y="76"/>
                  </a:lnTo>
                  <a:lnTo>
                    <a:pt x="264" y="71"/>
                  </a:lnTo>
                  <a:lnTo>
                    <a:pt x="246" y="69"/>
                  </a:lnTo>
                  <a:lnTo>
                    <a:pt x="228" y="68"/>
                  </a:lnTo>
                  <a:lnTo>
                    <a:pt x="228" y="68"/>
                  </a:lnTo>
                  <a:lnTo>
                    <a:pt x="217" y="68"/>
                  </a:lnTo>
                  <a:lnTo>
                    <a:pt x="206" y="69"/>
                  </a:lnTo>
                  <a:lnTo>
                    <a:pt x="197" y="71"/>
                  </a:lnTo>
                  <a:lnTo>
                    <a:pt x="186" y="73"/>
                  </a:lnTo>
                  <a:lnTo>
                    <a:pt x="169" y="22"/>
                  </a:lnTo>
                  <a:lnTo>
                    <a:pt x="169" y="22"/>
                  </a:lnTo>
                  <a:lnTo>
                    <a:pt x="184" y="18"/>
                  </a:lnTo>
                  <a:lnTo>
                    <a:pt x="198" y="16"/>
                  </a:lnTo>
                  <a:lnTo>
                    <a:pt x="213" y="14"/>
                  </a:lnTo>
                  <a:lnTo>
                    <a:pt x="228" y="14"/>
                  </a:lnTo>
                  <a:lnTo>
                    <a:pt x="228" y="14"/>
                  </a:lnTo>
                  <a:close/>
                  <a:moveTo>
                    <a:pt x="228" y="440"/>
                  </a:moveTo>
                  <a:lnTo>
                    <a:pt x="228" y="440"/>
                  </a:lnTo>
                  <a:lnTo>
                    <a:pt x="226" y="440"/>
                  </a:lnTo>
                  <a:lnTo>
                    <a:pt x="223" y="440"/>
                  </a:lnTo>
                  <a:lnTo>
                    <a:pt x="223" y="440"/>
                  </a:lnTo>
                  <a:lnTo>
                    <a:pt x="218" y="440"/>
                  </a:lnTo>
                  <a:lnTo>
                    <a:pt x="218" y="440"/>
                  </a:lnTo>
                  <a:lnTo>
                    <a:pt x="216" y="440"/>
                  </a:lnTo>
                  <a:lnTo>
                    <a:pt x="215" y="440"/>
                  </a:lnTo>
                  <a:lnTo>
                    <a:pt x="215" y="440"/>
                  </a:lnTo>
                  <a:lnTo>
                    <a:pt x="207" y="439"/>
                  </a:lnTo>
                  <a:lnTo>
                    <a:pt x="206" y="439"/>
                  </a:lnTo>
                  <a:lnTo>
                    <a:pt x="206" y="439"/>
                  </a:lnTo>
                  <a:lnTo>
                    <a:pt x="192" y="437"/>
                  </a:lnTo>
                  <a:lnTo>
                    <a:pt x="179" y="435"/>
                  </a:lnTo>
                  <a:lnTo>
                    <a:pt x="165" y="432"/>
                  </a:lnTo>
                  <a:lnTo>
                    <a:pt x="153" y="427"/>
                  </a:lnTo>
                  <a:lnTo>
                    <a:pt x="140" y="422"/>
                  </a:lnTo>
                  <a:lnTo>
                    <a:pt x="129" y="415"/>
                  </a:lnTo>
                  <a:lnTo>
                    <a:pt x="117" y="409"/>
                  </a:lnTo>
                  <a:lnTo>
                    <a:pt x="106" y="401"/>
                  </a:lnTo>
                  <a:lnTo>
                    <a:pt x="95" y="394"/>
                  </a:lnTo>
                  <a:lnTo>
                    <a:pt x="84" y="384"/>
                  </a:lnTo>
                  <a:lnTo>
                    <a:pt x="75" y="375"/>
                  </a:lnTo>
                  <a:lnTo>
                    <a:pt x="66" y="365"/>
                  </a:lnTo>
                  <a:lnTo>
                    <a:pt x="57" y="355"/>
                  </a:lnTo>
                  <a:lnTo>
                    <a:pt x="50" y="343"/>
                  </a:lnTo>
                  <a:lnTo>
                    <a:pt x="42" y="331"/>
                  </a:lnTo>
                  <a:lnTo>
                    <a:pt x="36" y="319"/>
                  </a:lnTo>
                  <a:lnTo>
                    <a:pt x="36" y="319"/>
                  </a:lnTo>
                  <a:lnTo>
                    <a:pt x="34" y="315"/>
                  </a:lnTo>
                  <a:lnTo>
                    <a:pt x="32" y="314"/>
                  </a:lnTo>
                  <a:lnTo>
                    <a:pt x="32" y="314"/>
                  </a:lnTo>
                  <a:lnTo>
                    <a:pt x="28" y="301"/>
                  </a:lnTo>
                  <a:lnTo>
                    <a:pt x="24" y="288"/>
                  </a:lnTo>
                  <a:lnTo>
                    <a:pt x="21" y="275"/>
                  </a:lnTo>
                  <a:lnTo>
                    <a:pt x="17" y="262"/>
                  </a:lnTo>
                  <a:lnTo>
                    <a:pt x="17" y="261"/>
                  </a:lnTo>
                  <a:lnTo>
                    <a:pt x="17" y="261"/>
                  </a:lnTo>
                  <a:lnTo>
                    <a:pt x="16" y="253"/>
                  </a:lnTo>
                  <a:lnTo>
                    <a:pt x="16" y="252"/>
                  </a:lnTo>
                  <a:lnTo>
                    <a:pt x="16" y="252"/>
                  </a:lnTo>
                  <a:lnTo>
                    <a:pt x="16" y="250"/>
                  </a:lnTo>
                  <a:lnTo>
                    <a:pt x="16" y="250"/>
                  </a:lnTo>
                  <a:lnTo>
                    <a:pt x="15" y="247"/>
                  </a:lnTo>
                  <a:lnTo>
                    <a:pt x="15" y="244"/>
                  </a:lnTo>
                  <a:lnTo>
                    <a:pt x="15" y="244"/>
                  </a:lnTo>
                  <a:lnTo>
                    <a:pt x="15" y="238"/>
                  </a:lnTo>
                  <a:lnTo>
                    <a:pt x="15" y="236"/>
                  </a:lnTo>
                  <a:lnTo>
                    <a:pt x="15" y="236"/>
                  </a:lnTo>
                  <a:lnTo>
                    <a:pt x="15" y="227"/>
                  </a:lnTo>
                  <a:lnTo>
                    <a:pt x="15" y="227"/>
                  </a:lnTo>
                  <a:lnTo>
                    <a:pt x="15" y="223"/>
                  </a:lnTo>
                  <a:lnTo>
                    <a:pt x="15" y="223"/>
                  </a:lnTo>
                  <a:lnTo>
                    <a:pt x="15" y="218"/>
                  </a:lnTo>
                  <a:lnTo>
                    <a:pt x="15" y="218"/>
                  </a:lnTo>
                  <a:lnTo>
                    <a:pt x="16" y="203"/>
                  </a:lnTo>
                  <a:lnTo>
                    <a:pt x="18" y="186"/>
                  </a:lnTo>
                  <a:lnTo>
                    <a:pt x="22" y="171"/>
                  </a:lnTo>
                  <a:lnTo>
                    <a:pt x="26" y="156"/>
                  </a:lnTo>
                  <a:lnTo>
                    <a:pt x="31" y="142"/>
                  </a:lnTo>
                  <a:lnTo>
                    <a:pt x="38" y="128"/>
                  </a:lnTo>
                  <a:lnTo>
                    <a:pt x="45" y="115"/>
                  </a:lnTo>
                  <a:lnTo>
                    <a:pt x="54" y="102"/>
                  </a:lnTo>
                  <a:lnTo>
                    <a:pt x="63" y="90"/>
                  </a:lnTo>
                  <a:lnTo>
                    <a:pt x="74" y="80"/>
                  </a:lnTo>
                  <a:lnTo>
                    <a:pt x="84" y="69"/>
                  </a:lnTo>
                  <a:lnTo>
                    <a:pt x="96" y="59"/>
                  </a:lnTo>
                  <a:lnTo>
                    <a:pt x="108" y="49"/>
                  </a:lnTo>
                  <a:lnTo>
                    <a:pt x="122" y="42"/>
                  </a:lnTo>
                  <a:lnTo>
                    <a:pt x="136" y="34"/>
                  </a:lnTo>
                  <a:lnTo>
                    <a:pt x="150" y="28"/>
                  </a:lnTo>
                  <a:lnTo>
                    <a:pt x="152" y="28"/>
                  </a:lnTo>
                  <a:lnTo>
                    <a:pt x="152" y="28"/>
                  </a:lnTo>
                  <a:lnTo>
                    <a:pt x="156" y="27"/>
                  </a:lnTo>
                  <a:lnTo>
                    <a:pt x="172" y="77"/>
                  </a:lnTo>
                  <a:lnTo>
                    <a:pt x="172" y="77"/>
                  </a:lnTo>
                  <a:lnTo>
                    <a:pt x="161" y="82"/>
                  </a:lnTo>
                  <a:lnTo>
                    <a:pt x="150" y="88"/>
                  </a:lnTo>
                  <a:lnTo>
                    <a:pt x="139" y="95"/>
                  </a:lnTo>
                  <a:lnTo>
                    <a:pt x="130" y="101"/>
                  </a:lnTo>
                  <a:lnTo>
                    <a:pt x="121" y="109"/>
                  </a:lnTo>
                  <a:lnTo>
                    <a:pt x="112" y="117"/>
                  </a:lnTo>
                  <a:lnTo>
                    <a:pt x="104" y="126"/>
                  </a:lnTo>
                  <a:lnTo>
                    <a:pt x="97" y="136"/>
                  </a:lnTo>
                  <a:lnTo>
                    <a:pt x="91" y="145"/>
                  </a:lnTo>
                  <a:lnTo>
                    <a:pt x="85" y="156"/>
                  </a:lnTo>
                  <a:lnTo>
                    <a:pt x="80" y="167"/>
                  </a:lnTo>
                  <a:lnTo>
                    <a:pt x="76" y="179"/>
                  </a:lnTo>
                  <a:lnTo>
                    <a:pt x="72" y="191"/>
                  </a:lnTo>
                  <a:lnTo>
                    <a:pt x="70" y="203"/>
                  </a:lnTo>
                  <a:lnTo>
                    <a:pt x="69" y="215"/>
                  </a:lnTo>
                  <a:lnTo>
                    <a:pt x="68" y="227"/>
                  </a:lnTo>
                  <a:lnTo>
                    <a:pt x="68" y="227"/>
                  </a:lnTo>
                  <a:lnTo>
                    <a:pt x="69" y="244"/>
                  </a:lnTo>
                  <a:lnTo>
                    <a:pt x="71" y="259"/>
                  </a:lnTo>
                  <a:lnTo>
                    <a:pt x="76" y="274"/>
                  </a:lnTo>
                  <a:lnTo>
                    <a:pt x="81" y="289"/>
                  </a:lnTo>
                  <a:lnTo>
                    <a:pt x="88" y="303"/>
                  </a:lnTo>
                  <a:lnTo>
                    <a:pt x="96" y="316"/>
                  </a:lnTo>
                  <a:lnTo>
                    <a:pt x="105" y="328"/>
                  </a:lnTo>
                  <a:lnTo>
                    <a:pt x="116" y="340"/>
                  </a:lnTo>
                  <a:lnTo>
                    <a:pt x="126" y="351"/>
                  </a:lnTo>
                  <a:lnTo>
                    <a:pt x="139" y="359"/>
                  </a:lnTo>
                  <a:lnTo>
                    <a:pt x="152" y="367"/>
                  </a:lnTo>
                  <a:lnTo>
                    <a:pt x="166" y="374"/>
                  </a:lnTo>
                  <a:lnTo>
                    <a:pt x="180" y="380"/>
                  </a:lnTo>
                  <a:lnTo>
                    <a:pt x="197" y="383"/>
                  </a:lnTo>
                  <a:lnTo>
                    <a:pt x="212" y="386"/>
                  </a:lnTo>
                  <a:lnTo>
                    <a:pt x="228" y="386"/>
                  </a:lnTo>
                  <a:lnTo>
                    <a:pt x="228" y="386"/>
                  </a:lnTo>
                  <a:lnTo>
                    <a:pt x="240" y="386"/>
                  </a:lnTo>
                  <a:lnTo>
                    <a:pt x="252" y="385"/>
                  </a:lnTo>
                  <a:lnTo>
                    <a:pt x="264" y="383"/>
                  </a:lnTo>
                  <a:lnTo>
                    <a:pt x="274" y="380"/>
                  </a:lnTo>
                  <a:lnTo>
                    <a:pt x="285" y="377"/>
                  </a:lnTo>
                  <a:lnTo>
                    <a:pt x="296" y="371"/>
                  </a:lnTo>
                  <a:lnTo>
                    <a:pt x="307" y="367"/>
                  </a:lnTo>
                  <a:lnTo>
                    <a:pt x="317" y="360"/>
                  </a:lnTo>
                  <a:lnTo>
                    <a:pt x="348" y="404"/>
                  </a:lnTo>
                  <a:lnTo>
                    <a:pt x="348" y="404"/>
                  </a:lnTo>
                  <a:lnTo>
                    <a:pt x="335" y="412"/>
                  </a:lnTo>
                  <a:lnTo>
                    <a:pt x="321" y="420"/>
                  </a:lnTo>
                  <a:lnTo>
                    <a:pt x="306" y="426"/>
                  </a:lnTo>
                  <a:lnTo>
                    <a:pt x="291" y="432"/>
                  </a:lnTo>
                  <a:lnTo>
                    <a:pt x="275" y="435"/>
                  </a:lnTo>
                  <a:lnTo>
                    <a:pt x="260" y="438"/>
                  </a:lnTo>
                  <a:lnTo>
                    <a:pt x="244" y="440"/>
                  </a:lnTo>
                  <a:lnTo>
                    <a:pt x="228" y="440"/>
                  </a:lnTo>
                  <a:lnTo>
                    <a:pt x="228" y="440"/>
                  </a:lnTo>
                  <a:close/>
                  <a:moveTo>
                    <a:pt x="442" y="239"/>
                  </a:moveTo>
                  <a:lnTo>
                    <a:pt x="442" y="239"/>
                  </a:lnTo>
                  <a:lnTo>
                    <a:pt x="441" y="248"/>
                  </a:lnTo>
                  <a:lnTo>
                    <a:pt x="441" y="249"/>
                  </a:lnTo>
                  <a:lnTo>
                    <a:pt x="441" y="249"/>
                  </a:lnTo>
                  <a:lnTo>
                    <a:pt x="437" y="270"/>
                  </a:lnTo>
                  <a:lnTo>
                    <a:pt x="433" y="290"/>
                  </a:lnTo>
                  <a:lnTo>
                    <a:pt x="426" y="310"/>
                  </a:lnTo>
                  <a:lnTo>
                    <a:pt x="417" y="328"/>
                  </a:lnTo>
                  <a:lnTo>
                    <a:pt x="406" y="346"/>
                  </a:lnTo>
                  <a:lnTo>
                    <a:pt x="394" y="362"/>
                  </a:lnTo>
                  <a:lnTo>
                    <a:pt x="379" y="378"/>
                  </a:lnTo>
                  <a:lnTo>
                    <a:pt x="364" y="392"/>
                  </a:lnTo>
                  <a:lnTo>
                    <a:pt x="364" y="392"/>
                  </a:lnTo>
                  <a:lnTo>
                    <a:pt x="360" y="396"/>
                  </a:lnTo>
                  <a:lnTo>
                    <a:pt x="354" y="388"/>
                  </a:lnTo>
                  <a:lnTo>
                    <a:pt x="327" y="352"/>
                  </a:lnTo>
                  <a:lnTo>
                    <a:pt x="327" y="352"/>
                  </a:lnTo>
                  <a:lnTo>
                    <a:pt x="340" y="341"/>
                  </a:lnTo>
                  <a:lnTo>
                    <a:pt x="352" y="328"/>
                  </a:lnTo>
                  <a:lnTo>
                    <a:pt x="362" y="314"/>
                  </a:lnTo>
                  <a:lnTo>
                    <a:pt x="371" y="300"/>
                  </a:lnTo>
                  <a:lnTo>
                    <a:pt x="377" y="284"/>
                  </a:lnTo>
                  <a:lnTo>
                    <a:pt x="382" y="267"/>
                  </a:lnTo>
                  <a:lnTo>
                    <a:pt x="386" y="251"/>
                  </a:lnTo>
                  <a:lnTo>
                    <a:pt x="388" y="234"/>
                  </a:lnTo>
                  <a:lnTo>
                    <a:pt x="442" y="234"/>
                  </a:lnTo>
                  <a:lnTo>
                    <a:pt x="442" y="234"/>
                  </a:lnTo>
                  <a:lnTo>
                    <a:pt x="442" y="238"/>
                  </a:lnTo>
                  <a:lnTo>
                    <a:pt x="442" y="239"/>
                  </a:lnTo>
                  <a:lnTo>
                    <a:pt x="442" y="239"/>
                  </a:lnTo>
                  <a:lnTo>
                    <a:pt x="442" y="2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42" name="Freeform 40"/>
            <p:cNvSpPr>
              <a:spLocks noEditPoints="1"/>
            </p:cNvSpPr>
            <p:nvPr/>
          </p:nvSpPr>
          <p:spPr bwMode="auto">
            <a:xfrm>
              <a:off x="3022600" y="4586288"/>
              <a:ext cx="360363" cy="361950"/>
            </a:xfrm>
            <a:custGeom>
              <a:avLst/>
              <a:gdLst>
                <a:gd name="T0" fmla="*/ 101 w 227"/>
                <a:gd name="T1" fmla="*/ 0 h 228"/>
                <a:gd name="T2" fmla="*/ 69 w 227"/>
                <a:gd name="T3" fmla="*/ 9 h 228"/>
                <a:gd name="T4" fmla="*/ 41 w 227"/>
                <a:gd name="T5" fmla="*/ 26 h 228"/>
                <a:gd name="T6" fmla="*/ 19 w 227"/>
                <a:gd name="T7" fmla="*/ 51 h 228"/>
                <a:gd name="T8" fmla="*/ 4 w 227"/>
                <a:gd name="T9" fmla="*/ 80 h 228"/>
                <a:gd name="T10" fmla="*/ 0 w 227"/>
                <a:gd name="T11" fmla="*/ 113 h 228"/>
                <a:gd name="T12" fmla="*/ 2 w 227"/>
                <a:gd name="T13" fmla="*/ 137 h 228"/>
                <a:gd name="T14" fmla="*/ 13 w 227"/>
                <a:gd name="T15" fmla="*/ 168 h 228"/>
                <a:gd name="T16" fmla="*/ 33 w 227"/>
                <a:gd name="T17" fmla="*/ 194 h 228"/>
                <a:gd name="T18" fmla="*/ 59 w 227"/>
                <a:gd name="T19" fmla="*/ 214 h 228"/>
                <a:gd name="T20" fmla="*/ 90 w 227"/>
                <a:gd name="T21" fmla="*/ 226 h 228"/>
                <a:gd name="T22" fmla="*/ 113 w 227"/>
                <a:gd name="T23" fmla="*/ 228 h 228"/>
                <a:gd name="T24" fmla="*/ 148 w 227"/>
                <a:gd name="T25" fmla="*/ 222 h 228"/>
                <a:gd name="T26" fmla="*/ 177 w 227"/>
                <a:gd name="T27" fmla="*/ 208 h 228"/>
                <a:gd name="T28" fmla="*/ 202 w 227"/>
                <a:gd name="T29" fmla="*/ 187 h 228"/>
                <a:gd name="T30" fmla="*/ 219 w 227"/>
                <a:gd name="T31" fmla="*/ 159 h 228"/>
                <a:gd name="T32" fmla="*/ 226 w 227"/>
                <a:gd name="T33" fmla="*/ 125 h 228"/>
                <a:gd name="T34" fmla="*/ 226 w 227"/>
                <a:gd name="T35" fmla="*/ 103 h 228"/>
                <a:gd name="T36" fmla="*/ 219 w 227"/>
                <a:gd name="T37" fmla="*/ 69 h 228"/>
                <a:gd name="T38" fmla="*/ 202 w 227"/>
                <a:gd name="T39" fmla="*/ 41 h 228"/>
                <a:gd name="T40" fmla="*/ 177 w 227"/>
                <a:gd name="T41" fmla="*/ 19 h 228"/>
                <a:gd name="T42" fmla="*/ 148 w 227"/>
                <a:gd name="T43" fmla="*/ 5 h 228"/>
                <a:gd name="T44" fmla="*/ 113 w 227"/>
                <a:gd name="T45" fmla="*/ 0 h 228"/>
                <a:gd name="T46" fmla="*/ 113 w 227"/>
                <a:gd name="T47" fmla="*/ 214 h 228"/>
                <a:gd name="T48" fmla="*/ 84 w 227"/>
                <a:gd name="T49" fmla="*/ 210 h 228"/>
                <a:gd name="T50" fmla="*/ 58 w 227"/>
                <a:gd name="T51" fmla="*/ 197 h 228"/>
                <a:gd name="T52" fmla="*/ 36 w 227"/>
                <a:gd name="T53" fmla="*/ 177 h 228"/>
                <a:gd name="T54" fmla="*/ 21 w 227"/>
                <a:gd name="T55" fmla="*/ 152 h 228"/>
                <a:gd name="T56" fmla="*/ 14 w 227"/>
                <a:gd name="T57" fmla="*/ 124 h 228"/>
                <a:gd name="T58" fmla="*/ 14 w 227"/>
                <a:gd name="T59" fmla="*/ 104 h 228"/>
                <a:gd name="T60" fmla="*/ 21 w 227"/>
                <a:gd name="T61" fmla="*/ 76 h 228"/>
                <a:gd name="T62" fmla="*/ 36 w 227"/>
                <a:gd name="T63" fmla="*/ 51 h 228"/>
                <a:gd name="T64" fmla="*/ 58 w 227"/>
                <a:gd name="T65" fmla="*/ 31 h 228"/>
                <a:gd name="T66" fmla="*/ 84 w 227"/>
                <a:gd name="T67" fmla="*/ 18 h 228"/>
                <a:gd name="T68" fmla="*/ 113 w 227"/>
                <a:gd name="T69" fmla="*/ 14 h 228"/>
                <a:gd name="T70" fmla="*/ 133 w 227"/>
                <a:gd name="T71" fmla="*/ 16 h 228"/>
                <a:gd name="T72" fmla="*/ 160 w 227"/>
                <a:gd name="T73" fmla="*/ 26 h 228"/>
                <a:gd name="T74" fmla="*/ 184 w 227"/>
                <a:gd name="T75" fmla="*/ 43 h 228"/>
                <a:gd name="T76" fmla="*/ 202 w 227"/>
                <a:gd name="T77" fmla="*/ 66 h 228"/>
                <a:gd name="T78" fmla="*/ 211 w 227"/>
                <a:gd name="T79" fmla="*/ 94 h 228"/>
                <a:gd name="T80" fmla="*/ 213 w 227"/>
                <a:gd name="T81" fmla="*/ 113 h 228"/>
                <a:gd name="T82" fmla="*/ 209 w 227"/>
                <a:gd name="T83" fmla="*/ 144 h 228"/>
                <a:gd name="T84" fmla="*/ 196 w 227"/>
                <a:gd name="T85" fmla="*/ 170 h 228"/>
                <a:gd name="T86" fmla="*/ 177 w 227"/>
                <a:gd name="T87" fmla="*/ 191 h 228"/>
                <a:gd name="T88" fmla="*/ 152 w 227"/>
                <a:gd name="T89" fmla="*/ 206 h 228"/>
                <a:gd name="T90" fmla="*/ 124 w 227"/>
                <a:gd name="T91" fmla="*/ 21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28">
                  <a:moveTo>
                    <a:pt x="113" y="0"/>
                  </a:moveTo>
                  <a:lnTo>
                    <a:pt x="113" y="0"/>
                  </a:lnTo>
                  <a:lnTo>
                    <a:pt x="101" y="0"/>
                  </a:lnTo>
                  <a:lnTo>
                    <a:pt x="90" y="2"/>
                  </a:lnTo>
                  <a:lnTo>
                    <a:pt x="79" y="5"/>
                  </a:lnTo>
                  <a:lnTo>
                    <a:pt x="69" y="9"/>
                  </a:lnTo>
                  <a:lnTo>
                    <a:pt x="59" y="14"/>
                  </a:lnTo>
                  <a:lnTo>
                    <a:pt x="49" y="19"/>
                  </a:lnTo>
                  <a:lnTo>
                    <a:pt x="41" y="26"/>
                  </a:lnTo>
                  <a:lnTo>
                    <a:pt x="33" y="33"/>
                  </a:lnTo>
                  <a:lnTo>
                    <a:pt x="25" y="41"/>
                  </a:lnTo>
                  <a:lnTo>
                    <a:pt x="19" y="51"/>
                  </a:lnTo>
                  <a:lnTo>
                    <a:pt x="13" y="59"/>
                  </a:lnTo>
                  <a:lnTo>
                    <a:pt x="8" y="69"/>
                  </a:lnTo>
                  <a:lnTo>
                    <a:pt x="4" y="80"/>
                  </a:lnTo>
                  <a:lnTo>
                    <a:pt x="2" y="91"/>
                  </a:lnTo>
                  <a:lnTo>
                    <a:pt x="0" y="103"/>
                  </a:lnTo>
                  <a:lnTo>
                    <a:pt x="0" y="113"/>
                  </a:lnTo>
                  <a:lnTo>
                    <a:pt x="0" y="113"/>
                  </a:lnTo>
                  <a:lnTo>
                    <a:pt x="0" y="125"/>
                  </a:lnTo>
                  <a:lnTo>
                    <a:pt x="2" y="137"/>
                  </a:lnTo>
                  <a:lnTo>
                    <a:pt x="4" y="148"/>
                  </a:lnTo>
                  <a:lnTo>
                    <a:pt x="8" y="159"/>
                  </a:lnTo>
                  <a:lnTo>
                    <a:pt x="13" y="168"/>
                  </a:lnTo>
                  <a:lnTo>
                    <a:pt x="19" y="177"/>
                  </a:lnTo>
                  <a:lnTo>
                    <a:pt x="25" y="187"/>
                  </a:lnTo>
                  <a:lnTo>
                    <a:pt x="33" y="194"/>
                  </a:lnTo>
                  <a:lnTo>
                    <a:pt x="41" y="202"/>
                  </a:lnTo>
                  <a:lnTo>
                    <a:pt x="49" y="208"/>
                  </a:lnTo>
                  <a:lnTo>
                    <a:pt x="59" y="214"/>
                  </a:lnTo>
                  <a:lnTo>
                    <a:pt x="69" y="219"/>
                  </a:lnTo>
                  <a:lnTo>
                    <a:pt x="79" y="222"/>
                  </a:lnTo>
                  <a:lnTo>
                    <a:pt x="90" y="226"/>
                  </a:lnTo>
                  <a:lnTo>
                    <a:pt x="101" y="228"/>
                  </a:lnTo>
                  <a:lnTo>
                    <a:pt x="113" y="228"/>
                  </a:lnTo>
                  <a:lnTo>
                    <a:pt x="113" y="228"/>
                  </a:lnTo>
                  <a:lnTo>
                    <a:pt x="125" y="228"/>
                  </a:lnTo>
                  <a:lnTo>
                    <a:pt x="137" y="226"/>
                  </a:lnTo>
                  <a:lnTo>
                    <a:pt x="148" y="222"/>
                  </a:lnTo>
                  <a:lnTo>
                    <a:pt x="157" y="219"/>
                  </a:lnTo>
                  <a:lnTo>
                    <a:pt x="168" y="214"/>
                  </a:lnTo>
                  <a:lnTo>
                    <a:pt x="177" y="208"/>
                  </a:lnTo>
                  <a:lnTo>
                    <a:pt x="185" y="202"/>
                  </a:lnTo>
                  <a:lnTo>
                    <a:pt x="194" y="194"/>
                  </a:lnTo>
                  <a:lnTo>
                    <a:pt x="202" y="187"/>
                  </a:lnTo>
                  <a:lnTo>
                    <a:pt x="208" y="177"/>
                  </a:lnTo>
                  <a:lnTo>
                    <a:pt x="213" y="168"/>
                  </a:lnTo>
                  <a:lnTo>
                    <a:pt x="219" y="159"/>
                  </a:lnTo>
                  <a:lnTo>
                    <a:pt x="222" y="148"/>
                  </a:lnTo>
                  <a:lnTo>
                    <a:pt x="225" y="137"/>
                  </a:lnTo>
                  <a:lnTo>
                    <a:pt x="226" y="125"/>
                  </a:lnTo>
                  <a:lnTo>
                    <a:pt x="227" y="113"/>
                  </a:lnTo>
                  <a:lnTo>
                    <a:pt x="227" y="113"/>
                  </a:lnTo>
                  <a:lnTo>
                    <a:pt x="226" y="103"/>
                  </a:lnTo>
                  <a:lnTo>
                    <a:pt x="225" y="91"/>
                  </a:lnTo>
                  <a:lnTo>
                    <a:pt x="222" y="80"/>
                  </a:lnTo>
                  <a:lnTo>
                    <a:pt x="219" y="69"/>
                  </a:lnTo>
                  <a:lnTo>
                    <a:pt x="213" y="59"/>
                  </a:lnTo>
                  <a:lnTo>
                    <a:pt x="208" y="51"/>
                  </a:lnTo>
                  <a:lnTo>
                    <a:pt x="202" y="41"/>
                  </a:lnTo>
                  <a:lnTo>
                    <a:pt x="194" y="33"/>
                  </a:lnTo>
                  <a:lnTo>
                    <a:pt x="185" y="26"/>
                  </a:lnTo>
                  <a:lnTo>
                    <a:pt x="177" y="19"/>
                  </a:lnTo>
                  <a:lnTo>
                    <a:pt x="168" y="14"/>
                  </a:lnTo>
                  <a:lnTo>
                    <a:pt x="157" y="9"/>
                  </a:lnTo>
                  <a:lnTo>
                    <a:pt x="148" y="5"/>
                  </a:lnTo>
                  <a:lnTo>
                    <a:pt x="137" y="2"/>
                  </a:lnTo>
                  <a:lnTo>
                    <a:pt x="125" y="0"/>
                  </a:lnTo>
                  <a:lnTo>
                    <a:pt x="113" y="0"/>
                  </a:lnTo>
                  <a:lnTo>
                    <a:pt x="113" y="0"/>
                  </a:lnTo>
                  <a:close/>
                  <a:moveTo>
                    <a:pt x="113" y="214"/>
                  </a:moveTo>
                  <a:lnTo>
                    <a:pt x="113" y="214"/>
                  </a:lnTo>
                  <a:lnTo>
                    <a:pt x="103" y="213"/>
                  </a:lnTo>
                  <a:lnTo>
                    <a:pt x="94" y="212"/>
                  </a:lnTo>
                  <a:lnTo>
                    <a:pt x="84" y="210"/>
                  </a:lnTo>
                  <a:lnTo>
                    <a:pt x="74" y="206"/>
                  </a:lnTo>
                  <a:lnTo>
                    <a:pt x="65" y="202"/>
                  </a:lnTo>
                  <a:lnTo>
                    <a:pt x="58" y="197"/>
                  </a:lnTo>
                  <a:lnTo>
                    <a:pt x="49" y="191"/>
                  </a:lnTo>
                  <a:lnTo>
                    <a:pt x="43" y="185"/>
                  </a:lnTo>
                  <a:lnTo>
                    <a:pt x="36" y="177"/>
                  </a:lnTo>
                  <a:lnTo>
                    <a:pt x="31" y="170"/>
                  </a:lnTo>
                  <a:lnTo>
                    <a:pt x="25" y="162"/>
                  </a:lnTo>
                  <a:lnTo>
                    <a:pt x="21" y="152"/>
                  </a:lnTo>
                  <a:lnTo>
                    <a:pt x="18" y="144"/>
                  </a:lnTo>
                  <a:lnTo>
                    <a:pt x="16" y="134"/>
                  </a:lnTo>
                  <a:lnTo>
                    <a:pt x="14" y="124"/>
                  </a:lnTo>
                  <a:lnTo>
                    <a:pt x="14" y="113"/>
                  </a:lnTo>
                  <a:lnTo>
                    <a:pt x="14" y="113"/>
                  </a:lnTo>
                  <a:lnTo>
                    <a:pt x="14" y="104"/>
                  </a:lnTo>
                  <a:lnTo>
                    <a:pt x="16" y="94"/>
                  </a:lnTo>
                  <a:lnTo>
                    <a:pt x="18" y="84"/>
                  </a:lnTo>
                  <a:lnTo>
                    <a:pt x="21" y="76"/>
                  </a:lnTo>
                  <a:lnTo>
                    <a:pt x="25" y="66"/>
                  </a:lnTo>
                  <a:lnTo>
                    <a:pt x="31" y="58"/>
                  </a:lnTo>
                  <a:lnTo>
                    <a:pt x="36" y="51"/>
                  </a:lnTo>
                  <a:lnTo>
                    <a:pt x="43" y="43"/>
                  </a:lnTo>
                  <a:lnTo>
                    <a:pt x="49" y="37"/>
                  </a:lnTo>
                  <a:lnTo>
                    <a:pt x="58" y="31"/>
                  </a:lnTo>
                  <a:lnTo>
                    <a:pt x="65" y="26"/>
                  </a:lnTo>
                  <a:lnTo>
                    <a:pt x="74" y="22"/>
                  </a:lnTo>
                  <a:lnTo>
                    <a:pt x="84" y="18"/>
                  </a:lnTo>
                  <a:lnTo>
                    <a:pt x="94" y="16"/>
                  </a:lnTo>
                  <a:lnTo>
                    <a:pt x="103" y="15"/>
                  </a:lnTo>
                  <a:lnTo>
                    <a:pt x="113" y="14"/>
                  </a:lnTo>
                  <a:lnTo>
                    <a:pt x="113" y="14"/>
                  </a:lnTo>
                  <a:lnTo>
                    <a:pt x="124" y="15"/>
                  </a:lnTo>
                  <a:lnTo>
                    <a:pt x="133" y="16"/>
                  </a:lnTo>
                  <a:lnTo>
                    <a:pt x="143" y="18"/>
                  </a:lnTo>
                  <a:lnTo>
                    <a:pt x="152" y="22"/>
                  </a:lnTo>
                  <a:lnTo>
                    <a:pt x="160" y="26"/>
                  </a:lnTo>
                  <a:lnTo>
                    <a:pt x="169" y="31"/>
                  </a:lnTo>
                  <a:lnTo>
                    <a:pt x="177" y="37"/>
                  </a:lnTo>
                  <a:lnTo>
                    <a:pt x="184" y="43"/>
                  </a:lnTo>
                  <a:lnTo>
                    <a:pt x="191" y="51"/>
                  </a:lnTo>
                  <a:lnTo>
                    <a:pt x="196" y="58"/>
                  </a:lnTo>
                  <a:lnTo>
                    <a:pt x="202" y="66"/>
                  </a:lnTo>
                  <a:lnTo>
                    <a:pt x="205" y="76"/>
                  </a:lnTo>
                  <a:lnTo>
                    <a:pt x="209" y="84"/>
                  </a:lnTo>
                  <a:lnTo>
                    <a:pt x="211" y="94"/>
                  </a:lnTo>
                  <a:lnTo>
                    <a:pt x="212" y="104"/>
                  </a:lnTo>
                  <a:lnTo>
                    <a:pt x="213" y="113"/>
                  </a:lnTo>
                  <a:lnTo>
                    <a:pt x="213" y="113"/>
                  </a:lnTo>
                  <a:lnTo>
                    <a:pt x="212" y="124"/>
                  </a:lnTo>
                  <a:lnTo>
                    <a:pt x="211" y="134"/>
                  </a:lnTo>
                  <a:lnTo>
                    <a:pt x="209" y="144"/>
                  </a:lnTo>
                  <a:lnTo>
                    <a:pt x="205" y="152"/>
                  </a:lnTo>
                  <a:lnTo>
                    <a:pt x="202" y="162"/>
                  </a:lnTo>
                  <a:lnTo>
                    <a:pt x="196" y="170"/>
                  </a:lnTo>
                  <a:lnTo>
                    <a:pt x="191" y="177"/>
                  </a:lnTo>
                  <a:lnTo>
                    <a:pt x="184" y="185"/>
                  </a:lnTo>
                  <a:lnTo>
                    <a:pt x="177" y="191"/>
                  </a:lnTo>
                  <a:lnTo>
                    <a:pt x="169" y="197"/>
                  </a:lnTo>
                  <a:lnTo>
                    <a:pt x="160" y="202"/>
                  </a:lnTo>
                  <a:lnTo>
                    <a:pt x="152" y="206"/>
                  </a:lnTo>
                  <a:lnTo>
                    <a:pt x="143" y="210"/>
                  </a:lnTo>
                  <a:lnTo>
                    <a:pt x="133" y="212"/>
                  </a:lnTo>
                  <a:lnTo>
                    <a:pt x="124" y="213"/>
                  </a:lnTo>
                  <a:lnTo>
                    <a:pt x="113" y="214"/>
                  </a:lnTo>
                  <a:lnTo>
                    <a:pt x="113"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43" name="Freeform 41"/>
            <p:cNvSpPr>
              <a:spLocks noEditPoints="1"/>
            </p:cNvSpPr>
            <p:nvPr/>
          </p:nvSpPr>
          <p:spPr bwMode="auto">
            <a:xfrm>
              <a:off x="3060700" y="4625975"/>
              <a:ext cx="282575" cy="282575"/>
            </a:xfrm>
            <a:custGeom>
              <a:avLst/>
              <a:gdLst>
                <a:gd name="T0" fmla="*/ 80 w 178"/>
                <a:gd name="T1" fmla="*/ 1 h 178"/>
                <a:gd name="T2" fmla="*/ 54 w 178"/>
                <a:gd name="T3" fmla="*/ 7 h 178"/>
                <a:gd name="T4" fmla="*/ 33 w 178"/>
                <a:gd name="T5" fmla="*/ 20 h 178"/>
                <a:gd name="T6" fmla="*/ 16 w 178"/>
                <a:gd name="T7" fmla="*/ 40 h 178"/>
                <a:gd name="T8" fmla="*/ 5 w 178"/>
                <a:gd name="T9" fmla="*/ 62 h 178"/>
                <a:gd name="T10" fmla="*/ 0 w 178"/>
                <a:gd name="T11" fmla="*/ 88 h 178"/>
                <a:gd name="T12" fmla="*/ 3 w 178"/>
                <a:gd name="T13" fmla="*/ 107 h 178"/>
                <a:gd name="T14" fmla="*/ 11 w 178"/>
                <a:gd name="T15" fmla="*/ 132 h 178"/>
                <a:gd name="T16" fmla="*/ 26 w 178"/>
                <a:gd name="T17" fmla="*/ 152 h 178"/>
                <a:gd name="T18" fmla="*/ 47 w 178"/>
                <a:gd name="T19" fmla="*/ 167 h 178"/>
                <a:gd name="T20" fmla="*/ 72 w 178"/>
                <a:gd name="T21" fmla="*/ 176 h 178"/>
                <a:gd name="T22" fmla="*/ 89 w 178"/>
                <a:gd name="T23" fmla="*/ 178 h 178"/>
                <a:gd name="T24" fmla="*/ 116 w 178"/>
                <a:gd name="T25" fmla="*/ 174 h 178"/>
                <a:gd name="T26" fmla="*/ 139 w 178"/>
                <a:gd name="T27" fmla="*/ 163 h 178"/>
                <a:gd name="T28" fmla="*/ 158 w 178"/>
                <a:gd name="T29" fmla="*/ 146 h 178"/>
                <a:gd name="T30" fmla="*/ 171 w 178"/>
                <a:gd name="T31" fmla="*/ 123 h 178"/>
                <a:gd name="T32" fmla="*/ 178 w 178"/>
                <a:gd name="T33" fmla="*/ 98 h 178"/>
                <a:gd name="T34" fmla="*/ 178 w 178"/>
                <a:gd name="T35" fmla="*/ 80 h 178"/>
                <a:gd name="T36" fmla="*/ 171 w 178"/>
                <a:gd name="T37" fmla="*/ 55 h 178"/>
                <a:gd name="T38" fmla="*/ 158 w 178"/>
                <a:gd name="T39" fmla="*/ 32 h 178"/>
                <a:gd name="T40" fmla="*/ 139 w 178"/>
                <a:gd name="T41" fmla="*/ 15 h 178"/>
                <a:gd name="T42" fmla="*/ 116 w 178"/>
                <a:gd name="T43" fmla="*/ 4 h 178"/>
                <a:gd name="T44" fmla="*/ 89 w 178"/>
                <a:gd name="T45" fmla="*/ 0 h 178"/>
                <a:gd name="T46" fmla="*/ 89 w 178"/>
                <a:gd name="T47" fmla="*/ 164 h 178"/>
                <a:gd name="T48" fmla="*/ 67 w 178"/>
                <a:gd name="T49" fmla="*/ 160 h 178"/>
                <a:gd name="T50" fmla="*/ 48 w 178"/>
                <a:gd name="T51" fmla="*/ 151 h 178"/>
                <a:gd name="T52" fmla="*/ 32 w 178"/>
                <a:gd name="T53" fmla="*/ 136 h 178"/>
                <a:gd name="T54" fmla="*/ 21 w 178"/>
                <a:gd name="T55" fmla="*/ 118 h 178"/>
                <a:gd name="T56" fmla="*/ 16 w 178"/>
                <a:gd name="T57" fmla="*/ 97 h 178"/>
                <a:gd name="T58" fmla="*/ 16 w 178"/>
                <a:gd name="T59" fmla="*/ 81 h 178"/>
                <a:gd name="T60" fmla="*/ 21 w 178"/>
                <a:gd name="T61" fmla="*/ 60 h 178"/>
                <a:gd name="T62" fmla="*/ 32 w 178"/>
                <a:gd name="T63" fmla="*/ 42 h 178"/>
                <a:gd name="T64" fmla="*/ 48 w 178"/>
                <a:gd name="T65" fmla="*/ 27 h 178"/>
                <a:gd name="T66" fmla="*/ 67 w 178"/>
                <a:gd name="T67" fmla="*/ 18 h 178"/>
                <a:gd name="T68" fmla="*/ 89 w 178"/>
                <a:gd name="T69" fmla="*/ 14 h 178"/>
                <a:gd name="T70" fmla="*/ 104 w 178"/>
                <a:gd name="T71" fmla="*/ 16 h 178"/>
                <a:gd name="T72" fmla="*/ 125 w 178"/>
                <a:gd name="T73" fmla="*/ 24 h 178"/>
                <a:gd name="T74" fmla="*/ 142 w 178"/>
                <a:gd name="T75" fmla="*/ 37 h 178"/>
                <a:gd name="T76" fmla="*/ 155 w 178"/>
                <a:gd name="T77" fmla="*/ 54 h 178"/>
                <a:gd name="T78" fmla="*/ 162 w 178"/>
                <a:gd name="T79" fmla="*/ 74 h 178"/>
                <a:gd name="T80" fmla="*/ 163 w 178"/>
                <a:gd name="T81" fmla="*/ 88 h 178"/>
                <a:gd name="T82" fmla="*/ 160 w 178"/>
                <a:gd name="T83" fmla="*/ 111 h 178"/>
                <a:gd name="T84" fmla="*/ 152 w 178"/>
                <a:gd name="T85" fmla="*/ 131 h 178"/>
                <a:gd name="T86" fmla="*/ 136 w 178"/>
                <a:gd name="T87" fmla="*/ 147 h 178"/>
                <a:gd name="T88" fmla="*/ 118 w 178"/>
                <a:gd name="T89" fmla="*/ 158 h 178"/>
                <a:gd name="T90" fmla="*/ 97 w 178"/>
                <a:gd name="T91" fmla="*/ 16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 h="178">
                  <a:moveTo>
                    <a:pt x="89" y="0"/>
                  </a:moveTo>
                  <a:lnTo>
                    <a:pt x="89" y="0"/>
                  </a:lnTo>
                  <a:lnTo>
                    <a:pt x="80" y="1"/>
                  </a:lnTo>
                  <a:lnTo>
                    <a:pt x="72" y="2"/>
                  </a:lnTo>
                  <a:lnTo>
                    <a:pt x="63" y="4"/>
                  </a:lnTo>
                  <a:lnTo>
                    <a:pt x="54" y="7"/>
                  </a:lnTo>
                  <a:lnTo>
                    <a:pt x="47" y="11"/>
                  </a:lnTo>
                  <a:lnTo>
                    <a:pt x="39" y="15"/>
                  </a:lnTo>
                  <a:lnTo>
                    <a:pt x="33" y="20"/>
                  </a:lnTo>
                  <a:lnTo>
                    <a:pt x="26" y="26"/>
                  </a:lnTo>
                  <a:lnTo>
                    <a:pt x="21" y="32"/>
                  </a:lnTo>
                  <a:lnTo>
                    <a:pt x="16" y="40"/>
                  </a:lnTo>
                  <a:lnTo>
                    <a:pt x="11" y="46"/>
                  </a:lnTo>
                  <a:lnTo>
                    <a:pt x="8" y="55"/>
                  </a:lnTo>
                  <a:lnTo>
                    <a:pt x="5" y="62"/>
                  </a:lnTo>
                  <a:lnTo>
                    <a:pt x="3" y="71"/>
                  </a:lnTo>
                  <a:lnTo>
                    <a:pt x="1" y="80"/>
                  </a:lnTo>
                  <a:lnTo>
                    <a:pt x="0" y="88"/>
                  </a:lnTo>
                  <a:lnTo>
                    <a:pt x="0" y="88"/>
                  </a:lnTo>
                  <a:lnTo>
                    <a:pt x="1" y="98"/>
                  </a:lnTo>
                  <a:lnTo>
                    <a:pt x="3" y="107"/>
                  </a:lnTo>
                  <a:lnTo>
                    <a:pt x="5" y="115"/>
                  </a:lnTo>
                  <a:lnTo>
                    <a:pt x="8" y="123"/>
                  </a:lnTo>
                  <a:lnTo>
                    <a:pt x="11" y="132"/>
                  </a:lnTo>
                  <a:lnTo>
                    <a:pt x="16" y="138"/>
                  </a:lnTo>
                  <a:lnTo>
                    <a:pt x="21" y="146"/>
                  </a:lnTo>
                  <a:lnTo>
                    <a:pt x="26" y="152"/>
                  </a:lnTo>
                  <a:lnTo>
                    <a:pt x="33" y="158"/>
                  </a:lnTo>
                  <a:lnTo>
                    <a:pt x="39" y="163"/>
                  </a:lnTo>
                  <a:lnTo>
                    <a:pt x="47" y="167"/>
                  </a:lnTo>
                  <a:lnTo>
                    <a:pt x="54" y="170"/>
                  </a:lnTo>
                  <a:lnTo>
                    <a:pt x="63" y="174"/>
                  </a:lnTo>
                  <a:lnTo>
                    <a:pt x="72" y="176"/>
                  </a:lnTo>
                  <a:lnTo>
                    <a:pt x="80" y="177"/>
                  </a:lnTo>
                  <a:lnTo>
                    <a:pt x="89" y="178"/>
                  </a:lnTo>
                  <a:lnTo>
                    <a:pt x="89" y="178"/>
                  </a:lnTo>
                  <a:lnTo>
                    <a:pt x="99" y="177"/>
                  </a:lnTo>
                  <a:lnTo>
                    <a:pt x="107" y="176"/>
                  </a:lnTo>
                  <a:lnTo>
                    <a:pt x="116" y="174"/>
                  </a:lnTo>
                  <a:lnTo>
                    <a:pt x="124" y="170"/>
                  </a:lnTo>
                  <a:lnTo>
                    <a:pt x="131" y="167"/>
                  </a:lnTo>
                  <a:lnTo>
                    <a:pt x="139" y="163"/>
                  </a:lnTo>
                  <a:lnTo>
                    <a:pt x="146" y="158"/>
                  </a:lnTo>
                  <a:lnTo>
                    <a:pt x="152" y="152"/>
                  </a:lnTo>
                  <a:lnTo>
                    <a:pt x="158" y="146"/>
                  </a:lnTo>
                  <a:lnTo>
                    <a:pt x="162" y="138"/>
                  </a:lnTo>
                  <a:lnTo>
                    <a:pt x="168" y="132"/>
                  </a:lnTo>
                  <a:lnTo>
                    <a:pt x="171" y="123"/>
                  </a:lnTo>
                  <a:lnTo>
                    <a:pt x="174" y="115"/>
                  </a:lnTo>
                  <a:lnTo>
                    <a:pt x="176" y="107"/>
                  </a:lnTo>
                  <a:lnTo>
                    <a:pt x="178" y="98"/>
                  </a:lnTo>
                  <a:lnTo>
                    <a:pt x="178" y="88"/>
                  </a:lnTo>
                  <a:lnTo>
                    <a:pt x="178" y="88"/>
                  </a:lnTo>
                  <a:lnTo>
                    <a:pt x="178" y="80"/>
                  </a:lnTo>
                  <a:lnTo>
                    <a:pt x="176" y="71"/>
                  </a:lnTo>
                  <a:lnTo>
                    <a:pt x="174" y="62"/>
                  </a:lnTo>
                  <a:lnTo>
                    <a:pt x="171" y="55"/>
                  </a:lnTo>
                  <a:lnTo>
                    <a:pt x="168" y="46"/>
                  </a:lnTo>
                  <a:lnTo>
                    <a:pt x="162" y="40"/>
                  </a:lnTo>
                  <a:lnTo>
                    <a:pt x="158" y="32"/>
                  </a:lnTo>
                  <a:lnTo>
                    <a:pt x="152" y="26"/>
                  </a:lnTo>
                  <a:lnTo>
                    <a:pt x="146" y="20"/>
                  </a:lnTo>
                  <a:lnTo>
                    <a:pt x="139" y="15"/>
                  </a:lnTo>
                  <a:lnTo>
                    <a:pt x="131" y="11"/>
                  </a:lnTo>
                  <a:lnTo>
                    <a:pt x="124" y="7"/>
                  </a:lnTo>
                  <a:lnTo>
                    <a:pt x="116" y="4"/>
                  </a:lnTo>
                  <a:lnTo>
                    <a:pt x="107" y="2"/>
                  </a:lnTo>
                  <a:lnTo>
                    <a:pt x="99" y="1"/>
                  </a:lnTo>
                  <a:lnTo>
                    <a:pt x="89" y="0"/>
                  </a:lnTo>
                  <a:lnTo>
                    <a:pt x="89" y="0"/>
                  </a:lnTo>
                  <a:close/>
                  <a:moveTo>
                    <a:pt x="89" y="164"/>
                  </a:moveTo>
                  <a:lnTo>
                    <a:pt x="89" y="164"/>
                  </a:lnTo>
                  <a:lnTo>
                    <a:pt x="81" y="163"/>
                  </a:lnTo>
                  <a:lnTo>
                    <a:pt x="74" y="162"/>
                  </a:lnTo>
                  <a:lnTo>
                    <a:pt x="67" y="160"/>
                  </a:lnTo>
                  <a:lnTo>
                    <a:pt x="60" y="158"/>
                  </a:lnTo>
                  <a:lnTo>
                    <a:pt x="53" y="154"/>
                  </a:lnTo>
                  <a:lnTo>
                    <a:pt x="48" y="151"/>
                  </a:lnTo>
                  <a:lnTo>
                    <a:pt x="41" y="147"/>
                  </a:lnTo>
                  <a:lnTo>
                    <a:pt x="36" y="141"/>
                  </a:lnTo>
                  <a:lnTo>
                    <a:pt x="32" y="136"/>
                  </a:lnTo>
                  <a:lnTo>
                    <a:pt x="27" y="131"/>
                  </a:lnTo>
                  <a:lnTo>
                    <a:pt x="24" y="124"/>
                  </a:lnTo>
                  <a:lnTo>
                    <a:pt x="21" y="118"/>
                  </a:lnTo>
                  <a:lnTo>
                    <a:pt x="18" y="111"/>
                  </a:lnTo>
                  <a:lnTo>
                    <a:pt x="17" y="104"/>
                  </a:lnTo>
                  <a:lnTo>
                    <a:pt x="16" y="97"/>
                  </a:lnTo>
                  <a:lnTo>
                    <a:pt x="14" y="88"/>
                  </a:lnTo>
                  <a:lnTo>
                    <a:pt x="14" y="88"/>
                  </a:lnTo>
                  <a:lnTo>
                    <a:pt x="16" y="81"/>
                  </a:lnTo>
                  <a:lnTo>
                    <a:pt x="17" y="74"/>
                  </a:lnTo>
                  <a:lnTo>
                    <a:pt x="18" y="67"/>
                  </a:lnTo>
                  <a:lnTo>
                    <a:pt x="21" y="60"/>
                  </a:lnTo>
                  <a:lnTo>
                    <a:pt x="24" y="54"/>
                  </a:lnTo>
                  <a:lnTo>
                    <a:pt x="27" y="47"/>
                  </a:lnTo>
                  <a:lnTo>
                    <a:pt x="32" y="42"/>
                  </a:lnTo>
                  <a:lnTo>
                    <a:pt x="36" y="37"/>
                  </a:lnTo>
                  <a:lnTo>
                    <a:pt x="41" y="31"/>
                  </a:lnTo>
                  <a:lnTo>
                    <a:pt x="48" y="27"/>
                  </a:lnTo>
                  <a:lnTo>
                    <a:pt x="53" y="24"/>
                  </a:lnTo>
                  <a:lnTo>
                    <a:pt x="60" y="20"/>
                  </a:lnTo>
                  <a:lnTo>
                    <a:pt x="67" y="18"/>
                  </a:lnTo>
                  <a:lnTo>
                    <a:pt x="74" y="16"/>
                  </a:lnTo>
                  <a:lnTo>
                    <a:pt x="81" y="15"/>
                  </a:lnTo>
                  <a:lnTo>
                    <a:pt x="89" y="14"/>
                  </a:lnTo>
                  <a:lnTo>
                    <a:pt x="89" y="14"/>
                  </a:lnTo>
                  <a:lnTo>
                    <a:pt x="97" y="15"/>
                  </a:lnTo>
                  <a:lnTo>
                    <a:pt x="104" y="16"/>
                  </a:lnTo>
                  <a:lnTo>
                    <a:pt x="112" y="18"/>
                  </a:lnTo>
                  <a:lnTo>
                    <a:pt x="118" y="20"/>
                  </a:lnTo>
                  <a:lnTo>
                    <a:pt x="125" y="24"/>
                  </a:lnTo>
                  <a:lnTo>
                    <a:pt x="131" y="27"/>
                  </a:lnTo>
                  <a:lnTo>
                    <a:pt x="136" y="31"/>
                  </a:lnTo>
                  <a:lnTo>
                    <a:pt x="142" y="37"/>
                  </a:lnTo>
                  <a:lnTo>
                    <a:pt x="147" y="42"/>
                  </a:lnTo>
                  <a:lnTo>
                    <a:pt x="152" y="47"/>
                  </a:lnTo>
                  <a:lnTo>
                    <a:pt x="155" y="54"/>
                  </a:lnTo>
                  <a:lnTo>
                    <a:pt x="158" y="60"/>
                  </a:lnTo>
                  <a:lnTo>
                    <a:pt x="160" y="67"/>
                  </a:lnTo>
                  <a:lnTo>
                    <a:pt x="162" y="74"/>
                  </a:lnTo>
                  <a:lnTo>
                    <a:pt x="163" y="81"/>
                  </a:lnTo>
                  <a:lnTo>
                    <a:pt x="163" y="88"/>
                  </a:lnTo>
                  <a:lnTo>
                    <a:pt x="163" y="88"/>
                  </a:lnTo>
                  <a:lnTo>
                    <a:pt x="163" y="97"/>
                  </a:lnTo>
                  <a:lnTo>
                    <a:pt x="162" y="104"/>
                  </a:lnTo>
                  <a:lnTo>
                    <a:pt x="160" y="111"/>
                  </a:lnTo>
                  <a:lnTo>
                    <a:pt x="158" y="118"/>
                  </a:lnTo>
                  <a:lnTo>
                    <a:pt x="155" y="124"/>
                  </a:lnTo>
                  <a:lnTo>
                    <a:pt x="152" y="131"/>
                  </a:lnTo>
                  <a:lnTo>
                    <a:pt x="147" y="136"/>
                  </a:lnTo>
                  <a:lnTo>
                    <a:pt x="142" y="141"/>
                  </a:lnTo>
                  <a:lnTo>
                    <a:pt x="136" y="147"/>
                  </a:lnTo>
                  <a:lnTo>
                    <a:pt x="131" y="151"/>
                  </a:lnTo>
                  <a:lnTo>
                    <a:pt x="125" y="154"/>
                  </a:lnTo>
                  <a:lnTo>
                    <a:pt x="118" y="158"/>
                  </a:lnTo>
                  <a:lnTo>
                    <a:pt x="112" y="160"/>
                  </a:lnTo>
                  <a:lnTo>
                    <a:pt x="104" y="162"/>
                  </a:lnTo>
                  <a:lnTo>
                    <a:pt x="97" y="163"/>
                  </a:lnTo>
                  <a:lnTo>
                    <a:pt x="89" y="164"/>
                  </a:lnTo>
                  <a:lnTo>
                    <a:pt x="89" y="1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44" name="Freeform 42"/>
            <p:cNvSpPr>
              <a:spLocks noEditPoints="1"/>
            </p:cNvSpPr>
            <p:nvPr/>
          </p:nvSpPr>
          <p:spPr bwMode="auto">
            <a:xfrm>
              <a:off x="3152775" y="4668838"/>
              <a:ext cx="98425" cy="188913"/>
            </a:xfrm>
            <a:custGeom>
              <a:avLst/>
              <a:gdLst>
                <a:gd name="T0" fmla="*/ 39 w 62"/>
                <a:gd name="T1" fmla="*/ 0 h 119"/>
                <a:gd name="T2" fmla="*/ 24 w 62"/>
                <a:gd name="T3" fmla="*/ 3 h 119"/>
                <a:gd name="T4" fmla="*/ 23 w 62"/>
                <a:gd name="T5" fmla="*/ 3 h 119"/>
                <a:gd name="T6" fmla="*/ 15 w 62"/>
                <a:gd name="T7" fmla="*/ 5 h 119"/>
                <a:gd name="T8" fmla="*/ 6 w 62"/>
                <a:gd name="T9" fmla="*/ 11 h 119"/>
                <a:gd name="T10" fmla="*/ 1 w 62"/>
                <a:gd name="T11" fmla="*/ 18 h 119"/>
                <a:gd name="T12" fmla="*/ 0 w 62"/>
                <a:gd name="T13" fmla="*/ 28 h 119"/>
                <a:gd name="T14" fmla="*/ 0 w 62"/>
                <a:gd name="T15" fmla="*/ 40 h 119"/>
                <a:gd name="T16" fmla="*/ 3 w 62"/>
                <a:gd name="T17" fmla="*/ 51 h 119"/>
                <a:gd name="T18" fmla="*/ 13 w 62"/>
                <a:gd name="T19" fmla="*/ 59 h 119"/>
                <a:gd name="T20" fmla="*/ 17 w 62"/>
                <a:gd name="T21" fmla="*/ 61 h 119"/>
                <a:gd name="T22" fmla="*/ 24 w 62"/>
                <a:gd name="T23" fmla="*/ 100 h 119"/>
                <a:gd name="T24" fmla="*/ 23 w 62"/>
                <a:gd name="T25" fmla="*/ 100 h 119"/>
                <a:gd name="T26" fmla="*/ 17 w 62"/>
                <a:gd name="T27" fmla="*/ 98 h 119"/>
                <a:gd name="T28" fmla="*/ 14 w 62"/>
                <a:gd name="T29" fmla="*/ 91 h 119"/>
                <a:gd name="T30" fmla="*/ 0 w 62"/>
                <a:gd name="T31" fmla="*/ 85 h 119"/>
                <a:gd name="T32" fmla="*/ 0 w 62"/>
                <a:gd name="T33" fmla="*/ 91 h 119"/>
                <a:gd name="T34" fmla="*/ 1 w 62"/>
                <a:gd name="T35" fmla="*/ 100 h 119"/>
                <a:gd name="T36" fmla="*/ 6 w 62"/>
                <a:gd name="T37" fmla="*/ 108 h 119"/>
                <a:gd name="T38" fmla="*/ 15 w 62"/>
                <a:gd name="T39" fmla="*/ 113 h 119"/>
                <a:gd name="T40" fmla="*/ 23 w 62"/>
                <a:gd name="T41" fmla="*/ 115 h 119"/>
                <a:gd name="T42" fmla="*/ 24 w 62"/>
                <a:gd name="T43" fmla="*/ 119 h 119"/>
                <a:gd name="T44" fmla="*/ 39 w 62"/>
                <a:gd name="T45" fmla="*/ 114 h 119"/>
                <a:gd name="T46" fmla="*/ 44 w 62"/>
                <a:gd name="T47" fmla="*/ 114 h 119"/>
                <a:gd name="T48" fmla="*/ 51 w 62"/>
                <a:gd name="T49" fmla="*/ 110 h 119"/>
                <a:gd name="T50" fmla="*/ 58 w 62"/>
                <a:gd name="T51" fmla="*/ 104 h 119"/>
                <a:gd name="T52" fmla="*/ 62 w 62"/>
                <a:gd name="T53" fmla="*/ 95 h 119"/>
                <a:gd name="T54" fmla="*/ 62 w 62"/>
                <a:gd name="T55" fmla="*/ 79 h 119"/>
                <a:gd name="T56" fmla="*/ 61 w 62"/>
                <a:gd name="T57" fmla="*/ 73 h 119"/>
                <a:gd name="T58" fmla="*/ 55 w 62"/>
                <a:gd name="T59" fmla="*/ 64 h 119"/>
                <a:gd name="T60" fmla="*/ 45 w 62"/>
                <a:gd name="T61" fmla="*/ 57 h 119"/>
                <a:gd name="T62" fmla="*/ 39 w 62"/>
                <a:gd name="T63" fmla="*/ 55 h 119"/>
                <a:gd name="T64" fmla="*/ 39 w 62"/>
                <a:gd name="T65" fmla="*/ 18 h 119"/>
                <a:gd name="T66" fmla="*/ 45 w 62"/>
                <a:gd name="T67" fmla="*/ 21 h 119"/>
                <a:gd name="T68" fmla="*/ 48 w 62"/>
                <a:gd name="T69" fmla="*/ 28 h 119"/>
                <a:gd name="T70" fmla="*/ 62 w 62"/>
                <a:gd name="T71" fmla="*/ 33 h 119"/>
                <a:gd name="T72" fmla="*/ 62 w 62"/>
                <a:gd name="T73" fmla="*/ 28 h 119"/>
                <a:gd name="T74" fmla="*/ 60 w 62"/>
                <a:gd name="T75" fmla="*/ 19 h 119"/>
                <a:gd name="T76" fmla="*/ 56 w 62"/>
                <a:gd name="T77" fmla="*/ 11 h 119"/>
                <a:gd name="T78" fmla="*/ 48 w 62"/>
                <a:gd name="T79" fmla="*/ 6 h 119"/>
                <a:gd name="T80" fmla="*/ 39 w 62"/>
                <a:gd name="T81" fmla="*/ 4 h 119"/>
                <a:gd name="T82" fmla="*/ 48 w 62"/>
                <a:gd name="T83" fmla="*/ 79 h 119"/>
                <a:gd name="T84" fmla="*/ 48 w 62"/>
                <a:gd name="T85" fmla="*/ 91 h 119"/>
                <a:gd name="T86" fmla="*/ 45 w 62"/>
                <a:gd name="T87" fmla="*/ 97 h 119"/>
                <a:gd name="T88" fmla="*/ 39 w 62"/>
                <a:gd name="T89" fmla="*/ 100 h 119"/>
                <a:gd name="T90" fmla="*/ 42 w 62"/>
                <a:gd name="T91" fmla="*/ 71 h 119"/>
                <a:gd name="T92" fmla="*/ 46 w 62"/>
                <a:gd name="T93" fmla="*/ 75 h 119"/>
                <a:gd name="T94" fmla="*/ 48 w 62"/>
                <a:gd name="T95" fmla="*/ 79 h 119"/>
                <a:gd name="T96" fmla="*/ 22 w 62"/>
                <a:gd name="T97" fmla="*/ 48 h 119"/>
                <a:gd name="T98" fmla="*/ 22 w 62"/>
                <a:gd name="T99" fmla="*/ 48 h 119"/>
                <a:gd name="T100" fmla="*/ 19 w 62"/>
                <a:gd name="T101" fmla="*/ 47 h 119"/>
                <a:gd name="T102" fmla="*/ 14 w 62"/>
                <a:gd name="T103" fmla="*/ 42 h 119"/>
                <a:gd name="T104" fmla="*/ 14 w 62"/>
                <a:gd name="T105" fmla="*/ 28 h 119"/>
                <a:gd name="T106" fmla="*/ 15 w 62"/>
                <a:gd name="T107" fmla="*/ 24 h 119"/>
                <a:gd name="T108" fmla="*/ 20 w 62"/>
                <a:gd name="T109" fmla="*/ 18 h 119"/>
                <a:gd name="T110" fmla="*/ 24 w 62"/>
                <a:gd name="T111" fmla="*/ 18 h 119"/>
                <a:gd name="T112" fmla="*/ 22 w 62"/>
                <a:gd name="T113"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119">
                  <a:moveTo>
                    <a:pt x="39" y="4"/>
                  </a:moveTo>
                  <a:lnTo>
                    <a:pt x="39" y="0"/>
                  </a:lnTo>
                  <a:lnTo>
                    <a:pt x="24" y="0"/>
                  </a:lnTo>
                  <a:lnTo>
                    <a:pt x="24" y="3"/>
                  </a:lnTo>
                  <a:lnTo>
                    <a:pt x="23" y="3"/>
                  </a:lnTo>
                  <a:lnTo>
                    <a:pt x="23" y="3"/>
                  </a:lnTo>
                  <a:lnTo>
                    <a:pt x="19" y="4"/>
                  </a:lnTo>
                  <a:lnTo>
                    <a:pt x="15" y="5"/>
                  </a:lnTo>
                  <a:lnTo>
                    <a:pt x="10" y="7"/>
                  </a:lnTo>
                  <a:lnTo>
                    <a:pt x="6" y="11"/>
                  </a:lnTo>
                  <a:lnTo>
                    <a:pt x="4" y="14"/>
                  </a:lnTo>
                  <a:lnTo>
                    <a:pt x="1" y="18"/>
                  </a:lnTo>
                  <a:lnTo>
                    <a:pt x="0" y="24"/>
                  </a:lnTo>
                  <a:lnTo>
                    <a:pt x="0" y="28"/>
                  </a:lnTo>
                  <a:lnTo>
                    <a:pt x="0" y="40"/>
                  </a:lnTo>
                  <a:lnTo>
                    <a:pt x="0" y="40"/>
                  </a:lnTo>
                  <a:lnTo>
                    <a:pt x="0" y="45"/>
                  </a:lnTo>
                  <a:lnTo>
                    <a:pt x="3" y="51"/>
                  </a:lnTo>
                  <a:lnTo>
                    <a:pt x="7" y="55"/>
                  </a:lnTo>
                  <a:lnTo>
                    <a:pt x="13" y="59"/>
                  </a:lnTo>
                  <a:lnTo>
                    <a:pt x="17" y="61"/>
                  </a:lnTo>
                  <a:lnTo>
                    <a:pt x="17" y="61"/>
                  </a:lnTo>
                  <a:lnTo>
                    <a:pt x="24" y="65"/>
                  </a:lnTo>
                  <a:lnTo>
                    <a:pt x="24" y="100"/>
                  </a:lnTo>
                  <a:lnTo>
                    <a:pt x="23" y="100"/>
                  </a:lnTo>
                  <a:lnTo>
                    <a:pt x="23" y="100"/>
                  </a:lnTo>
                  <a:lnTo>
                    <a:pt x="20" y="100"/>
                  </a:lnTo>
                  <a:lnTo>
                    <a:pt x="17" y="98"/>
                  </a:lnTo>
                  <a:lnTo>
                    <a:pt x="15" y="95"/>
                  </a:lnTo>
                  <a:lnTo>
                    <a:pt x="14" y="91"/>
                  </a:lnTo>
                  <a:lnTo>
                    <a:pt x="14" y="85"/>
                  </a:lnTo>
                  <a:lnTo>
                    <a:pt x="0" y="85"/>
                  </a:lnTo>
                  <a:lnTo>
                    <a:pt x="0" y="91"/>
                  </a:lnTo>
                  <a:lnTo>
                    <a:pt x="0" y="91"/>
                  </a:lnTo>
                  <a:lnTo>
                    <a:pt x="0" y="95"/>
                  </a:lnTo>
                  <a:lnTo>
                    <a:pt x="1" y="100"/>
                  </a:lnTo>
                  <a:lnTo>
                    <a:pt x="4" y="105"/>
                  </a:lnTo>
                  <a:lnTo>
                    <a:pt x="6" y="108"/>
                  </a:lnTo>
                  <a:lnTo>
                    <a:pt x="10" y="111"/>
                  </a:lnTo>
                  <a:lnTo>
                    <a:pt x="15" y="113"/>
                  </a:lnTo>
                  <a:lnTo>
                    <a:pt x="19" y="114"/>
                  </a:lnTo>
                  <a:lnTo>
                    <a:pt x="23" y="115"/>
                  </a:lnTo>
                  <a:lnTo>
                    <a:pt x="24" y="115"/>
                  </a:lnTo>
                  <a:lnTo>
                    <a:pt x="24" y="119"/>
                  </a:lnTo>
                  <a:lnTo>
                    <a:pt x="39" y="119"/>
                  </a:lnTo>
                  <a:lnTo>
                    <a:pt x="39" y="114"/>
                  </a:lnTo>
                  <a:lnTo>
                    <a:pt x="39" y="114"/>
                  </a:lnTo>
                  <a:lnTo>
                    <a:pt x="44" y="114"/>
                  </a:lnTo>
                  <a:lnTo>
                    <a:pt x="48" y="112"/>
                  </a:lnTo>
                  <a:lnTo>
                    <a:pt x="51" y="110"/>
                  </a:lnTo>
                  <a:lnTo>
                    <a:pt x="56" y="107"/>
                  </a:lnTo>
                  <a:lnTo>
                    <a:pt x="58" y="104"/>
                  </a:lnTo>
                  <a:lnTo>
                    <a:pt x="60" y="99"/>
                  </a:lnTo>
                  <a:lnTo>
                    <a:pt x="62" y="95"/>
                  </a:lnTo>
                  <a:lnTo>
                    <a:pt x="62" y="91"/>
                  </a:lnTo>
                  <a:lnTo>
                    <a:pt x="62" y="79"/>
                  </a:lnTo>
                  <a:lnTo>
                    <a:pt x="62" y="79"/>
                  </a:lnTo>
                  <a:lnTo>
                    <a:pt x="61" y="73"/>
                  </a:lnTo>
                  <a:lnTo>
                    <a:pt x="59" y="68"/>
                  </a:lnTo>
                  <a:lnTo>
                    <a:pt x="55" y="64"/>
                  </a:lnTo>
                  <a:lnTo>
                    <a:pt x="49" y="58"/>
                  </a:lnTo>
                  <a:lnTo>
                    <a:pt x="45" y="57"/>
                  </a:lnTo>
                  <a:lnTo>
                    <a:pt x="45" y="57"/>
                  </a:lnTo>
                  <a:lnTo>
                    <a:pt x="39" y="55"/>
                  </a:lnTo>
                  <a:lnTo>
                    <a:pt x="39" y="18"/>
                  </a:lnTo>
                  <a:lnTo>
                    <a:pt x="39" y="18"/>
                  </a:lnTo>
                  <a:lnTo>
                    <a:pt x="43" y="19"/>
                  </a:lnTo>
                  <a:lnTo>
                    <a:pt x="45" y="21"/>
                  </a:lnTo>
                  <a:lnTo>
                    <a:pt x="47" y="25"/>
                  </a:lnTo>
                  <a:lnTo>
                    <a:pt x="48" y="28"/>
                  </a:lnTo>
                  <a:lnTo>
                    <a:pt x="48" y="33"/>
                  </a:lnTo>
                  <a:lnTo>
                    <a:pt x="62" y="33"/>
                  </a:lnTo>
                  <a:lnTo>
                    <a:pt x="62" y="28"/>
                  </a:lnTo>
                  <a:lnTo>
                    <a:pt x="62" y="28"/>
                  </a:lnTo>
                  <a:lnTo>
                    <a:pt x="62" y="24"/>
                  </a:lnTo>
                  <a:lnTo>
                    <a:pt x="60" y="19"/>
                  </a:lnTo>
                  <a:lnTo>
                    <a:pt x="58" y="15"/>
                  </a:lnTo>
                  <a:lnTo>
                    <a:pt x="56" y="11"/>
                  </a:lnTo>
                  <a:lnTo>
                    <a:pt x="51" y="8"/>
                  </a:lnTo>
                  <a:lnTo>
                    <a:pt x="48" y="6"/>
                  </a:lnTo>
                  <a:lnTo>
                    <a:pt x="44" y="4"/>
                  </a:lnTo>
                  <a:lnTo>
                    <a:pt x="39" y="4"/>
                  </a:lnTo>
                  <a:lnTo>
                    <a:pt x="39" y="4"/>
                  </a:lnTo>
                  <a:close/>
                  <a:moveTo>
                    <a:pt x="48" y="79"/>
                  </a:moveTo>
                  <a:lnTo>
                    <a:pt x="48" y="91"/>
                  </a:lnTo>
                  <a:lnTo>
                    <a:pt x="48" y="91"/>
                  </a:lnTo>
                  <a:lnTo>
                    <a:pt x="47" y="94"/>
                  </a:lnTo>
                  <a:lnTo>
                    <a:pt x="45" y="97"/>
                  </a:lnTo>
                  <a:lnTo>
                    <a:pt x="43" y="99"/>
                  </a:lnTo>
                  <a:lnTo>
                    <a:pt x="39" y="100"/>
                  </a:lnTo>
                  <a:lnTo>
                    <a:pt x="39" y="70"/>
                  </a:lnTo>
                  <a:lnTo>
                    <a:pt x="42" y="71"/>
                  </a:lnTo>
                  <a:lnTo>
                    <a:pt x="42" y="71"/>
                  </a:lnTo>
                  <a:lnTo>
                    <a:pt x="46" y="75"/>
                  </a:lnTo>
                  <a:lnTo>
                    <a:pt x="47" y="77"/>
                  </a:lnTo>
                  <a:lnTo>
                    <a:pt x="48" y="79"/>
                  </a:lnTo>
                  <a:lnTo>
                    <a:pt x="48" y="79"/>
                  </a:lnTo>
                  <a:close/>
                  <a:moveTo>
                    <a:pt x="22" y="48"/>
                  </a:moveTo>
                  <a:lnTo>
                    <a:pt x="22" y="48"/>
                  </a:lnTo>
                  <a:lnTo>
                    <a:pt x="22" y="48"/>
                  </a:lnTo>
                  <a:lnTo>
                    <a:pt x="19" y="47"/>
                  </a:lnTo>
                  <a:lnTo>
                    <a:pt x="19" y="47"/>
                  </a:lnTo>
                  <a:lnTo>
                    <a:pt x="16" y="44"/>
                  </a:lnTo>
                  <a:lnTo>
                    <a:pt x="14" y="42"/>
                  </a:lnTo>
                  <a:lnTo>
                    <a:pt x="14" y="40"/>
                  </a:lnTo>
                  <a:lnTo>
                    <a:pt x="14" y="28"/>
                  </a:lnTo>
                  <a:lnTo>
                    <a:pt x="14" y="28"/>
                  </a:lnTo>
                  <a:lnTo>
                    <a:pt x="15" y="24"/>
                  </a:lnTo>
                  <a:lnTo>
                    <a:pt x="17" y="20"/>
                  </a:lnTo>
                  <a:lnTo>
                    <a:pt x="20" y="18"/>
                  </a:lnTo>
                  <a:lnTo>
                    <a:pt x="23" y="18"/>
                  </a:lnTo>
                  <a:lnTo>
                    <a:pt x="24" y="18"/>
                  </a:lnTo>
                  <a:lnTo>
                    <a:pt x="24" y="50"/>
                  </a:lnTo>
                  <a:lnTo>
                    <a:pt x="2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grpSp>
        <p:nvGrpSpPr>
          <p:cNvPr id="45" name="Group 43"/>
          <p:cNvGrpSpPr/>
          <p:nvPr/>
        </p:nvGrpSpPr>
        <p:grpSpPr>
          <a:xfrm>
            <a:off x="3045440" y="3940864"/>
            <a:ext cx="256030" cy="307107"/>
            <a:chOff x="4051300" y="3109913"/>
            <a:chExt cx="628650" cy="754063"/>
          </a:xfrm>
          <a:solidFill>
            <a:schemeClr val="bg1">
              <a:alpha val="33000"/>
            </a:schemeClr>
          </a:solidFill>
        </p:grpSpPr>
        <p:sp>
          <p:nvSpPr>
            <p:cNvPr id="46" name="Freeform 44"/>
            <p:cNvSpPr>
              <a:spLocks noEditPoints="1"/>
            </p:cNvSpPr>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47" name="Freeform 45"/>
            <p:cNvSpPr/>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grpSp>
        <p:nvGrpSpPr>
          <p:cNvPr id="48" name="Group 55"/>
          <p:cNvGrpSpPr/>
          <p:nvPr/>
        </p:nvGrpSpPr>
        <p:grpSpPr>
          <a:xfrm>
            <a:off x="3083747" y="2773768"/>
            <a:ext cx="366148" cy="346630"/>
            <a:chOff x="2835275" y="3127375"/>
            <a:chExt cx="744538" cy="704850"/>
          </a:xfrm>
          <a:solidFill>
            <a:schemeClr val="bg1">
              <a:alpha val="33000"/>
            </a:schemeClr>
          </a:solidFill>
        </p:grpSpPr>
        <p:sp>
          <p:nvSpPr>
            <p:cNvPr id="49" name="Freeform 56"/>
            <p:cNvSpPr>
              <a:spLocks noEditPoints="1"/>
            </p:cNvSpPr>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50" name="Freeform 57"/>
            <p:cNvSpPr>
              <a:spLocks noEditPoints="1"/>
            </p:cNvSpPr>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51" name="Freeform 58"/>
            <p:cNvSpPr>
              <a:spLocks noEditPoints="1"/>
            </p:cNvSpPr>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52" name="Freeform 59"/>
            <p:cNvSpPr>
              <a:spLocks noEditPoints="1"/>
            </p:cNvSpPr>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53" name="Freeform 60"/>
            <p:cNvSpPr>
              <a:spLocks noEditPoints="1"/>
            </p:cNvSpPr>
            <p:nvPr/>
          </p:nvSpPr>
          <p:spPr bwMode="auto">
            <a:xfrm>
              <a:off x="3352800" y="3486150"/>
              <a:ext cx="200025" cy="2016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54" name="Freeform 61"/>
            <p:cNvSpPr>
              <a:spLocks noEditPoints="1"/>
            </p:cNvSpPr>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55" name="Freeform 62"/>
            <p:cNvSpPr/>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
        <p:nvSpPr>
          <p:cNvPr id="56" name="Freeform 47"/>
          <p:cNvSpPr>
            <a:spLocks noEditPoints="1"/>
          </p:cNvSpPr>
          <p:nvPr/>
        </p:nvSpPr>
        <p:spPr bwMode="auto">
          <a:xfrm>
            <a:off x="5073591" y="3751748"/>
            <a:ext cx="214565" cy="225249"/>
          </a:xfrm>
          <a:custGeom>
            <a:avLst/>
            <a:gdLst>
              <a:gd name="T0" fmla="*/ 449 w 482"/>
              <a:gd name="T1" fmla="*/ 33 h 506"/>
              <a:gd name="T2" fmla="*/ 353 w 482"/>
              <a:gd name="T3" fmla="*/ 120 h 506"/>
              <a:gd name="T4" fmla="*/ 197 w 482"/>
              <a:gd name="T5" fmla="*/ 81 h 506"/>
              <a:gd name="T6" fmla="*/ 58 w 482"/>
              <a:gd name="T7" fmla="*/ 138 h 506"/>
              <a:gd name="T8" fmla="*/ 4 w 482"/>
              <a:gd name="T9" fmla="*/ 315 h 506"/>
              <a:gd name="T10" fmla="*/ 54 w 482"/>
              <a:gd name="T11" fmla="*/ 506 h 506"/>
              <a:gd name="T12" fmla="*/ 197 w 482"/>
              <a:gd name="T13" fmla="*/ 475 h 506"/>
              <a:gd name="T14" fmla="*/ 336 w 482"/>
              <a:gd name="T15" fmla="*/ 418 h 506"/>
              <a:gd name="T16" fmla="*/ 395 w 482"/>
              <a:gd name="T17" fmla="*/ 279 h 506"/>
              <a:gd name="T18" fmla="*/ 404 w 482"/>
              <a:gd name="T19" fmla="*/ 136 h 506"/>
              <a:gd name="T20" fmla="*/ 398 w 482"/>
              <a:gd name="T21" fmla="*/ 74 h 506"/>
              <a:gd name="T22" fmla="*/ 289 w 482"/>
              <a:gd name="T23" fmla="*/ 492 h 506"/>
              <a:gd name="T24" fmla="*/ 373 w 482"/>
              <a:gd name="T25" fmla="*/ 331 h 506"/>
              <a:gd name="T26" fmla="*/ 267 w 482"/>
              <a:gd name="T27" fmla="*/ 447 h 506"/>
              <a:gd name="T28" fmla="*/ 144 w 482"/>
              <a:gd name="T29" fmla="*/ 454 h 506"/>
              <a:gd name="T30" fmla="*/ 27 w 482"/>
              <a:gd name="T31" fmla="*/ 347 h 506"/>
              <a:gd name="T32" fmla="*/ 45 w 482"/>
              <a:gd name="T33" fmla="*/ 177 h 506"/>
              <a:gd name="T34" fmla="*/ 179 w 482"/>
              <a:gd name="T35" fmla="*/ 96 h 506"/>
              <a:gd name="T36" fmla="*/ 325 w 482"/>
              <a:gd name="T37" fmla="*/ 148 h 506"/>
              <a:gd name="T38" fmla="*/ 197 w 482"/>
              <a:gd name="T39" fmla="*/ 130 h 506"/>
              <a:gd name="T40" fmla="*/ 92 w 482"/>
              <a:gd name="T41" fmla="*/ 173 h 506"/>
              <a:gd name="T42" fmla="*/ 51 w 482"/>
              <a:gd name="T43" fmla="*/ 307 h 506"/>
              <a:gd name="T44" fmla="*/ 127 w 482"/>
              <a:gd name="T45" fmla="*/ 409 h 506"/>
              <a:gd name="T46" fmla="*/ 254 w 482"/>
              <a:gd name="T47" fmla="*/ 416 h 506"/>
              <a:gd name="T48" fmla="*/ 339 w 482"/>
              <a:gd name="T49" fmla="*/ 322 h 506"/>
              <a:gd name="T50" fmla="*/ 325 w 482"/>
              <a:gd name="T51" fmla="*/ 203 h 506"/>
              <a:gd name="T52" fmla="*/ 377 w 482"/>
              <a:gd name="T53" fmla="*/ 245 h 506"/>
              <a:gd name="T54" fmla="*/ 222 w 482"/>
              <a:gd name="T55" fmla="*/ 303 h 506"/>
              <a:gd name="T56" fmla="*/ 172 w 482"/>
              <a:gd name="T57" fmla="*/ 303 h 506"/>
              <a:gd name="T58" fmla="*/ 177 w 482"/>
              <a:gd name="T59" fmla="*/ 248 h 506"/>
              <a:gd name="T60" fmla="*/ 211 w 482"/>
              <a:gd name="T61" fmla="*/ 262 h 506"/>
              <a:gd name="T62" fmla="*/ 221 w 482"/>
              <a:gd name="T63" fmla="*/ 272 h 506"/>
              <a:gd name="T64" fmla="*/ 207 w 482"/>
              <a:gd name="T65" fmla="*/ 230 h 506"/>
              <a:gd name="T66" fmla="*/ 148 w 482"/>
              <a:gd name="T67" fmla="*/ 269 h 506"/>
              <a:gd name="T68" fmla="*/ 197 w 482"/>
              <a:gd name="T69" fmla="*/ 327 h 506"/>
              <a:gd name="T70" fmla="*/ 247 w 482"/>
              <a:gd name="T71" fmla="*/ 279 h 506"/>
              <a:gd name="T72" fmla="*/ 285 w 482"/>
              <a:gd name="T73" fmla="*/ 263 h 506"/>
              <a:gd name="T74" fmla="*/ 261 w 482"/>
              <a:gd name="T75" fmla="*/ 341 h 506"/>
              <a:gd name="T76" fmla="*/ 197 w 482"/>
              <a:gd name="T77" fmla="*/ 368 h 506"/>
              <a:gd name="T78" fmla="*/ 133 w 482"/>
              <a:gd name="T79" fmla="*/ 341 h 506"/>
              <a:gd name="T80" fmla="*/ 107 w 482"/>
              <a:gd name="T81" fmla="*/ 270 h 506"/>
              <a:gd name="T82" fmla="*/ 147 w 482"/>
              <a:gd name="T83" fmla="*/ 203 h 506"/>
              <a:gd name="T84" fmla="*/ 223 w 482"/>
              <a:gd name="T85" fmla="*/ 192 h 506"/>
              <a:gd name="T86" fmla="*/ 254 w 482"/>
              <a:gd name="T87" fmla="*/ 191 h 506"/>
              <a:gd name="T88" fmla="*/ 167 w 482"/>
              <a:gd name="T89" fmla="*/ 178 h 506"/>
              <a:gd name="T90" fmla="*/ 101 w 482"/>
              <a:gd name="T91" fmla="*/ 239 h 506"/>
              <a:gd name="T92" fmla="*/ 110 w 482"/>
              <a:gd name="T93" fmla="*/ 336 h 506"/>
              <a:gd name="T94" fmla="*/ 187 w 482"/>
              <a:gd name="T95" fmla="*/ 381 h 506"/>
              <a:gd name="T96" fmla="*/ 255 w 482"/>
              <a:gd name="T97" fmla="*/ 365 h 506"/>
              <a:gd name="T98" fmla="*/ 301 w 482"/>
              <a:gd name="T99" fmla="*/ 288 h 506"/>
              <a:gd name="T100" fmla="*/ 279 w 482"/>
              <a:gd name="T101" fmla="*/ 214 h 506"/>
              <a:gd name="T102" fmla="*/ 332 w 482"/>
              <a:gd name="T103" fmla="*/ 279 h 506"/>
              <a:gd name="T104" fmla="*/ 292 w 482"/>
              <a:gd name="T105" fmla="*/ 374 h 506"/>
              <a:gd name="T106" fmla="*/ 184 w 482"/>
              <a:gd name="T107" fmla="*/ 412 h 506"/>
              <a:gd name="T108" fmla="*/ 85 w 482"/>
              <a:gd name="T109" fmla="*/ 352 h 506"/>
              <a:gd name="T110" fmla="*/ 73 w 482"/>
              <a:gd name="T111" fmla="*/ 228 h 506"/>
              <a:gd name="T112" fmla="*/ 158 w 482"/>
              <a:gd name="T113" fmla="*/ 149 h 506"/>
              <a:gd name="T114" fmla="*/ 270 w 482"/>
              <a:gd name="T115" fmla="*/ 16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2" h="506">
                <a:moveTo>
                  <a:pt x="404" y="136"/>
                </a:moveTo>
                <a:lnTo>
                  <a:pt x="482" y="57"/>
                </a:lnTo>
                <a:lnTo>
                  <a:pt x="447" y="45"/>
                </a:lnTo>
                <a:lnTo>
                  <a:pt x="449" y="44"/>
                </a:lnTo>
                <a:lnTo>
                  <a:pt x="449" y="44"/>
                </a:lnTo>
                <a:lnTo>
                  <a:pt x="451" y="42"/>
                </a:lnTo>
                <a:lnTo>
                  <a:pt x="451" y="39"/>
                </a:lnTo>
                <a:lnTo>
                  <a:pt x="451" y="37"/>
                </a:lnTo>
                <a:lnTo>
                  <a:pt x="449" y="33"/>
                </a:lnTo>
                <a:lnTo>
                  <a:pt x="449" y="33"/>
                </a:lnTo>
                <a:lnTo>
                  <a:pt x="446" y="32"/>
                </a:lnTo>
                <a:lnTo>
                  <a:pt x="444" y="32"/>
                </a:lnTo>
                <a:lnTo>
                  <a:pt x="441" y="32"/>
                </a:lnTo>
                <a:lnTo>
                  <a:pt x="439" y="33"/>
                </a:lnTo>
                <a:lnTo>
                  <a:pt x="437" y="36"/>
                </a:lnTo>
                <a:lnTo>
                  <a:pt x="425" y="0"/>
                </a:lnTo>
                <a:lnTo>
                  <a:pt x="346" y="79"/>
                </a:lnTo>
                <a:lnTo>
                  <a:pt x="358" y="114"/>
                </a:lnTo>
                <a:lnTo>
                  <a:pt x="353" y="119"/>
                </a:lnTo>
                <a:lnTo>
                  <a:pt x="353" y="120"/>
                </a:lnTo>
                <a:lnTo>
                  <a:pt x="335" y="137"/>
                </a:lnTo>
                <a:lnTo>
                  <a:pt x="335" y="137"/>
                </a:lnTo>
                <a:lnTo>
                  <a:pt x="321" y="124"/>
                </a:lnTo>
                <a:lnTo>
                  <a:pt x="305" y="113"/>
                </a:lnTo>
                <a:lnTo>
                  <a:pt x="289" y="104"/>
                </a:lnTo>
                <a:lnTo>
                  <a:pt x="271" y="95"/>
                </a:lnTo>
                <a:lnTo>
                  <a:pt x="254" y="90"/>
                </a:lnTo>
                <a:lnTo>
                  <a:pt x="236" y="84"/>
                </a:lnTo>
                <a:lnTo>
                  <a:pt x="216" y="82"/>
                </a:lnTo>
                <a:lnTo>
                  <a:pt x="197" y="81"/>
                </a:lnTo>
                <a:lnTo>
                  <a:pt x="197" y="81"/>
                </a:lnTo>
                <a:lnTo>
                  <a:pt x="177" y="82"/>
                </a:lnTo>
                <a:lnTo>
                  <a:pt x="158" y="84"/>
                </a:lnTo>
                <a:lnTo>
                  <a:pt x="140" y="90"/>
                </a:lnTo>
                <a:lnTo>
                  <a:pt x="121" y="96"/>
                </a:lnTo>
                <a:lnTo>
                  <a:pt x="104" y="104"/>
                </a:lnTo>
                <a:lnTo>
                  <a:pt x="88" y="114"/>
                </a:lnTo>
                <a:lnTo>
                  <a:pt x="72" y="125"/>
                </a:lnTo>
                <a:lnTo>
                  <a:pt x="58" y="138"/>
                </a:lnTo>
                <a:lnTo>
                  <a:pt x="58" y="138"/>
                </a:lnTo>
                <a:lnTo>
                  <a:pt x="44" y="153"/>
                </a:lnTo>
                <a:lnTo>
                  <a:pt x="33" y="169"/>
                </a:lnTo>
                <a:lnTo>
                  <a:pt x="22" y="187"/>
                </a:lnTo>
                <a:lnTo>
                  <a:pt x="14" y="204"/>
                </a:lnTo>
                <a:lnTo>
                  <a:pt x="8" y="221"/>
                </a:lnTo>
                <a:lnTo>
                  <a:pt x="4" y="241"/>
                </a:lnTo>
                <a:lnTo>
                  <a:pt x="0" y="259"/>
                </a:lnTo>
                <a:lnTo>
                  <a:pt x="0" y="279"/>
                </a:lnTo>
                <a:lnTo>
                  <a:pt x="0" y="297"/>
                </a:lnTo>
                <a:lnTo>
                  <a:pt x="4" y="315"/>
                </a:lnTo>
                <a:lnTo>
                  <a:pt x="8" y="335"/>
                </a:lnTo>
                <a:lnTo>
                  <a:pt x="14" y="352"/>
                </a:lnTo>
                <a:lnTo>
                  <a:pt x="22" y="369"/>
                </a:lnTo>
                <a:lnTo>
                  <a:pt x="33" y="387"/>
                </a:lnTo>
                <a:lnTo>
                  <a:pt x="44" y="403"/>
                </a:lnTo>
                <a:lnTo>
                  <a:pt x="58" y="418"/>
                </a:lnTo>
                <a:lnTo>
                  <a:pt x="58" y="418"/>
                </a:lnTo>
                <a:lnTo>
                  <a:pt x="66" y="425"/>
                </a:lnTo>
                <a:lnTo>
                  <a:pt x="76" y="433"/>
                </a:lnTo>
                <a:lnTo>
                  <a:pt x="54" y="506"/>
                </a:lnTo>
                <a:lnTo>
                  <a:pt x="115" y="506"/>
                </a:lnTo>
                <a:lnTo>
                  <a:pt x="128" y="462"/>
                </a:lnTo>
                <a:lnTo>
                  <a:pt x="128" y="462"/>
                </a:lnTo>
                <a:lnTo>
                  <a:pt x="144" y="469"/>
                </a:lnTo>
                <a:lnTo>
                  <a:pt x="161" y="472"/>
                </a:lnTo>
                <a:lnTo>
                  <a:pt x="180" y="474"/>
                </a:lnTo>
                <a:lnTo>
                  <a:pt x="197" y="475"/>
                </a:lnTo>
                <a:lnTo>
                  <a:pt x="197" y="475"/>
                </a:lnTo>
                <a:lnTo>
                  <a:pt x="197" y="475"/>
                </a:lnTo>
                <a:lnTo>
                  <a:pt x="197" y="475"/>
                </a:lnTo>
                <a:lnTo>
                  <a:pt x="215" y="474"/>
                </a:lnTo>
                <a:lnTo>
                  <a:pt x="233" y="472"/>
                </a:lnTo>
                <a:lnTo>
                  <a:pt x="249" y="469"/>
                </a:lnTo>
                <a:lnTo>
                  <a:pt x="266" y="463"/>
                </a:lnTo>
                <a:lnTo>
                  <a:pt x="278" y="506"/>
                </a:lnTo>
                <a:lnTo>
                  <a:pt x="338" y="506"/>
                </a:lnTo>
                <a:lnTo>
                  <a:pt x="318" y="434"/>
                </a:lnTo>
                <a:lnTo>
                  <a:pt x="318" y="434"/>
                </a:lnTo>
                <a:lnTo>
                  <a:pt x="328" y="427"/>
                </a:lnTo>
                <a:lnTo>
                  <a:pt x="336" y="418"/>
                </a:lnTo>
                <a:lnTo>
                  <a:pt x="336" y="418"/>
                </a:lnTo>
                <a:lnTo>
                  <a:pt x="350" y="403"/>
                </a:lnTo>
                <a:lnTo>
                  <a:pt x="361" y="388"/>
                </a:lnTo>
                <a:lnTo>
                  <a:pt x="371" y="371"/>
                </a:lnTo>
                <a:lnTo>
                  <a:pt x="379" y="354"/>
                </a:lnTo>
                <a:lnTo>
                  <a:pt x="386" y="336"/>
                </a:lnTo>
                <a:lnTo>
                  <a:pt x="390" y="316"/>
                </a:lnTo>
                <a:lnTo>
                  <a:pt x="393" y="298"/>
                </a:lnTo>
                <a:lnTo>
                  <a:pt x="395" y="279"/>
                </a:lnTo>
                <a:lnTo>
                  <a:pt x="395" y="279"/>
                </a:lnTo>
                <a:lnTo>
                  <a:pt x="393" y="260"/>
                </a:lnTo>
                <a:lnTo>
                  <a:pt x="391" y="242"/>
                </a:lnTo>
                <a:lnTo>
                  <a:pt x="387" y="225"/>
                </a:lnTo>
                <a:lnTo>
                  <a:pt x="382" y="208"/>
                </a:lnTo>
                <a:lnTo>
                  <a:pt x="375" y="192"/>
                </a:lnTo>
                <a:lnTo>
                  <a:pt x="366" y="176"/>
                </a:lnTo>
                <a:lnTo>
                  <a:pt x="357" y="162"/>
                </a:lnTo>
                <a:lnTo>
                  <a:pt x="345" y="148"/>
                </a:lnTo>
                <a:lnTo>
                  <a:pt x="369" y="124"/>
                </a:lnTo>
                <a:lnTo>
                  <a:pt x="404" y="136"/>
                </a:lnTo>
                <a:close/>
                <a:moveTo>
                  <a:pt x="456" y="64"/>
                </a:moveTo>
                <a:lnTo>
                  <a:pt x="400" y="120"/>
                </a:lnTo>
                <a:lnTo>
                  <a:pt x="379" y="113"/>
                </a:lnTo>
                <a:lnTo>
                  <a:pt x="436" y="57"/>
                </a:lnTo>
                <a:lnTo>
                  <a:pt x="456" y="64"/>
                </a:lnTo>
                <a:close/>
                <a:moveTo>
                  <a:pt x="370" y="103"/>
                </a:moveTo>
                <a:lnTo>
                  <a:pt x="362" y="82"/>
                </a:lnTo>
                <a:lnTo>
                  <a:pt x="418" y="26"/>
                </a:lnTo>
                <a:lnTo>
                  <a:pt x="426" y="46"/>
                </a:lnTo>
                <a:lnTo>
                  <a:pt x="398" y="74"/>
                </a:lnTo>
                <a:lnTo>
                  <a:pt x="370" y="103"/>
                </a:lnTo>
                <a:close/>
                <a:moveTo>
                  <a:pt x="104" y="492"/>
                </a:moveTo>
                <a:lnTo>
                  <a:pt x="74" y="492"/>
                </a:lnTo>
                <a:lnTo>
                  <a:pt x="88" y="443"/>
                </a:lnTo>
                <a:lnTo>
                  <a:pt x="88" y="443"/>
                </a:lnTo>
                <a:lnTo>
                  <a:pt x="101" y="450"/>
                </a:lnTo>
                <a:lnTo>
                  <a:pt x="114" y="457"/>
                </a:lnTo>
                <a:lnTo>
                  <a:pt x="104" y="492"/>
                </a:lnTo>
                <a:close/>
                <a:moveTo>
                  <a:pt x="319" y="492"/>
                </a:moveTo>
                <a:lnTo>
                  <a:pt x="289" y="492"/>
                </a:lnTo>
                <a:lnTo>
                  <a:pt x="279" y="458"/>
                </a:lnTo>
                <a:lnTo>
                  <a:pt x="279" y="458"/>
                </a:lnTo>
                <a:lnTo>
                  <a:pt x="292" y="451"/>
                </a:lnTo>
                <a:lnTo>
                  <a:pt x="305" y="443"/>
                </a:lnTo>
                <a:lnTo>
                  <a:pt x="319" y="492"/>
                </a:lnTo>
                <a:close/>
                <a:moveTo>
                  <a:pt x="380" y="279"/>
                </a:moveTo>
                <a:lnTo>
                  <a:pt x="380" y="279"/>
                </a:lnTo>
                <a:lnTo>
                  <a:pt x="379" y="296"/>
                </a:lnTo>
                <a:lnTo>
                  <a:pt x="377" y="314"/>
                </a:lnTo>
                <a:lnTo>
                  <a:pt x="373" y="331"/>
                </a:lnTo>
                <a:lnTo>
                  <a:pt x="366" y="348"/>
                </a:lnTo>
                <a:lnTo>
                  <a:pt x="359" y="364"/>
                </a:lnTo>
                <a:lnTo>
                  <a:pt x="349" y="380"/>
                </a:lnTo>
                <a:lnTo>
                  <a:pt x="338" y="394"/>
                </a:lnTo>
                <a:lnTo>
                  <a:pt x="326" y="407"/>
                </a:lnTo>
                <a:lnTo>
                  <a:pt x="326" y="407"/>
                </a:lnTo>
                <a:lnTo>
                  <a:pt x="314" y="420"/>
                </a:lnTo>
                <a:lnTo>
                  <a:pt x="298" y="431"/>
                </a:lnTo>
                <a:lnTo>
                  <a:pt x="283" y="439"/>
                </a:lnTo>
                <a:lnTo>
                  <a:pt x="267" y="447"/>
                </a:lnTo>
                <a:lnTo>
                  <a:pt x="251" y="454"/>
                </a:lnTo>
                <a:lnTo>
                  <a:pt x="234" y="458"/>
                </a:lnTo>
                <a:lnTo>
                  <a:pt x="215" y="460"/>
                </a:lnTo>
                <a:lnTo>
                  <a:pt x="197" y="461"/>
                </a:lnTo>
                <a:lnTo>
                  <a:pt x="197" y="461"/>
                </a:lnTo>
                <a:lnTo>
                  <a:pt x="197" y="461"/>
                </a:lnTo>
                <a:lnTo>
                  <a:pt x="197" y="461"/>
                </a:lnTo>
                <a:lnTo>
                  <a:pt x="179" y="460"/>
                </a:lnTo>
                <a:lnTo>
                  <a:pt x="161" y="458"/>
                </a:lnTo>
                <a:lnTo>
                  <a:pt x="144" y="454"/>
                </a:lnTo>
                <a:lnTo>
                  <a:pt x="127" y="447"/>
                </a:lnTo>
                <a:lnTo>
                  <a:pt x="110" y="439"/>
                </a:lnTo>
                <a:lnTo>
                  <a:pt x="95" y="431"/>
                </a:lnTo>
                <a:lnTo>
                  <a:pt x="81" y="420"/>
                </a:lnTo>
                <a:lnTo>
                  <a:pt x="67" y="407"/>
                </a:lnTo>
                <a:lnTo>
                  <a:pt x="67" y="407"/>
                </a:lnTo>
                <a:lnTo>
                  <a:pt x="55" y="394"/>
                </a:lnTo>
                <a:lnTo>
                  <a:pt x="45" y="379"/>
                </a:lnTo>
                <a:lnTo>
                  <a:pt x="35" y="363"/>
                </a:lnTo>
                <a:lnTo>
                  <a:pt x="27" y="347"/>
                </a:lnTo>
                <a:lnTo>
                  <a:pt x="22" y="330"/>
                </a:lnTo>
                <a:lnTo>
                  <a:pt x="18" y="313"/>
                </a:lnTo>
                <a:lnTo>
                  <a:pt x="14" y="296"/>
                </a:lnTo>
                <a:lnTo>
                  <a:pt x="14" y="279"/>
                </a:lnTo>
                <a:lnTo>
                  <a:pt x="14" y="260"/>
                </a:lnTo>
                <a:lnTo>
                  <a:pt x="18" y="243"/>
                </a:lnTo>
                <a:lnTo>
                  <a:pt x="22" y="226"/>
                </a:lnTo>
                <a:lnTo>
                  <a:pt x="27" y="209"/>
                </a:lnTo>
                <a:lnTo>
                  <a:pt x="35" y="193"/>
                </a:lnTo>
                <a:lnTo>
                  <a:pt x="45" y="177"/>
                </a:lnTo>
                <a:lnTo>
                  <a:pt x="55" y="163"/>
                </a:lnTo>
                <a:lnTo>
                  <a:pt x="67" y="149"/>
                </a:lnTo>
                <a:lnTo>
                  <a:pt x="67" y="149"/>
                </a:lnTo>
                <a:lnTo>
                  <a:pt x="81" y="136"/>
                </a:lnTo>
                <a:lnTo>
                  <a:pt x="95" y="125"/>
                </a:lnTo>
                <a:lnTo>
                  <a:pt x="110" y="117"/>
                </a:lnTo>
                <a:lnTo>
                  <a:pt x="127" y="109"/>
                </a:lnTo>
                <a:lnTo>
                  <a:pt x="144" y="103"/>
                </a:lnTo>
                <a:lnTo>
                  <a:pt x="161" y="98"/>
                </a:lnTo>
                <a:lnTo>
                  <a:pt x="179" y="96"/>
                </a:lnTo>
                <a:lnTo>
                  <a:pt x="197" y="95"/>
                </a:lnTo>
                <a:lnTo>
                  <a:pt x="197" y="95"/>
                </a:lnTo>
                <a:lnTo>
                  <a:pt x="215" y="96"/>
                </a:lnTo>
                <a:lnTo>
                  <a:pt x="233" y="98"/>
                </a:lnTo>
                <a:lnTo>
                  <a:pt x="250" y="103"/>
                </a:lnTo>
                <a:lnTo>
                  <a:pt x="266" y="109"/>
                </a:lnTo>
                <a:lnTo>
                  <a:pt x="282" y="115"/>
                </a:lnTo>
                <a:lnTo>
                  <a:pt x="297" y="125"/>
                </a:lnTo>
                <a:lnTo>
                  <a:pt x="311" y="135"/>
                </a:lnTo>
                <a:lnTo>
                  <a:pt x="325" y="148"/>
                </a:lnTo>
                <a:lnTo>
                  <a:pt x="301" y="172"/>
                </a:lnTo>
                <a:lnTo>
                  <a:pt x="301" y="172"/>
                </a:lnTo>
                <a:lnTo>
                  <a:pt x="290" y="162"/>
                </a:lnTo>
                <a:lnTo>
                  <a:pt x="279" y="153"/>
                </a:lnTo>
                <a:lnTo>
                  <a:pt x="266" y="147"/>
                </a:lnTo>
                <a:lnTo>
                  <a:pt x="253" y="140"/>
                </a:lnTo>
                <a:lnTo>
                  <a:pt x="240" y="136"/>
                </a:lnTo>
                <a:lnTo>
                  <a:pt x="226" y="132"/>
                </a:lnTo>
                <a:lnTo>
                  <a:pt x="212" y="131"/>
                </a:lnTo>
                <a:lnTo>
                  <a:pt x="197" y="130"/>
                </a:lnTo>
                <a:lnTo>
                  <a:pt x="197" y="130"/>
                </a:lnTo>
                <a:lnTo>
                  <a:pt x="183" y="131"/>
                </a:lnTo>
                <a:lnTo>
                  <a:pt x="168" y="133"/>
                </a:lnTo>
                <a:lnTo>
                  <a:pt x="154" y="136"/>
                </a:lnTo>
                <a:lnTo>
                  <a:pt x="140" y="140"/>
                </a:lnTo>
                <a:lnTo>
                  <a:pt x="127" y="147"/>
                </a:lnTo>
                <a:lnTo>
                  <a:pt x="115" y="154"/>
                </a:lnTo>
                <a:lnTo>
                  <a:pt x="103" y="163"/>
                </a:lnTo>
                <a:lnTo>
                  <a:pt x="92" y="173"/>
                </a:lnTo>
                <a:lnTo>
                  <a:pt x="92" y="173"/>
                </a:lnTo>
                <a:lnTo>
                  <a:pt x="81" y="185"/>
                </a:lnTo>
                <a:lnTo>
                  <a:pt x="73" y="196"/>
                </a:lnTo>
                <a:lnTo>
                  <a:pt x="65" y="208"/>
                </a:lnTo>
                <a:lnTo>
                  <a:pt x="60" y="222"/>
                </a:lnTo>
                <a:lnTo>
                  <a:pt x="54" y="235"/>
                </a:lnTo>
                <a:lnTo>
                  <a:pt x="51" y="249"/>
                </a:lnTo>
                <a:lnTo>
                  <a:pt x="49" y="263"/>
                </a:lnTo>
                <a:lnTo>
                  <a:pt x="49" y="279"/>
                </a:lnTo>
                <a:lnTo>
                  <a:pt x="49" y="293"/>
                </a:lnTo>
                <a:lnTo>
                  <a:pt x="51" y="307"/>
                </a:lnTo>
                <a:lnTo>
                  <a:pt x="54" y="321"/>
                </a:lnTo>
                <a:lnTo>
                  <a:pt x="60" y="334"/>
                </a:lnTo>
                <a:lnTo>
                  <a:pt x="65" y="348"/>
                </a:lnTo>
                <a:lnTo>
                  <a:pt x="73" y="360"/>
                </a:lnTo>
                <a:lnTo>
                  <a:pt x="81" y="371"/>
                </a:lnTo>
                <a:lnTo>
                  <a:pt x="92" y="383"/>
                </a:lnTo>
                <a:lnTo>
                  <a:pt x="92" y="383"/>
                </a:lnTo>
                <a:lnTo>
                  <a:pt x="103" y="393"/>
                </a:lnTo>
                <a:lnTo>
                  <a:pt x="115" y="402"/>
                </a:lnTo>
                <a:lnTo>
                  <a:pt x="127" y="409"/>
                </a:lnTo>
                <a:lnTo>
                  <a:pt x="140" y="416"/>
                </a:lnTo>
                <a:lnTo>
                  <a:pt x="154" y="420"/>
                </a:lnTo>
                <a:lnTo>
                  <a:pt x="168" y="424"/>
                </a:lnTo>
                <a:lnTo>
                  <a:pt x="183" y="427"/>
                </a:lnTo>
                <a:lnTo>
                  <a:pt x="197" y="427"/>
                </a:lnTo>
                <a:lnTo>
                  <a:pt x="197" y="427"/>
                </a:lnTo>
                <a:lnTo>
                  <a:pt x="212" y="427"/>
                </a:lnTo>
                <a:lnTo>
                  <a:pt x="226" y="424"/>
                </a:lnTo>
                <a:lnTo>
                  <a:pt x="240" y="420"/>
                </a:lnTo>
                <a:lnTo>
                  <a:pt x="254" y="416"/>
                </a:lnTo>
                <a:lnTo>
                  <a:pt x="267" y="409"/>
                </a:lnTo>
                <a:lnTo>
                  <a:pt x="280" y="402"/>
                </a:lnTo>
                <a:lnTo>
                  <a:pt x="291" y="393"/>
                </a:lnTo>
                <a:lnTo>
                  <a:pt x="303" y="383"/>
                </a:lnTo>
                <a:lnTo>
                  <a:pt x="303" y="383"/>
                </a:lnTo>
                <a:lnTo>
                  <a:pt x="312" y="373"/>
                </a:lnTo>
                <a:lnTo>
                  <a:pt x="321" y="361"/>
                </a:lnTo>
                <a:lnTo>
                  <a:pt x="329" y="348"/>
                </a:lnTo>
                <a:lnTo>
                  <a:pt x="335" y="335"/>
                </a:lnTo>
                <a:lnTo>
                  <a:pt x="339" y="322"/>
                </a:lnTo>
                <a:lnTo>
                  <a:pt x="343" y="308"/>
                </a:lnTo>
                <a:lnTo>
                  <a:pt x="345" y="293"/>
                </a:lnTo>
                <a:lnTo>
                  <a:pt x="346" y="279"/>
                </a:lnTo>
                <a:lnTo>
                  <a:pt x="346" y="279"/>
                </a:lnTo>
                <a:lnTo>
                  <a:pt x="345" y="265"/>
                </a:lnTo>
                <a:lnTo>
                  <a:pt x="344" y="252"/>
                </a:lnTo>
                <a:lnTo>
                  <a:pt x="341" y="240"/>
                </a:lnTo>
                <a:lnTo>
                  <a:pt x="337" y="227"/>
                </a:lnTo>
                <a:lnTo>
                  <a:pt x="332" y="215"/>
                </a:lnTo>
                <a:lnTo>
                  <a:pt x="325" y="203"/>
                </a:lnTo>
                <a:lnTo>
                  <a:pt x="319" y="192"/>
                </a:lnTo>
                <a:lnTo>
                  <a:pt x="310" y="182"/>
                </a:lnTo>
                <a:lnTo>
                  <a:pt x="335" y="158"/>
                </a:lnTo>
                <a:lnTo>
                  <a:pt x="335" y="158"/>
                </a:lnTo>
                <a:lnTo>
                  <a:pt x="345" y="171"/>
                </a:lnTo>
                <a:lnTo>
                  <a:pt x="355" y="185"/>
                </a:lnTo>
                <a:lnTo>
                  <a:pt x="362" y="199"/>
                </a:lnTo>
                <a:lnTo>
                  <a:pt x="369" y="214"/>
                </a:lnTo>
                <a:lnTo>
                  <a:pt x="374" y="229"/>
                </a:lnTo>
                <a:lnTo>
                  <a:pt x="377" y="245"/>
                </a:lnTo>
                <a:lnTo>
                  <a:pt x="379" y="261"/>
                </a:lnTo>
                <a:lnTo>
                  <a:pt x="380" y="279"/>
                </a:lnTo>
                <a:lnTo>
                  <a:pt x="380" y="279"/>
                </a:lnTo>
                <a:close/>
                <a:moveTo>
                  <a:pt x="233" y="279"/>
                </a:moveTo>
                <a:lnTo>
                  <a:pt x="233" y="279"/>
                </a:lnTo>
                <a:lnTo>
                  <a:pt x="231" y="285"/>
                </a:lnTo>
                <a:lnTo>
                  <a:pt x="230" y="292"/>
                </a:lnTo>
                <a:lnTo>
                  <a:pt x="226" y="298"/>
                </a:lnTo>
                <a:lnTo>
                  <a:pt x="222" y="303"/>
                </a:lnTo>
                <a:lnTo>
                  <a:pt x="222" y="303"/>
                </a:lnTo>
                <a:lnTo>
                  <a:pt x="216" y="308"/>
                </a:lnTo>
                <a:lnTo>
                  <a:pt x="211" y="311"/>
                </a:lnTo>
                <a:lnTo>
                  <a:pt x="204" y="313"/>
                </a:lnTo>
                <a:lnTo>
                  <a:pt x="197" y="313"/>
                </a:lnTo>
                <a:lnTo>
                  <a:pt x="197" y="313"/>
                </a:lnTo>
                <a:lnTo>
                  <a:pt x="190" y="313"/>
                </a:lnTo>
                <a:lnTo>
                  <a:pt x="184" y="311"/>
                </a:lnTo>
                <a:lnTo>
                  <a:pt x="177" y="308"/>
                </a:lnTo>
                <a:lnTo>
                  <a:pt x="172" y="303"/>
                </a:lnTo>
                <a:lnTo>
                  <a:pt x="172" y="303"/>
                </a:lnTo>
                <a:lnTo>
                  <a:pt x="168" y="298"/>
                </a:lnTo>
                <a:lnTo>
                  <a:pt x="164" y="292"/>
                </a:lnTo>
                <a:lnTo>
                  <a:pt x="162" y="285"/>
                </a:lnTo>
                <a:lnTo>
                  <a:pt x="161" y="279"/>
                </a:lnTo>
                <a:lnTo>
                  <a:pt x="162" y="271"/>
                </a:lnTo>
                <a:lnTo>
                  <a:pt x="164" y="265"/>
                </a:lnTo>
                <a:lnTo>
                  <a:pt x="168" y="259"/>
                </a:lnTo>
                <a:lnTo>
                  <a:pt x="172" y="253"/>
                </a:lnTo>
                <a:lnTo>
                  <a:pt x="172" y="253"/>
                </a:lnTo>
                <a:lnTo>
                  <a:pt x="177" y="248"/>
                </a:lnTo>
                <a:lnTo>
                  <a:pt x="184" y="245"/>
                </a:lnTo>
                <a:lnTo>
                  <a:pt x="190" y="243"/>
                </a:lnTo>
                <a:lnTo>
                  <a:pt x="197" y="243"/>
                </a:lnTo>
                <a:lnTo>
                  <a:pt x="197" y="243"/>
                </a:lnTo>
                <a:lnTo>
                  <a:pt x="203" y="243"/>
                </a:lnTo>
                <a:lnTo>
                  <a:pt x="210" y="245"/>
                </a:lnTo>
                <a:lnTo>
                  <a:pt x="215" y="248"/>
                </a:lnTo>
                <a:lnTo>
                  <a:pt x="221" y="252"/>
                </a:lnTo>
                <a:lnTo>
                  <a:pt x="211" y="262"/>
                </a:lnTo>
                <a:lnTo>
                  <a:pt x="211" y="262"/>
                </a:lnTo>
                <a:lnTo>
                  <a:pt x="209" y="265"/>
                </a:lnTo>
                <a:lnTo>
                  <a:pt x="209" y="267"/>
                </a:lnTo>
                <a:lnTo>
                  <a:pt x="209" y="270"/>
                </a:lnTo>
                <a:lnTo>
                  <a:pt x="211" y="272"/>
                </a:lnTo>
                <a:lnTo>
                  <a:pt x="211" y="272"/>
                </a:lnTo>
                <a:lnTo>
                  <a:pt x="213" y="273"/>
                </a:lnTo>
                <a:lnTo>
                  <a:pt x="215" y="274"/>
                </a:lnTo>
                <a:lnTo>
                  <a:pt x="215" y="274"/>
                </a:lnTo>
                <a:lnTo>
                  <a:pt x="218" y="273"/>
                </a:lnTo>
                <a:lnTo>
                  <a:pt x="221" y="272"/>
                </a:lnTo>
                <a:lnTo>
                  <a:pt x="229" y="263"/>
                </a:lnTo>
                <a:lnTo>
                  <a:pt x="229" y="263"/>
                </a:lnTo>
                <a:lnTo>
                  <a:pt x="231" y="271"/>
                </a:lnTo>
                <a:lnTo>
                  <a:pt x="233" y="279"/>
                </a:lnTo>
                <a:lnTo>
                  <a:pt x="233" y="279"/>
                </a:lnTo>
                <a:close/>
                <a:moveTo>
                  <a:pt x="230" y="242"/>
                </a:moveTo>
                <a:lnTo>
                  <a:pt x="230" y="242"/>
                </a:lnTo>
                <a:lnTo>
                  <a:pt x="224" y="236"/>
                </a:lnTo>
                <a:lnTo>
                  <a:pt x="215" y="232"/>
                </a:lnTo>
                <a:lnTo>
                  <a:pt x="207" y="230"/>
                </a:lnTo>
                <a:lnTo>
                  <a:pt x="197" y="229"/>
                </a:lnTo>
                <a:lnTo>
                  <a:pt x="197" y="229"/>
                </a:lnTo>
                <a:lnTo>
                  <a:pt x="187" y="230"/>
                </a:lnTo>
                <a:lnTo>
                  <a:pt x="179" y="232"/>
                </a:lnTo>
                <a:lnTo>
                  <a:pt x="170" y="236"/>
                </a:lnTo>
                <a:lnTo>
                  <a:pt x="162" y="243"/>
                </a:lnTo>
                <a:lnTo>
                  <a:pt x="162" y="243"/>
                </a:lnTo>
                <a:lnTo>
                  <a:pt x="156" y="250"/>
                </a:lnTo>
                <a:lnTo>
                  <a:pt x="152" y="259"/>
                </a:lnTo>
                <a:lnTo>
                  <a:pt x="148" y="269"/>
                </a:lnTo>
                <a:lnTo>
                  <a:pt x="147" y="279"/>
                </a:lnTo>
                <a:lnTo>
                  <a:pt x="148" y="287"/>
                </a:lnTo>
                <a:lnTo>
                  <a:pt x="152" y="297"/>
                </a:lnTo>
                <a:lnTo>
                  <a:pt x="156" y="306"/>
                </a:lnTo>
                <a:lnTo>
                  <a:pt x="162" y="313"/>
                </a:lnTo>
                <a:lnTo>
                  <a:pt x="162" y="313"/>
                </a:lnTo>
                <a:lnTo>
                  <a:pt x="170" y="320"/>
                </a:lnTo>
                <a:lnTo>
                  <a:pt x="179" y="324"/>
                </a:lnTo>
                <a:lnTo>
                  <a:pt x="187" y="327"/>
                </a:lnTo>
                <a:lnTo>
                  <a:pt x="197" y="327"/>
                </a:lnTo>
                <a:lnTo>
                  <a:pt x="197" y="327"/>
                </a:lnTo>
                <a:lnTo>
                  <a:pt x="207" y="327"/>
                </a:lnTo>
                <a:lnTo>
                  <a:pt x="216" y="324"/>
                </a:lnTo>
                <a:lnTo>
                  <a:pt x="225" y="320"/>
                </a:lnTo>
                <a:lnTo>
                  <a:pt x="233" y="313"/>
                </a:lnTo>
                <a:lnTo>
                  <a:pt x="233" y="313"/>
                </a:lnTo>
                <a:lnTo>
                  <a:pt x="238" y="306"/>
                </a:lnTo>
                <a:lnTo>
                  <a:pt x="243" y="297"/>
                </a:lnTo>
                <a:lnTo>
                  <a:pt x="245" y="288"/>
                </a:lnTo>
                <a:lnTo>
                  <a:pt x="247" y="279"/>
                </a:lnTo>
                <a:lnTo>
                  <a:pt x="247" y="279"/>
                </a:lnTo>
                <a:lnTo>
                  <a:pt x="247" y="271"/>
                </a:lnTo>
                <a:lnTo>
                  <a:pt x="244" y="265"/>
                </a:lnTo>
                <a:lnTo>
                  <a:pt x="242" y="259"/>
                </a:lnTo>
                <a:lnTo>
                  <a:pt x="240" y="253"/>
                </a:lnTo>
                <a:lnTo>
                  <a:pt x="268" y="223"/>
                </a:lnTo>
                <a:lnTo>
                  <a:pt x="268" y="223"/>
                </a:lnTo>
                <a:lnTo>
                  <a:pt x="277" y="236"/>
                </a:lnTo>
                <a:lnTo>
                  <a:pt x="282" y="249"/>
                </a:lnTo>
                <a:lnTo>
                  <a:pt x="285" y="263"/>
                </a:lnTo>
                <a:lnTo>
                  <a:pt x="287" y="279"/>
                </a:lnTo>
                <a:lnTo>
                  <a:pt x="287" y="279"/>
                </a:lnTo>
                <a:lnTo>
                  <a:pt x="287" y="287"/>
                </a:lnTo>
                <a:lnTo>
                  <a:pt x="285" y="296"/>
                </a:lnTo>
                <a:lnTo>
                  <a:pt x="283" y="304"/>
                </a:lnTo>
                <a:lnTo>
                  <a:pt x="280" y="312"/>
                </a:lnTo>
                <a:lnTo>
                  <a:pt x="277" y="321"/>
                </a:lnTo>
                <a:lnTo>
                  <a:pt x="271" y="328"/>
                </a:lnTo>
                <a:lnTo>
                  <a:pt x="267" y="335"/>
                </a:lnTo>
                <a:lnTo>
                  <a:pt x="261" y="341"/>
                </a:lnTo>
                <a:lnTo>
                  <a:pt x="261" y="341"/>
                </a:lnTo>
                <a:lnTo>
                  <a:pt x="254" y="348"/>
                </a:lnTo>
                <a:lnTo>
                  <a:pt x="247" y="353"/>
                </a:lnTo>
                <a:lnTo>
                  <a:pt x="239" y="357"/>
                </a:lnTo>
                <a:lnTo>
                  <a:pt x="231" y="361"/>
                </a:lnTo>
                <a:lnTo>
                  <a:pt x="223" y="364"/>
                </a:lnTo>
                <a:lnTo>
                  <a:pt x="215" y="366"/>
                </a:lnTo>
                <a:lnTo>
                  <a:pt x="206" y="367"/>
                </a:lnTo>
                <a:lnTo>
                  <a:pt x="197" y="368"/>
                </a:lnTo>
                <a:lnTo>
                  <a:pt x="197" y="368"/>
                </a:lnTo>
                <a:lnTo>
                  <a:pt x="197" y="368"/>
                </a:lnTo>
                <a:lnTo>
                  <a:pt x="197" y="368"/>
                </a:lnTo>
                <a:lnTo>
                  <a:pt x="188" y="367"/>
                </a:lnTo>
                <a:lnTo>
                  <a:pt x="180" y="366"/>
                </a:lnTo>
                <a:lnTo>
                  <a:pt x="171" y="364"/>
                </a:lnTo>
                <a:lnTo>
                  <a:pt x="162" y="361"/>
                </a:lnTo>
                <a:lnTo>
                  <a:pt x="155" y="357"/>
                </a:lnTo>
                <a:lnTo>
                  <a:pt x="147" y="353"/>
                </a:lnTo>
                <a:lnTo>
                  <a:pt x="140" y="348"/>
                </a:lnTo>
                <a:lnTo>
                  <a:pt x="133" y="341"/>
                </a:lnTo>
                <a:lnTo>
                  <a:pt x="133" y="341"/>
                </a:lnTo>
                <a:lnTo>
                  <a:pt x="128" y="335"/>
                </a:lnTo>
                <a:lnTo>
                  <a:pt x="122" y="327"/>
                </a:lnTo>
                <a:lnTo>
                  <a:pt x="118" y="320"/>
                </a:lnTo>
                <a:lnTo>
                  <a:pt x="114" y="312"/>
                </a:lnTo>
                <a:lnTo>
                  <a:pt x="110" y="303"/>
                </a:lnTo>
                <a:lnTo>
                  <a:pt x="109" y="295"/>
                </a:lnTo>
                <a:lnTo>
                  <a:pt x="107" y="287"/>
                </a:lnTo>
                <a:lnTo>
                  <a:pt x="107" y="279"/>
                </a:lnTo>
                <a:lnTo>
                  <a:pt x="107" y="270"/>
                </a:lnTo>
                <a:lnTo>
                  <a:pt x="109" y="261"/>
                </a:lnTo>
                <a:lnTo>
                  <a:pt x="110" y="253"/>
                </a:lnTo>
                <a:lnTo>
                  <a:pt x="114" y="244"/>
                </a:lnTo>
                <a:lnTo>
                  <a:pt x="118" y="236"/>
                </a:lnTo>
                <a:lnTo>
                  <a:pt x="122" y="229"/>
                </a:lnTo>
                <a:lnTo>
                  <a:pt x="128" y="221"/>
                </a:lnTo>
                <a:lnTo>
                  <a:pt x="133" y="215"/>
                </a:lnTo>
                <a:lnTo>
                  <a:pt x="133" y="215"/>
                </a:lnTo>
                <a:lnTo>
                  <a:pt x="141" y="208"/>
                </a:lnTo>
                <a:lnTo>
                  <a:pt x="147" y="203"/>
                </a:lnTo>
                <a:lnTo>
                  <a:pt x="155" y="199"/>
                </a:lnTo>
                <a:lnTo>
                  <a:pt x="162" y="195"/>
                </a:lnTo>
                <a:lnTo>
                  <a:pt x="171" y="192"/>
                </a:lnTo>
                <a:lnTo>
                  <a:pt x="180" y="190"/>
                </a:lnTo>
                <a:lnTo>
                  <a:pt x="188" y="189"/>
                </a:lnTo>
                <a:lnTo>
                  <a:pt x="197" y="188"/>
                </a:lnTo>
                <a:lnTo>
                  <a:pt x="197" y="188"/>
                </a:lnTo>
                <a:lnTo>
                  <a:pt x="206" y="189"/>
                </a:lnTo>
                <a:lnTo>
                  <a:pt x="214" y="190"/>
                </a:lnTo>
                <a:lnTo>
                  <a:pt x="223" y="192"/>
                </a:lnTo>
                <a:lnTo>
                  <a:pt x="230" y="194"/>
                </a:lnTo>
                <a:lnTo>
                  <a:pt x="238" y="199"/>
                </a:lnTo>
                <a:lnTo>
                  <a:pt x="245" y="203"/>
                </a:lnTo>
                <a:lnTo>
                  <a:pt x="253" y="207"/>
                </a:lnTo>
                <a:lnTo>
                  <a:pt x="260" y="214"/>
                </a:lnTo>
                <a:lnTo>
                  <a:pt x="230" y="242"/>
                </a:lnTo>
                <a:close/>
                <a:moveTo>
                  <a:pt x="269" y="203"/>
                </a:moveTo>
                <a:lnTo>
                  <a:pt x="269" y="203"/>
                </a:lnTo>
                <a:lnTo>
                  <a:pt x="262" y="196"/>
                </a:lnTo>
                <a:lnTo>
                  <a:pt x="254" y="191"/>
                </a:lnTo>
                <a:lnTo>
                  <a:pt x="245" y="186"/>
                </a:lnTo>
                <a:lnTo>
                  <a:pt x="236" y="181"/>
                </a:lnTo>
                <a:lnTo>
                  <a:pt x="227" y="178"/>
                </a:lnTo>
                <a:lnTo>
                  <a:pt x="217" y="176"/>
                </a:lnTo>
                <a:lnTo>
                  <a:pt x="208" y="175"/>
                </a:lnTo>
                <a:lnTo>
                  <a:pt x="197" y="174"/>
                </a:lnTo>
                <a:lnTo>
                  <a:pt x="197" y="174"/>
                </a:lnTo>
                <a:lnTo>
                  <a:pt x="187" y="175"/>
                </a:lnTo>
                <a:lnTo>
                  <a:pt x="176" y="176"/>
                </a:lnTo>
                <a:lnTo>
                  <a:pt x="167" y="178"/>
                </a:lnTo>
                <a:lnTo>
                  <a:pt x="157" y="182"/>
                </a:lnTo>
                <a:lnTo>
                  <a:pt x="148" y="187"/>
                </a:lnTo>
                <a:lnTo>
                  <a:pt x="140" y="191"/>
                </a:lnTo>
                <a:lnTo>
                  <a:pt x="131" y="198"/>
                </a:lnTo>
                <a:lnTo>
                  <a:pt x="123" y="205"/>
                </a:lnTo>
                <a:lnTo>
                  <a:pt x="123" y="205"/>
                </a:lnTo>
                <a:lnTo>
                  <a:pt x="117" y="213"/>
                </a:lnTo>
                <a:lnTo>
                  <a:pt x="110" y="221"/>
                </a:lnTo>
                <a:lnTo>
                  <a:pt x="105" y="230"/>
                </a:lnTo>
                <a:lnTo>
                  <a:pt x="101" y="239"/>
                </a:lnTo>
                <a:lnTo>
                  <a:pt x="98" y="248"/>
                </a:lnTo>
                <a:lnTo>
                  <a:pt x="95" y="258"/>
                </a:lnTo>
                <a:lnTo>
                  <a:pt x="93" y="268"/>
                </a:lnTo>
                <a:lnTo>
                  <a:pt x="93" y="279"/>
                </a:lnTo>
                <a:lnTo>
                  <a:pt x="93" y="288"/>
                </a:lnTo>
                <a:lnTo>
                  <a:pt x="95" y="298"/>
                </a:lnTo>
                <a:lnTo>
                  <a:pt x="98" y="308"/>
                </a:lnTo>
                <a:lnTo>
                  <a:pt x="101" y="317"/>
                </a:lnTo>
                <a:lnTo>
                  <a:pt x="105" y="326"/>
                </a:lnTo>
                <a:lnTo>
                  <a:pt x="110" y="336"/>
                </a:lnTo>
                <a:lnTo>
                  <a:pt x="117" y="343"/>
                </a:lnTo>
                <a:lnTo>
                  <a:pt x="123" y="352"/>
                </a:lnTo>
                <a:lnTo>
                  <a:pt x="123" y="352"/>
                </a:lnTo>
                <a:lnTo>
                  <a:pt x="131" y="358"/>
                </a:lnTo>
                <a:lnTo>
                  <a:pt x="140" y="365"/>
                </a:lnTo>
                <a:lnTo>
                  <a:pt x="148" y="370"/>
                </a:lnTo>
                <a:lnTo>
                  <a:pt x="157" y="375"/>
                </a:lnTo>
                <a:lnTo>
                  <a:pt x="167" y="378"/>
                </a:lnTo>
                <a:lnTo>
                  <a:pt x="176" y="380"/>
                </a:lnTo>
                <a:lnTo>
                  <a:pt x="187" y="381"/>
                </a:lnTo>
                <a:lnTo>
                  <a:pt x="197" y="382"/>
                </a:lnTo>
                <a:lnTo>
                  <a:pt x="197" y="382"/>
                </a:lnTo>
                <a:lnTo>
                  <a:pt x="197" y="382"/>
                </a:lnTo>
                <a:lnTo>
                  <a:pt x="197" y="382"/>
                </a:lnTo>
                <a:lnTo>
                  <a:pt x="208" y="381"/>
                </a:lnTo>
                <a:lnTo>
                  <a:pt x="217" y="380"/>
                </a:lnTo>
                <a:lnTo>
                  <a:pt x="227" y="378"/>
                </a:lnTo>
                <a:lnTo>
                  <a:pt x="237" y="375"/>
                </a:lnTo>
                <a:lnTo>
                  <a:pt x="247" y="370"/>
                </a:lnTo>
                <a:lnTo>
                  <a:pt x="255" y="365"/>
                </a:lnTo>
                <a:lnTo>
                  <a:pt x="263" y="358"/>
                </a:lnTo>
                <a:lnTo>
                  <a:pt x="270" y="352"/>
                </a:lnTo>
                <a:lnTo>
                  <a:pt x="270" y="352"/>
                </a:lnTo>
                <a:lnTo>
                  <a:pt x="278" y="344"/>
                </a:lnTo>
                <a:lnTo>
                  <a:pt x="283" y="336"/>
                </a:lnTo>
                <a:lnTo>
                  <a:pt x="289" y="327"/>
                </a:lnTo>
                <a:lnTo>
                  <a:pt x="293" y="317"/>
                </a:lnTo>
                <a:lnTo>
                  <a:pt x="296" y="309"/>
                </a:lnTo>
                <a:lnTo>
                  <a:pt x="299" y="299"/>
                </a:lnTo>
                <a:lnTo>
                  <a:pt x="301" y="288"/>
                </a:lnTo>
                <a:lnTo>
                  <a:pt x="301" y="279"/>
                </a:lnTo>
                <a:lnTo>
                  <a:pt x="301" y="279"/>
                </a:lnTo>
                <a:lnTo>
                  <a:pt x="301" y="269"/>
                </a:lnTo>
                <a:lnTo>
                  <a:pt x="299" y="260"/>
                </a:lnTo>
                <a:lnTo>
                  <a:pt x="297" y="253"/>
                </a:lnTo>
                <a:lnTo>
                  <a:pt x="295" y="244"/>
                </a:lnTo>
                <a:lnTo>
                  <a:pt x="292" y="236"/>
                </a:lnTo>
                <a:lnTo>
                  <a:pt x="289" y="228"/>
                </a:lnTo>
                <a:lnTo>
                  <a:pt x="284" y="221"/>
                </a:lnTo>
                <a:lnTo>
                  <a:pt x="279" y="214"/>
                </a:lnTo>
                <a:lnTo>
                  <a:pt x="301" y="192"/>
                </a:lnTo>
                <a:lnTo>
                  <a:pt x="301" y="192"/>
                </a:lnTo>
                <a:lnTo>
                  <a:pt x="308" y="202"/>
                </a:lnTo>
                <a:lnTo>
                  <a:pt x="314" y="212"/>
                </a:lnTo>
                <a:lnTo>
                  <a:pt x="319" y="221"/>
                </a:lnTo>
                <a:lnTo>
                  <a:pt x="323" y="232"/>
                </a:lnTo>
                <a:lnTo>
                  <a:pt x="328" y="243"/>
                </a:lnTo>
                <a:lnTo>
                  <a:pt x="330" y="255"/>
                </a:lnTo>
                <a:lnTo>
                  <a:pt x="331" y="267"/>
                </a:lnTo>
                <a:lnTo>
                  <a:pt x="332" y="279"/>
                </a:lnTo>
                <a:lnTo>
                  <a:pt x="332" y="279"/>
                </a:lnTo>
                <a:lnTo>
                  <a:pt x="331" y="292"/>
                </a:lnTo>
                <a:lnTo>
                  <a:pt x="329" y="304"/>
                </a:lnTo>
                <a:lnTo>
                  <a:pt x="326" y="317"/>
                </a:lnTo>
                <a:lnTo>
                  <a:pt x="321" y="329"/>
                </a:lnTo>
                <a:lnTo>
                  <a:pt x="316" y="341"/>
                </a:lnTo>
                <a:lnTo>
                  <a:pt x="309" y="353"/>
                </a:lnTo>
                <a:lnTo>
                  <a:pt x="302" y="364"/>
                </a:lnTo>
                <a:lnTo>
                  <a:pt x="292" y="374"/>
                </a:lnTo>
                <a:lnTo>
                  <a:pt x="292" y="374"/>
                </a:lnTo>
                <a:lnTo>
                  <a:pt x="282" y="382"/>
                </a:lnTo>
                <a:lnTo>
                  <a:pt x="271" y="390"/>
                </a:lnTo>
                <a:lnTo>
                  <a:pt x="261" y="397"/>
                </a:lnTo>
                <a:lnTo>
                  <a:pt x="249" y="403"/>
                </a:lnTo>
                <a:lnTo>
                  <a:pt x="237" y="407"/>
                </a:lnTo>
                <a:lnTo>
                  <a:pt x="224" y="410"/>
                </a:lnTo>
                <a:lnTo>
                  <a:pt x="211" y="412"/>
                </a:lnTo>
                <a:lnTo>
                  <a:pt x="197" y="412"/>
                </a:lnTo>
                <a:lnTo>
                  <a:pt x="197" y="412"/>
                </a:lnTo>
                <a:lnTo>
                  <a:pt x="184" y="412"/>
                </a:lnTo>
                <a:lnTo>
                  <a:pt x="171" y="410"/>
                </a:lnTo>
                <a:lnTo>
                  <a:pt x="158" y="407"/>
                </a:lnTo>
                <a:lnTo>
                  <a:pt x="146" y="403"/>
                </a:lnTo>
                <a:lnTo>
                  <a:pt x="134" y="397"/>
                </a:lnTo>
                <a:lnTo>
                  <a:pt x="122" y="390"/>
                </a:lnTo>
                <a:lnTo>
                  <a:pt x="112" y="382"/>
                </a:lnTo>
                <a:lnTo>
                  <a:pt x="102" y="374"/>
                </a:lnTo>
                <a:lnTo>
                  <a:pt x="102" y="374"/>
                </a:lnTo>
                <a:lnTo>
                  <a:pt x="93" y="363"/>
                </a:lnTo>
                <a:lnTo>
                  <a:pt x="85" y="352"/>
                </a:lnTo>
                <a:lnTo>
                  <a:pt x="78" y="341"/>
                </a:lnTo>
                <a:lnTo>
                  <a:pt x="73" y="328"/>
                </a:lnTo>
                <a:lnTo>
                  <a:pt x="68" y="316"/>
                </a:lnTo>
                <a:lnTo>
                  <a:pt x="65" y="303"/>
                </a:lnTo>
                <a:lnTo>
                  <a:pt x="63" y="290"/>
                </a:lnTo>
                <a:lnTo>
                  <a:pt x="63" y="279"/>
                </a:lnTo>
                <a:lnTo>
                  <a:pt x="63" y="266"/>
                </a:lnTo>
                <a:lnTo>
                  <a:pt x="65" y="253"/>
                </a:lnTo>
                <a:lnTo>
                  <a:pt x="68" y="240"/>
                </a:lnTo>
                <a:lnTo>
                  <a:pt x="73" y="228"/>
                </a:lnTo>
                <a:lnTo>
                  <a:pt x="78" y="216"/>
                </a:lnTo>
                <a:lnTo>
                  <a:pt x="85" y="204"/>
                </a:lnTo>
                <a:lnTo>
                  <a:pt x="93" y="193"/>
                </a:lnTo>
                <a:lnTo>
                  <a:pt x="102" y="182"/>
                </a:lnTo>
                <a:lnTo>
                  <a:pt x="102" y="182"/>
                </a:lnTo>
                <a:lnTo>
                  <a:pt x="112" y="174"/>
                </a:lnTo>
                <a:lnTo>
                  <a:pt x="122" y="166"/>
                </a:lnTo>
                <a:lnTo>
                  <a:pt x="134" y="160"/>
                </a:lnTo>
                <a:lnTo>
                  <a:pt x="145" y="153"/>
                </a:lnTo>
                <a:lnTo>
                  <a:pt x="158" y="149"/>
                </a:lnTo>
                <a:lnTo>
                  <a:pt x="171" y="146"/>
                </a:lnTo>
                <a:lnTo>
                  <a:pt x="184" y="145"/>
                </a:lnTo>
                <a:lnTo>
                  <a:pt x="197" y="144"/>
                </a:lnTo>
                <a:lnTo>
                  <a:pt x="197" y="144"/>
                </a:lnTo>
                <a:lnTo>
                  <a:pt x="210" y="145"/>
                </a:lnTo>
                <a:lnTo>
                  <a:pt x="223" y="146"/>
                </a:lnTo>
                <a:lnTo>
                  <a:pt x="236" y="149"/>
                </a:lnTo>
                <a:lnTo>
                  <a:pt x="248" y="153"/>
                </a:lnTo>
                <a:lnTo>
                  <a:pt x="260" y="159"/>
                </a:lnTo>
                <a:lnTo>
                  <a:pt x="270" y="165"/>
                </a:lnTo>
                <a:lnTo>
                  <a:pt x="281" y="173"/>
                </a:lnTo>
                <a:lnTo>
                  <a:pt x="291" y="181"/>
                </a:lnTo>
                <a:lnTo>
                  <a:pt x="269" y="203"/>
                </a:lnTo>
                <a:close/>
              </a:path>
            </a:pathLst>
          </a:custGeom>
          <a:solidFill>
            <a:schemeClr val="bg1">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endParaRPr>
          </a:p>
        </p:txBody>
      </p:sp>
    </p:spTree>
    <p:extLst>
      <p:ext uri="{BB962C8B-B14F-4D97-AF65-F5344CB8AC3E}">
        <p14:creationId xmlns:p14="http://schemas.microsoft.com/office/powerpoint/2010/main" val="30451920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fltVal val="0"/>
                                              </p:val>
                                            </p:tav>
                                            <p:tav tm="100000">
                                              <p:val>
                                                <p:strVal val="#ppt_h"/>
                                              </p:val>
                                            </p:tav>
                                          </p:tavLst>
                                        </p:anim>
                                        <p:animEffect transition="in" filter="fade">
                                          <p:cBhvr>
                                            <p:cTn id="67" dur="500"/>
                                            <p:tgtEl>
                                              <p:spTgt spid="16"/>
                                            </p:tgtEl>
                                          </p:cBhvr>
                                        </p:animEffect>
                                      </p:childTnLst>
                                    </p:cTn>
                                  </p:par>
                                  <p:par>
                                    <p:cTn id="68" presetID="53" presetClass="entr" presetSubtype="16"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 calcmode="lin" valueType="num">
                                          <p:cBhvr>
                                            <p:cTn id="70" dur="500" fill="hold"/>
                                            <p:tgtEl>
                                              <p:spTgt spid="40"/>
                                            </p:tgtEl>
                                            <p:attrNameLst>
                                              <p:attrName>ppt_w</p:attrName>
                                            </p:attrNameLst>
                                          </p:cBhvr>
                                          <p:tavLst>
                                            <p:tav tm="0">
                                              <p:val>
                                                <p:fltVal val="0"/>
                                              </p:val>
                                            </p:tav>
                                            <p:tav tm="100000">
                                              <p:val>
                                                <p:strVal val="#ppt_w"/>
                                              </p:val>
                                            </p:tav>
                                          </p:tavLst>
                                        </p:anim>
                                        <p:anim calcmode="lin" valueType="num">
                                          <p:cBhvr>
                                            <p:cTn id="71" dur="500" fill="hold"/>
                                            <p:tgtEl>
                                              <p:spTgt spid="40"/>
                                            </p:tgtEl>
                                            <p:attrNameLst>
                                              <p:attrName>ppt_h</p:attrName>
                                            </p:attrNameLst>
                                          </p:cBhvr>
                                          <p:tavLst>
                                            <p:tav tm="0">
                                              <p:val>
                                                <p:fltVal val="0"/>
                                              </p:val>
                                            </p:tav>
                                            <p:tav tm="100000">
                                              <p:val>
                                                <p:strVal val="#ppt_h"/>
                                              </p:val>
                                            </p:tav>
                                          </p:tavLst>
                                        </p:anim>
                                        <p:animEffect transition="in" filter="fade">
                                          <p:cBhvr>
                                            <p:cTn id="72" dur="500"/>
                                            <p:tgtEl>
                                              <p:spTgt spid="40"/>
                                            </p:tgtEl>
                                          </p:cBhvr>
                                        </p:animEffect>
                                      </p:childTnLst>
                                    </p:cTn>
                                  </p:par>
                                  <p:par>
                                    <p:cTn id="73" presetID="53" presetClass="entr" presetSubtype="16" fill="hold" nodeType="with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p:cTn id="75" dur="500" fill="hold"/>
                                            <p:tgtEl>
                                              <p:spTgt spid="45"/>
                                            </p:tgtEl>
                                            <p:attrNameLst>
                                              <p:attrName>ppt_w</p:attrName>
                                            </p:attrNameLst>
                                          </p:cBhvr>
                                          <p:tavLst>
                                            <p:tav tm="0">
                                              <p:val>
                                                <p:fltVal val="0"/>
                                              </p:val>
                                            </p:tav>
                                            <p:tav tm="100000">
                                              <p:val>
                                                <p:strVal val="#ppt_w"/>
                                              </p:val>
                                            </p:tav>
                                          </p:tavLst>
                                        </p:anim>
                                        <p:anim calcmode="lin" valueType="num">
                                          <p:cBhvr>
                                            <p:cTn id="76" dur="500" fill="hold"/>
                                            <p:tgtEl>
                                              <p:spTgt spid="45"/>
                                            </p:tgtEl>
                                            <p:attrNameLst>
                                              <p:attrName>ppt_h</p:attrName>
                                            </p:attrNameLst>
                                          </p:cBhvr>
                                          <p:tavLst>
                                            <p:tav tm="0">
                                              <p:val>
                                                <p:fltVal val="0"/>
                                              </p:val>
                                            </p:tav>
                                            <p:tav tm="100000">
                                              <p:val>
                                                <p:strVal val="#ppt_h"/>
                                              </p:val>
                                            </p:tav>
                                          </p:tavLst>
                                        </p:anim>
                                        <p:animEffect transition="in" filter="fade">
                                          <p:cBhvr>
                                            <p:cTn id="77" dur="500"/>
                                            <p:tgtEl>
                                              <p:spTgt spid="45"/>
                                            </p:tgtEl>
                                          </p:cBhvr>
                                        </p:animEffect>
                                      </p:childTnLst>
                                    </p:cTn>
                                  </p:par>
                                  <p:par>
                                    <p:cTn id="78" presetID="53" presetClass="entr" presetSubtype="16" fill="hold" nodeType="with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p:cTn id="80" dur="500" fill="hold"/>
                                            <p:tgtEl>
                                              <p:spTgt spid="48"/>
                                            </p:tgtEl>
                                            <p:attrNameLst>
                                              <p:attrName>ppt_w</p:attrName>
                                            </p:attrNameLst>
                                          </p:cBhvr>
                                          <p:tavLst>
                                            <p:tav tm="0">
                                              <p:val>
                                                <p:fltVal val="0"/>
                                              </p:val>
                                            </p:tav>
                                            <p:tav tm="100000">
                                              <p:val>
                                                <p:strVal val="#ppt_w"/>
                                              </p:val>
                                            </p:tav>
                                          </p:tavLst>
                                        </p:anim>
                                        <p:anim calcmode="lin" valueType="num">
                                          <p:cBhvr>
                                            <p:cTn id="81" dur="500" fill="hold"/>
                                            <p:tgtEl>
                                              <p:spTgt spid="48"/>
                                            </p:tgtEl>
                                            <p:attrNameLst>
                                              <p:attrName>ppt_h</p:attrName>
                                            </p:attrNameLst>
                                          </p:cBhvr>
                                          <p:tavLst>
                                            <p:tav tm="0">
                                              <p:val>
                                                <p:fltVal val="0"/>
                                              </p:val>
                                            </p:tav>
                                            <p:tav tm="100000">
                                              <p:val>
                                                <p:strVal val="#ppt_h"/>
                                              </p:val>
                                            </p:tav>
                                          </p:tavLst>
                                        </p:anim>
                                        <p:animEffect transition="in" filter="fade">
                                          <p:cBhvr>
                                            <p:cTn id="82" dur="500"/>
                                            <p:tgtEl>
                                              <p:spTgt spid="48"/>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 calcmode="lin" valueType="num">
                                          <p:cBhvr>
                                            <p:cTn id="85" dur="500" fill="hold"/>
                                            <p:tgtEl>
                                              <p:spTgt spid="56"/>
                                            </p:tgtEl>
                                            <p:attrNameLst>
                                              <p:attrName>ppt_w</p:attrName>
                                            </p:attrNameLst>
                                          </p:cBhvr>
                                          <p:tavLst>
                                            <p:tav tm="0">
                                              <p:val>
                                                <p:fltVal val="0"/>
                                              </p:val>
                                            </p:tav>
                                            <p:tav tm="100000">
                                              <p:val>
                                                <p:strVal val="#ppt_w"/>
                                              </p:val>
                                            </p:tav>
                                          </p:tavLst>
                                        </p:anim>
                                        <p:anim calcmode="lin" valueType="num">
                                          <p:cBhvr>
                                            <p:cTn id="86" dur="500" fill="hold"/>
                                            <p:tgtEl>
                                              <p:spTgt spid="56"/>
                                            </p:tgtEl>
                                            <p:attrNameLst>
                                              <p:attrName>ppt_h</p:attrName>
                                            </p:attrNameLst>
                                          </p:cBhvr>
                                          <p:tavLst>
                                            <p:tav tm="0">
                                              <p:val>
                                                <p:fltVal val="0"/>
                                              </p:val>
                                            </p:tav>
                                            <p:tav tm="100000">
                                              <p:val>
                                                <p:strVal val="#ppt_h"/>
                                              </p:val>
                                            </p:tav>
                                          </p:tavLst>
                                        </p:anim>
                                        <p:animEffect transition="in" filter="fade">
                                          <p:cBhvr>
                                            <p:cTn id="87" dur="500"/>
                                            <p:tgtEl>
                                              <p:spTgt spid="56"/>
                                            </p:tgtEl>
                                          </p:cBhvr>
                                        </p:animEffect>
                                      </p:childTnLst>
                                    </p:cTn>
                                  </p:par>
                                </p:childTnLst>
                              </p:cTn>
                            </p:par>
                            <p:par>
                              <p:cTn id="88" fill="hold">
                                <p:stCondLst>
                                  <p:cond delay="1500"/>
                                </p:stCondLst>
                                <p:childTnLst>
                                  <p:par>
                                    <p:cTn id="89" presetID="2" presetClass="entr" presetSubtype="3" fill="hold" nodeType="afterEffect" p14:presetBounceEnd="54000">
                                      <p:stCondLst>
                                        <p:cond delay="0"/>
                                      </p:stCondLst>
                                      <p:childTnLst>
                                        <p:set>
                                          <p:cBhvr>
                                            <p:cTn id="90" dur="1" fill="hold">
                                              <p:stCondLst>
                                                <p:cond delay="0"/>
                                              </p:stCondLst>
                                            </p:cTn>
                                            <p:tgtEl>
                                              <p:spTgt spid="2"/>
                                            </p:tgtEl>
                                            <p:attrNameLst>
                                              <p:attrName>style.visibility</p:attrName>
                                            </p:attrNameLst>
                                          </p:cBhvr>
                                          <p:to>
                                            <p:strVal val="visible"/>
                                          </p:to>
                                        </p:set>
                                        <p:anim calcmode="lin" valueType="num" p14:bounceEnd="54000">
                                          <p:cBhvr additive="base">
                                            <p:cTn id="91" dur="1000" fill="hold"/>
                                            <p:tgtEl>
                                              <p:spTgt spid="2"/>
                                            </p:tgtEl>
                                            <p:attrNameLst>
                                              <p:attrName>ppt_x</p:attrName>
                                            </p:attrNameLst>
                                          </p:cBhvr>
                                          <p:tavLst>
                                            <p:tav tm="0">
                                              <p:val>
                                                <p:strVal val="1+#ppt_w/2"/>
                                              </p:val>
                                            </p:tav>
                                            <p:tav tm="100000">
                                              <p:val>
                                                <p:strVal val="#ppt_x"/>
                                              </p:val>
                                            </p:tav>
                                          </p:tavLst>
                                        </p:anim>
                                        <p:anim calcmode="lin" valueType="num" p14:bounceEnd="54000">
                                          <p:cBhvr additive="base">
                                            <p:cTn id="92" dur="1000" fill="hold"/>
                                            <p:tgtEl>
                                              <p:spTgt spid="2"/>
                                            </p:tgtEl>
                                            <p:attrNameLst>
                                              <p:attrName>ppt_y</p:attrName>
                                            </p:attrNameLst>
                                          </p:cBhvr>
                                          <p:tavLst>
                                            <p:tav tm="0">
                                              <p:val>
                                                <p:strVal val="0-#ppt_h/2"/>
                                              </p:val>
                                            </p:tav>
                                            <p:tav tm="100000">
                                              <p:val>
                                                <p:strVal val="#ppt_y"/>
                                              </p:val>
                                            </p:tav>
                                          </p:tavLst>
                                        </p:anim>
                                      </p:childTnLst>
                                    </p:cTn>
                                  </p:par>
                                  <p:par>
                                    <p:cTn id="93" presetID="2" presetClass="entr" presetSubtype="2" fill="hold" nodeType="withEffect" p14:presetBounceEnd="54000">
                                      <p:stCondLst>
                                        <p:cond delay="0"/>
                                      </p:stCondLst>
                                      <p:childTnLst>
                                        <p:set>
                                          <p:cBhvr>
                                            <p:cTn id="94" dur="1" fill="hold">
                                              <p:stCondLst>
                                                <p:cond delay="0"/>
                                              </p:stCondLst>
                                            </p:cTn>
                                            <p:tgtEl>
                                              <p:spTgt spid="3"/>
                                            </p:tgtEl>
                                            <p:attrNameLst>
                                              <p:attrName>style.visibility</p:attrName>
                                            </p:attrNameLst>
                                          </p:cBhvr>
                                          <p:to>
                                            <p:strVal val="visible"/>
                                          </p:to>
                                        </p:set>
                                        <p:anim calcmode="lin" valueType="num" p14:bounceEnd="54000">
                                          <p:cBhvr additive="base">
                                            <p:cTn id="95" dur="1000" fill="hold"/>
                                            <p:tgtEl>
                                              <p:spTgt spid="3"/>
                                            </p:tgtEl>
                                            <p:attrNameLst>
                                              <p:attrName>ppt_x</p:attrName>
                                            </p:attrNameLst>
                                          </p:cBhvr>
                                          <p:tavLst>
                                            <p:tav tm="0">
                                              <p:val>
                                                <p:strVal val="1+#ppt_w/2"/>
                                              </p:val>
                                            </p:tav>
                                            <p:tav tm="100000">
                                              <p:val>
                                                <p:strVal val="#ppt_x"/>
                                              </p:val>
                                            </p:tav>
                                          </p:tavLst>
                                        </p:anim>
                                        <p:anim calcmode="lin" valueType="num" p14:bounceEnd="54000">
                                          <p:cBhvr additive="base">
                                            <p:cTn id="96"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 grpId="0" animBg="1"/>
          <p:bldP spid="5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fltVal val="0"/>
                                              </p:val>
                                            </p:tav>
                                            <p:tav tm="100000">
                                              <p:val>
                                                <p:strVal val="#ppt_h"/>
                                              </p:val>
                                            </p:tav>
                                          </p:tavLst>
                                        </p:anim>
                                        <p:animEffect transition="in" filter="fade">
                                          <p:cBhvr>
                                            <p:cTn id="67" dur="500"/>
                                            <p:tgtEl>
                                              <p:spTgt spid="16"/>
                                            </p:tgtEl>
                                          </p:cBhvr>
                                        </p:animEffect>
                                      </p:childTnLst>
                                    </p:cTn>
                                  </p:par>
                                  <p:par>
                                    <p:cTn id="68" presetID="53" presetClass="entr" presetSubtype="16"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 calcmode="lin" valueType="num">
                                          <p:cBhvr>
                                            <p:cTn id="70" dur="500" fill="hold"/>
                                            <p:tgtEl>
                                              <p:spTgt spid="40"/>
                                            </p:tgtEl>
                                            <p:attrNameLst>
                                              <p:attrName>ppt_w</p:attrName>
                                            </p:attrNameLst>
                                          </p:cBhvr>
                                          <p:tavLst>
                                            <p:tav tm="0">
                                              <p:val>
                                                <p:fltVal val="0"/>
                                              </p:val>
                                            </p:tav>
                                            <p:tav tm="100000">
                                              <p:val>
                                                <p:strVal val="#ppt_w"/>
                                              </p:val>
                                            </p:tav>
                                          </p:tavLst>
                                        </p:anim>
                                        <p:anim calcmode="lin" valueType="num">
                                          <p:cBhvr>
                                            <p:cTn id="71" dur="500" fill="hold"/>
                                            <p:tgtEl>
                                              <p:spTgt spid="40"/>
                                            </p:tgtEl>
                                            <p:attrNameLst>
                                              <p:attrName>ppt_h</p:attrName>
                                            </p:attrNameLst>
                                          </p:cBhvr>
                                          <p:tavLst>
                                            <p:tav tm="0">
                                              <p:val>
                                                <p:fltVal val="0"/>
                                              </p:val>
                                            </p:tav>
                                            <p:tav tm="100000">
                                              <p:val>
                                                <p:strVal val="#ppt_h"/>
                                              </p:val>
                                            </p:tav>
                                          </p:tavLst>
                                        </p:anim>
                                        <p:animEffect transition="in" filter="fade">
                                          <p:cBhvr>
                                            <p:cTn id="72" dur="500"/>
                                            <p:tgtEl>
                                              <p:spTgt spid="40"/>
                                            </p:tgtEl>
                                          </p:cBhvr>
                                        </p:animEffect>
                                      </p:childTnLst>
                                    </p:cTn>
                                  </p:par>
                                  <p:par>
                                    <p:cTn id="73" presetID="53" presetClass="entr" presetSubtype="16" fill="hold" nodeType="with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p:cTn id="75" dur="500" fill="hold"/>
                                            <p:tgtEl>
                                              <p:spTgt spid="45"/>
                                            </p:tgtEl>
                                            <p:attrNameLst>
                                              <p:attrName>ppt_w</p:attrName>
                                            </p:attrNameLst>
                                          </p:cBhvr>
                                          <p:tavLst>
                                            <p:tav tm="0">
                                              <p:val>
                                                <p:fltVal val="0"/>
                                              </p:val>
                                            </p:tav>
                                            <p:tav tm="100000">
                                              <p:val>
                                                <p:strVal val="#ppt_w"/>
                                              </p:val>
                                            </p:tav>
                                          </p:tavLst>
                                        </p:anim>
                                        <p:anim calcmode="lin" valueType="num">
                                          <p:cBhvr>
                                            <p:cTn id="76" dur="500" fill="hold"/>
                                            <p:tgtEl>
                                              <p:spTgt spid="45"/>
                                            </p:tgtEl>
                                            <p:attrNameLst>
                                              <p:attrName>ppt_h</p:attrName>
                                            </p:attrNameLst>
                                          </p:cBhvr>
                                          <p:tavLst>
                                            <p:tav tm="0">
                                              <p:val>
                                                <p:fltVal val="0"/>
                                              </p:val>
                                            </p:tav>
                                            <p:tav tm="100000">
                                              <p:val>
                                                <p:strVal val="#ppt_h"/>
                                              </p:val>
                                            </p:tav>
                                          </p:tavLst>
                                        </p:anim>
                                        <p:animEffect transition="in" filter="fade">
                                          <p:cBhvr>
                                            <p:cTn id="77" dur="500"/>
                                            <p:tgtEl>
                                              <p:spTgt spid="45"/>
                                            </p:tgtEl>
                                          </p:cBhvr>
                                        </p:animEffect>
                                      </p:childTnLst>
                                    </p:cTn>
                                  </p:par>
                                  <p:par>
                                    <p:cTn id="78" presetID="53" presetClass="entr" presetSubtype="16" fill="hold" nodeType="with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p:cTn id="80" dur="500" fill="hold"/>
                                            <p:tgtEl>
                                              <p:spTgt spid="48"/>
                                            </p:tgtEl>
                                            <p:attrNameLst>
                                              <p:attrName>ppt_w</p:attrName>
                                            </p:attrNameLst>
                                          </p:cBhvr>
                                          <p:tavLst>
                                            <p:tav tm="0">
                                              <p:val>
                                                <p:fltVal val="0"/>
                                              </p:val>
                                            </p:tav>
                                            <p:tav tm="100000">
                                              <p:val>
                                                <p:strVal val="#ppt_w"/>
                                              </p:val>
                                            </p:tav>
                                          </p:tavLst>
                                        </p:anim>
                                        <p:anim calcmode="lin" valueType="num">
                                          <p:cBhvr>
                                            <p:cTn id="81" dur="500" fill="hold"/>
                                            <p:tgtEl>
                                              <p:spTgt spid="48"/>
                                            </p:tgtEl>
                                            <p:attrNameLst>
                                              <p:attrName>ppt_h</p:attrName>
                                            </p:attrNameLst>
                                          </p:cBhvr>
                                          <p:tavLst>
                                            <p:tav tm="0">
                                              <p:val>
                                                <p:fltVal val="0"/>
                                              </p:val>
                                            </p:tav>
                                            <p:tav tm="100000">
                                              <p:val>
                                                <p:strVal val="#ppt_h"/>
                                              </p:val>
                                            </p:tav>
                                          </p:tavLst>
                                        </p:anim>
                                        <p:animEffect transition="in" filter="fade">
                                          <p:cBhvr>
                                            <p:cTn id="82" dur="500"/>
                                            <p:tgtEl>
                                              <p:spTgt spid="48"/>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 calcmode="lin" valueType="num">
                                          <p:cBhvr>
                                            <p:cTn id="85" dur="500" fill="hold"/>
                                            <p:tgtEl>
                                              <p:spTgt spid="56"/>
                                            </p:tgtEl>
                                            <p:attrNameLst>
                                              <p:attrName>ppt_w</p:attrName>
                                            </p:attrNameLst>
                                          </p:cBhvr>
                                          <p:tavLst>
                                            <p:tav tm="0">
                                              <p:val>
                                                <p:fltVal val="0"/>
                                              </p:val>
                                            </p:tav>
                                            <p:tav tm="100000">
                                              <p:val>
                                                <p:strVal val="#ppt_w"/>
                                              </p:val>
                                            </p:tav>
                                          </p:tavLst>
                                        </p:anim>
                                        <p:anim calcmode="lin" valueType="num">
                                          <p:cBhvr>
                                            <p:cTn id="86" dur="500" fill="hold"/>
                                            <p:tgtEl>
                                              <p:spTgt spid="56"/>
                                            </p:tgtEl>
                                            <p:attrNameLst>
                                              <p:attrName>ppt_h</p:attrName>
                                            </p:attrNameLst>
                                          </p:cBhvr>
                                          <p:tavLst>
                                            <p:tav tm="0">
                                              <p:val>
                                                <p:fltVal val="0"/>
                                              </p:val>
                                            </p:tav>
                                            <p:tav tm="100000">
                                              <p:val>
                                                <p:strVal val="#ppt_h"/>
                                              </p:val>
                                            </p:tav>
                                          </p:tavLst>
                                        </p:anim>
                                        <p:animEffect transition="in" filter="fade">
                                          <p:cBhvr>
                                            <p:cTn id="87" dur="500"/>
                                            <p:tgtEl>
                                              <p:spTgt spid="56"/>
                                            </p:tgtEl>
                                          </p:cBhvr>
                                        </p:animEffect>
                                      </p:childTnLst>
                                    </p:cTn>
                                  </p:par>
                                </p:childTnLst>
                              </p:cTn>
                            </p:par>
                            <p:par>
                              <p:cTn id="88" fill="hold">
                                <p:stCondLst>
                                  <p:cond delay="1500"/>
                                </p:stCondLst>
                                <p:childTnLst>
                                  <p:par>
                                    <p:cTn id="89" presetID="2" presetClass="entr" presetSubtype="3" fill="hold" nodeType="afterEffect">
                                      <p:stCondLst>
                                        <p:cond delay="0"/>
                                      </p:stCondLst>
                                      <p:childTnLst>
                                        <p:set>
                                          <p:cBhvr>
                                            <p:cTn id="90" dur="1" fill="hold">
                                              <p:stCondLst>
                                                <p:cond delay="0"/>
                                              </p:stCondLst>
                                            </p:cTn>
                                            <p:tgtEl>
                                              <p:spTgt spid="2"/>
                                            </p:tgtEl>
                                            <p:attrNameLst>
                                              <p:attrName>style.visibility</p:attrName>
                                            </p:attrNameLst>
                                          </p:cBhvr>
                                          <p:to>
                                            <p:strVal val="visible"/>
                                          </p:to>
                                        </p:set>
                                        <p:anim calcmode="lin" valueType="num">
                                          <p:cBhvr additive="base">
                                            <p:cTn id="91" dur="1000" fill="hold"/>
                                            <p:tgtEl>
                                              <p:spTgt spid="2"/>
                                            </p:tgtEl>
                                            <p:attrNameLst>
                                              <p:attrName>ppt_x</p:attrName>
                                            </p:attrNameLst>
                                          </p:cBhvr>
                                          <p:tavLst>
                                            <p:tav tm="0">
                                              <p:val>
                                                <p:strVal val="1+#ppt_w/2"/>
                                              </p:val>
                                            </p:tav>
                                            <p:tav tm="100000">
                                              <p:val>
                                                <p:strVal val="#ppt_x"/>
                                              </p:val>
                                            </p:tav>
                                          </p:tavLst>
                                        </p:anim>
                                        <p:anim calcmode="lin" valueType="num">
                                          <p:cBhvr additive="base">
                                            <p:cTn id="92" dur="1000" fill="hold"/>
                                            <p:tgtEl>
                                              <p:spTgt spid="2"/>
                                            </p:tgtEl>
                                            <p:attrNameLst>
                                              <p:attrName>ppt_y</p:attrName>
                                            </p:attrNameLst>
                                          </p:cBhvr>
                                          <p:tavLst>
                                            <p:tav tm="0">
                                              <p:val>
                                                <p:strVal val="0-#ppt_h/2"/>
                                              </p:val>
                                            </p:tav>
                                            <p:tav tm="100000">
                                              <p:val>
                                                <p:strVal val="#ppt_y"/>
                                              </p:val>
                                            </p:tav>
                                          </p:tavLst>
                                        </p:anim>
                                      </p:childTnLst>
                                    </p:cTn>
                                  </p:par>
                                  <p:par>
                                    <p:cTn id="93" presetID="2" presetClass="entr" presetSubtype="2" fill="hold" nodeType="withEffect">
                                      <p:stCondLst>
                                        <p:cond delay="0"/>
                                      </p:stCondLst>
                                      <p:childTnLst>
                                        <p:set>
                                          <p:cBhvr>
                                            <p:cTn id="94" dur="1" fill="hold">
                                              <p:stCondLst>
                                                <p:cond delay="0"/>
                                              </p:stCondLst>
                                            </p:cTn>
                                            <p:tgtEl>
                                              <p:spTgt spid="3"/>
                                            </p:tgtEl>
                                            <p:attrNameLst>
                                              <p:attrName>style.visibility</p:attrName>
                                            </p:attrNameLst>
                                          </p:cBhvr>
                                          <p:to>
                                            <p:strVal val="visible"/>
                                          </p:to>
                                        </p:set>
                                        <p:anim calcmode="lin" valueType="num">
                                          <p:cBhvr additive="base">
                                            <p:cTn id="95" dur="1000" fill="hold"/>
                                            <p:tgtEl>
                                              <p:spTgt spid="3"/>
                                            </p:tgtEl>
                                            <p:attrNameLst>
                                              <p:attrName>ppt_x</p:attrName>
                                            </p:attrNameLst>
                                          </p:cBhvr>
                                          <p:tavLst>
                                            <p:tav tm="0">
                                              <p:val>
                                                <p:strVal val="1+#ppt_w/2"/>
                                              </p:val>
                                            </p:tav>
                                            <p:tav tm="100000">
                                              <p:val>
                                                <p:strVal val="#ppt_x"/>
                                              </p:val>
                                            </p:tav>
                                          </p:tavLst>
                                        </p:anim>
                                        <p:anim calcmode="lin" valueType="num">
                                          <p:cBhvr additive="base">
                                            <p:cTn id="96"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 grpId="0" animBg="1"/>
          <p:bldP spid="56"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447675" y="367239"/>
            <a:ext cx="513548" cy="575736"/>
            <a:chOff x="447675" y="367239"/>
            <a:chExt cx="513548" cy="575736"/>
          </a:xfrm>
        </p:grpSpPr>
        <p:sp>
          <p:nvSpPr>
            <p:cNvPr id="87" name="等腰三角形 86"/>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矩形 88"/>
          <p:cNvSpPr/>
          <p:nvPr/>
        </p:nvSpPr>
        <p:spPr>
          <a:xfrm>
            <a:off x="1017388" y="409286"/>
            <a:ext cx="1210588" cy="400110"/>
          </a:xfrm>
          <a:prstGeom prst="rect">
            <a:avLst/>
          </a:prstGeom>
        </p:spPr>
        <p:txBody>
          <a:bodyPr wrap="none">
            <a:spAutoFit/>
          </a:bodyPr>
          <a:lstStyle/>
          <a:p>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成员分工</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2" name="文本框 1"/>
          <p:cNvSpPr txBox="1"/>
          <p:nvPr/>
        </p:nvSpPr>
        <p:spPr>
          <a:xfrm>
            <a:off x="1850361" y="1782148"/>
            <a:ext cx="8322905" cy="2830711"/>
          </a:xfrm>
          <a:prstGeom prst="rect">
            <a:avLst/>
          </a:prstGeom>
          <a:noFill/>
        </p:spPr>
        <p:txBody>
          <a:bodyPr wrap="square" rtlCol="0">
            <a:spAutoFit/>
          </a:bodyPr>
          <a:lstStyle/>
          <a:p>
            <a:pPr algn="just">
              <a:lnSpc>
                <a:spcPct val="125000"/>
              </a:lnSpc>
            </a:pPr>
            <a:r>
              <a:rPr lang="zh-CN" altLang="en-US"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张钊诚：</a:t>
            </a:r>
            <a:endPar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endParaRPr>
          </a:p>
          <a:p>
            <a:pPr algn="just">
              <a:lnSpc>
                <a:spcPct val="125000"/>
              </a:lnSpc>
            </a:pPr>
            <a:r>
              <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	</a:t>
            </a:r>
            <a:r>
              <a:rPr lang="zh-CN" altLang="en-US"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环境配置</a:t>
            </a:r>
            <a:endPar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endParaRPr>
          </a:p>
          <a:p>
            <a:pPr algn="just">
              <a:lnSpc>
                <a:spcPct val="125000"/>
              </a:lnSpc>
            </a:pPr>
            <a:r>
              <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	</a:t>
            </a:r>
            <a:r>
              <a:rPr lang="zh-CN" altLang="en-US"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实验代码</a:t>
            </a:r>
            <a:endPar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endParaRPr>
          </a:p>
          <a:p>
            <a:pPr algn="just">
              <a:lnSpc>
                <a:spcPct val="125000"/>
              </a:lnSpc>
            </a:pPr>
            <a:endPar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endParaRPr>
          </a:p>
          <a:p>
            <a:pPr algn="just">
              <a:lnSpc>
                <a:spcPct val="125000"/>
              </a:lnSpc>
            </a:pPr>
            <a:r>
              <a:rPr lang="zh-CN" altLang="en-US"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李瑞晨：</a:t>
            </a:r>
            <a:endPar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endParaRPr>
          </a:p>
          <a:p>
            <a:pPr algn="just">
              <a:lnSpc>
                <a:spcPct val="125000"/>
              </a:lnSpc>
            </a:pPr>
            <a:r>
              <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	</a:t>
            </a:r>
            <a:r>
              <a:rPr lang="zh-CN" altLang="en-US"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实验报告</a:t>
            </a:r>
            <a:endPar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endParaRPr>
          </a:p>
          <a:p>
            <a:pPr algn="just">
              <a:lnSpc>
                <a:spcPct val="125000"/>
              </a:lnSpc>
            </a:pPr>
            <a:r>
              <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	</a:t>
            </a:r>
            <a:r>
              <a:rPr lang="zh-CN" altLang="en-US"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展示</a:t>
            </a:r>
            <a:r>
              <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ppt</a:t>
            </a:r>
          </a:p>
          <a:p>
            <a:pPr algn="just">
              <a:lnSpc>
                <a:spcPct val="125000"/>
              </a:lnSpc>
            </a:pPr>
            <a:r>
              <a:rPr lang="en-US" altLang="zh-CN" dirty="0">
                <a:solidFill>
                  <a:schemeClr val="tx2">
                    <a:lumMod val="20000"/>
                    <a:lumOff val="80000"/>
                  </a:schemeClr>
                </a:solidFill>
                <a:latin typeface="微软雅黑" panose="020B0503020204020204" pitchFamily="34" charset="-122"/>
                <a:ea typeface="微软雅黑" panose="020B0503020204020204" pitchFamily="34" charset="-122"/>
                <a:cs typeface="Lato Light"/>
              </a:rPr>
              <a:t>	debug</a:t>
            </a:r>
            <a:endParaRPr lang="zh-CN" altLang="en-US" dirty="0">
              <a:solidFill>
                <a:schemeClr val="tx2">
                  <a:lumMod val="20000"/>
                  <a:lumOff val="80000"/>
                </a:schemeClr>
              </a:solidFill>
              <a:latin typeface="微软雅黑" panose="020B0503020204020204" pitchFamily="34" charset="-122"/>
              <a:ea typeface="微软雅黑" panose="020B0503020204020204" pitchFamily="34" charset="-122"/>
              <a:cs typeface="Lato Light"/>
            </a:endParaRPr>
          </a:p>
        </p:txBody>
      </p:sp>
    </p:spTree>
    <p:extLst>
      <p:ext uri="{BB962C8B-B14F-4D97-AF65-F5344CB8AC3E}">
        <p14:creationId xmlns:p14="http://schemas.microsoft.com/office/powerpoint/2010/main" val="9419569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3"/>
          <a:stretch>
            <a:fillRect/>
          </a:stretch>
        </p:blipFill>
        <p:spPr>
          <a:xfrm>
            <a:off x="3394961" y="901699"/>
            <a:ext cx="5402077" cy="5407025"/>
          </a:xfrm>
          <a:prstGeom prst="rect">
            <a:avLst/>
          </a:prstGeom>
        </p:spPr>
      </p:pic>
      <p:pic>
        <p:nvPicPr>
          <p:cNvPr id="92" name="图片 91"/>
          <p:cNvPicPr>
            <a:picLocks noChangeAspect="1"/>
          </p:cNvPicPr>
          <p:nvPr/>
        </p:nvPicPr>
        <p:blipFill>
          <a:blip r:embed="rId3"/>
          <a:stretch>
            <a:fillRect/>
          </a:stretch>
        </p:blipFill>
        <p:spPr>
          <a:xfrm rot="19787989">
            <a:off x="-10930699" y="-9895296"/>
            <a:ext cx="14637691" cy="14651095"/>
          </a:xfrm>
          <a:prstGeom prst="rect">
            <a:avLst/>
          </a:prstGeom>
        </p:spPr>
      </p:pic>
      <p:pic>
        <p:nvPicPr>
          <p:cNvPr id="93" name="图片 92"/>
          <p:cNvPicPr>
            <a:picLocks noChangeAspect="1"/>
          </p:cNvPicPr>
          <p:nvPr/>
        </p:nvPicPr>
        <p:blipFill>
          <a:blip r:embed="rId3"/>
          <a:stretch>
            <a:fillRect/>
          </a:stretch>
        </p:blipFill>
        <p:spPr>
          <a:xfrm rot="19048470">
            <a:off x="9916090" y="1297300"/>
            <a:ext cx="10013678" cy="10022849"/>
          </a:xfrm>
          <a:prstGeom prst="rect">
            <a:avLst/>
          </a:prstGeom>
        </p:spPr>
      </p:pic>
      <p:sp>
        <p:nvSpPr>
          <p:cNvPr id="50" name="矩形 49"/>
          <p:cNvSpPr/>
          <p:nvPr/>
        </p:nvSpPr>
        <p:spPr>
          <a:xfrm>
            <a:off x="-1" y="585072"/>
            <a:ext cx="12192000" cy="6858000"/>
          </a:xfrm>
          <a:prstGeom prst="rect">
            <a:avLst/>
          </a:prstGeom>
          <a:gradFill flip="none" rotWithShape="1">
            <a:gsLst>
              <a:gs pos="100000">
                <a:srgbClr val="0D1325"/>
              </a:gs>
              <a:gs pos="0">
                <a:srgbClr val="0D1325">
                  <a:alpha val="50000"/>
                </a:srgbClr>
              </a:gs>
              <a:gs pos="44000">
                <a:srgbClr val="0D1325">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3459175" y="2690633"/>
            <a:ext cx="5273648" cy="1323439"/>
          </a:xfrm>
          <a:prstGeom prst="rect">
            <a:avLst/>
          </a:prstGeom>
          <a:noFill/>
        </p:spPr>
        <p:txBody>
          <a:bodyPr wrap="square" rtlCol="0">
            <a:spAutoFit/>
          </a:bodyPr>
          <a:lstStyle/>
          <a:p>
            <a:pPr algn="ctr"/>
            <a:r>
              <a:rPr lang="en-US" altLang="zh-CN" sz="8000" b="1" dirty="0">
                <a:solidFill>
                  <a:prstClr val="white"/>
                </a:solidFill>
                <a:effectLst>
                  <a:outerShdw blurRad="38100" dist="38100" dir="2700000" algn="tl">
                    <a:srgbClr val="000000">
                      <a:alpha val="43137"/>
                    </a:srgbClr>
                  </a:outerShdw>
                </a:effectLst>
              </a:rPr>
              <a:t>Thanks</a:t>
            </a:r>
            <a:endParaRPr lang="zh-CN" altLang="en-US" sz="8000" b="1" dirty="0">
              <a:solidFill>
                <a:prstClr val="whit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4066001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Scale>
                                      <p:cBhvr>
                                        <p:cTn id="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7"/>
                                        </p:tgtEl>
                                        <p:attrNameLst>
                                          <p:attrName>ppt_x</p:attrName>
                                          <p:attrName>ppt_y</p:attrName>
                                        </p:attrNameLst>
                                      </p:cBhvr>
                                    </p:animMotion>
                                    <p:animEffect transition="in" filter="fade">
                                      <p:cBhvr>
                                        <p:cTn id="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4781550" y="2385932"/>
            <a:ext cx="2628900" cy="2660812"/>
            <a:chOff x="4781550" y="2385932"/>
            <a:chExt cx="2628900" cy="2660812"/>
          </a:xfrm>
        </p:grpSpPr>
        <p:sp>
          <p:nvSpPr>
            <p:cNvPr id="2" name="Oval 92"/>
            <p:cNvSpPr/>
            <p:nvPr/>
          </p:nvSpPr>
          <p:spPr>
            <a:xfrm>
              <a:off x="4975089" y="2595429"/>
              <a:ext cx="2241822" cy="2241817"/>
            </a:xfrm>
            <a:prstGeom prst="ellipse">
              <a:avLst/>
            </a:prstGeom>
            <a:solidFill>
              <a:srgbClr val="2A999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Group 93"/>
            <p:cNvGrpSpPr/>
            <p:nvPr/>
          </p:nvGrpSpPr>
          <p:grpSpPr>
            <a:xfrm>
              <a:off x="4781550" y="2385932"/>
              <a:ext cx="2628900" cy="2660812"/>
              <a:chOff x="4943475" y="2471838"/>
              <a:chExt cx="2305050" cy="2333030"/>
            </a:xfrm>
          </p:grpSpPr>
          <p:sp>
            <p:nvSpPr>
              <p:cNvPr id="4" name="Line 699"/>
              <p:cNvSpPr>
                <a:spLocks noChangeShapeType="1"/>
              </p:cNvSpPr>
              <p:nvPr userDrawn="1"/>
            </p:nvSpPr>
            <p:spPr bwMode="auto">
              <a:xfrm flipH="1" flipV="1">
                <a:off x="6040910" y="2471838"/>
                <a:ext cx="622608" cy="146907"/>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5" name="Freeform 700"/>
              <p:cNvSpPr/>
              <p:nvPr userDrawn="1"/>
            </p:nvSpPr>
            <p:spPr bwMode="auto">
              <a:xfrm>
                <a:off x="6663518" y="2618745"/>
                <a:ext cx="585007" cy="991625"/>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6" name="Freeform 701"/>
              <p:cNvSpPr/>
              <p:nvPr userDrawn="1"/>
            </p:nvSpPr>
            <p:spPr bwMode="auto">
              <a:xfrm>
                <a:off x="5547720" y="3610371"/>
                <a:ext cx="1700805" cy="1194497"/>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7" name="Line 702"/>
              <p:cNvSpPr>
                <a:spLocks noChangeShapeType="1"/>
              </p:cNvSpPr>
              <p:nvPr userDrawn="1"/>
            </p:nvSpPr>
            <p:spPr bwMode="auto">
              <a:xfrm>
                <a:off x="5035293" y="4072080"/>
                <a:ext cx="512427" cy="654088"/>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8" name="Freeform 703"/>
              <p:cNvSpPr/>
              <p:nvPr userDrawn="1"/>
            </p:nvSpPr>
            <p:spPr bwMode="auto">
              <a:xfrm>
                <a:off x="4943475" y="3120626"/>
                <a:ext cx="91819" cy="951455"/>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9" name="Line 704"/>
              <p:cNvSpPr>
                <a:spLocks noChangeShapeType="1"/>
              </p:cNvSpPr>
              <p:nvPr userDrawn="1"/>
            </p:nvSpPr>
            <p:spPr bwMode="auto">
              <a:xfrm flipH="1">
                <a:off x="5476016" y="2471838"/>
                <a:ext cx="564894" cy="191505"/>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0" name="Freeform 705"/>
              <p:cNvSpPr/>
              <p:nvPr userDrawn="1"/>
            </p:nvSpPr>
            <p:spPr bwMode="auto">
              <a:xfrm>
                <a:off x="5476839" y="2602150"/>
                <a:ext cx="1189611" cy="66406"/>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1" name="Freeform 706"/>
              <p:cNvSpPr/>
              <p:nvPr userDrawn="1"/>
            </p:nvSpPr>
            <p:spPr bwMode="auto">
              <a:xfrm>
                <a:off x="5392068" y="3704811"/>
                <a:ext cx="155652" cy="1021357"/>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2" name="Freeform 707"/>
              <p:cNvSpPr/>
              <p:nvPr userDrawn="1"/>
            </p:nvSpPr>
            <p:spPr bwMode="auto">
              <a:xfrm>
                <a:off x="5392068" y="2667715"/>
                <a:ext cx="115427" cy="1037097"/>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chemeClr val="bg1">
                    <a:lumMod val="75000"/>
                    <a:alpha val="50000"/>
                  </a:schemeClr>
                </a:solidFill>
                <a:prstDash val="solid"/>
                <a:round/>
                <a:headEnd type="none"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3" name="Freeform 708"/>
              <p:cNvSpPr/>
              <p:nvPr userDrawn="1"/>
            </p:nvSpPr>
            <p:spPr bwMode="auto">
              <a:xfrm>
                <a:off x="6011178" y="4143784"/>
                <a:ext cx="262346" cy="661084"/>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0">
                <a:solidFill>
                  <a:schemeClr val="bg1">
                    <a:lumMod val="75000"/>
                    <a:alpha val="50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4" name="Freeform 709"/>
              <p:cNvSpPr/>
              <p:nvPr userDrawn="1"/>
            </p:nvSpPr>
            <p:spPr bwMode="auto">
              <a:xfrm>
                <a:off x="6011179" y="2607378"/>
                <a:ext cx="288568" cy="1536408"/>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5" name="Line 710"/>
              <p:cNvSpPr>
                <a:spLocks noChangeShapeType="1"/>
              </p:cNvSpPr>
              <p:nvPr userDrawn="1"/>
            </p:nvSpPr>
            <p:spPr bwMode="auto">
              <a:xfrm>
                <a:off x="6040910" y="2471838"/>
                <a:ext cx="15740" cy="135540"/>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6" name="Line 711"/>
              <p:cNvSpPr>
                <a:spLocks noChangeShapeType="1"/>
              </p:cNvSpPr>
              <p:nvPr userDrawn="1"/>
            </p:nvSpPr>
            <p:spPr bwMode="auto">
              <a:xfrm flipH="1">
                <a:off x="4988947" y="2662397"/>
                <a:ext cx="481831" cy="458282"/>
              </a:xfrm>
              <a:prstGeom prst="line">
                <a:avLst/>
              </a:pr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7" name="Line 712"/>
              <p:cNvSpPr>
                <a:spLocks noChangeShapeType="1"/>
              </p:cNvSpPr>
              <p:nvPr userDrawn="1"/>
            </p:nvSpPr>
            <p:spPr bwMode="auto">
              <a:xfrm flipH="1" flipV="1">
                <a:off x="7112111" y="3548285"/>
                <a:ext cx="136414" cy="62086"/>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8" name="Line 713"/>
              <p:cNvSpPr>
                <a:spLocks noChangeShapeType="1"/>
              </p:cNvSpPr>
              <p:nvPr userDrawn="1"/>
            </p:nvSpPr>
            <p:spPr bwMode="auto">
              <a:xfrm flipH="1" flipV="1">
                <a:off x="6657687" y="2619538"/>
                <a:ext cx="155361" cy="404078"/>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19" name="Line 714"/>
              <p:cNvSpPr>
                <a:spLocks noChangeShapeType="1"/>
              </p:cNvSpPr>
              <p:nvPr userDrawn="1"/>
            </p:nvSpPr>
            <p:spPr bwMode="auto">
              <a:xfrm flipH="1" flipV="1">
                <a:off x="6813049" y="3023616"/>
                <a:ext cx="299062" cy="524670"/>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0" name="Line 715"/>
              <p:cNvSpPr>
                <a:spLocks noChangeShapeType="1"/>
              </p:cNvSpPr>
              <p:nvPr userDrawn="1"/>
            </p:nvSpPr>
            <p:spPr bwMode="auto">
              <a:xfrm flipH="1" flipV="1">
                <a:off x="7112111" y="3548285"/>
                <a:ext cx="13116" cy="706554"/>
              </a:xfrm>
              <a:prstGeom prst="line">
                <a:avLst/>
              </a:prstGeom>
              <a:noFill/>
              <a:ln w="0">
                <a:solidFill>
                  <a:schemeClr val="bg1">
                    <a:lumMod val="75000"/>
                    <a:alpha val="50000"/>
                  </a:schemeClr>
                </a:solidFill>
                <a:prstDash val="solid"/>
                <a:round/>
                <a:headEnd type="oval"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1" name="Freeform 716"/>
              <p:cNvSpPr/>
              <p:nvPr userDrawn="1"/>
            </p:nvSpPr>
            <p:spPr bwMode="auto">
              <a:xfrm>
                <a:off x="6011179" y="4143785"/>
                <a:ext cx="1114049" cy="210743"/>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22" name="Line 717"/>
              <p:cNvSpPr>
                <a:spLocks noChangeShapeType="1"/>
              </p:cNvSpPr>
              <p:nvPr userDrawn="1"/>
            </p:nvSpPr>
            <p:spPr bwMode="auto">
              <a:xfrm>
                <a:off x="5392068" y="3704811"/>
                <a:ext cx="619110" cy="438974"/>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3" name="Line 718"/>
              <p:cNvSpPr>
                <a:spLocks noChangeShapeType="1"/>
              </p:cNvSpPr>
              <p:nvPr userDrawn="1"/>
            </p:nvSpPr>
            <p:spPr bwMode="auto">
              <a:xfrm>
                <a:off x="4988947" y="3120679"/>
                <a:ext cx="403121" cy="584132"/>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4" name="Line 719"/>
              <p:cNvSpPr>
                <a:spLocks noChangeShapeType="1"/>
              </p:cNvSpPr>
              <p:nvPr userDrawn="1"/>
            </p:nvSpPr>
            <p:spPr bwMode="auto">
              <a:xfrm flipH="1">
                <a:off x="4988947" y="2989512"/>
                <a:ext cx="518549" cy="131167"/>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5" name="Line 720"/>
              <p:cNvSpPr>
                <a:spLocks noChangeShapeType="1"/>
              </p:cNvSpPr>
              <p:nvPr userDrawn="1"/>
            </p:nvSpPr>
            <p:spPr bwMode="auto">
              <a:xfrm flipH="1">
                <a:off x="5507496" y="2607378"/>
                <a:ext cx="549154" cy="382135"/>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6" name="Line 721"/>
              <p:cNvSpPr>
                <a:spLocks noChangeShapeType="1"/>
              </p:cNvSpPr>
              <p:nvPr userDrawn="1"/>
            </p:nvSpPr>
            <p:spPr bwMode="auto">
              <a:xfrm flipH="1" flipV="1">
                <a:off x="6056650" y="2607378"/>
                <a:ext cx="756399" cy="416238"/>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27" name="Freeform 722"/>
              <p:cNvSpPr/>
              <p:nvPr userDrawn="1"/>
            </p:nvSpPr>
            <p:spPr bwMode="auto">
              <a:xfrm>
                <a:off x="6813049" y="3023616"/>
                <a:ext cx="367269" cy="511553"/>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28" name="Freeform 723"/>
              <p:cNvSpPr/>
              <p:nvPr userDrawn="1"/>
            </p:nvSpPr>
            <p:spPr bwMode="auto">
              <a:xfrm>
                <a:off x="6799058" y="3023616"/>
                <a:ext cx="314802" cy="1330912"/>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chemeClr val="bg1">
                    <a:lumMod val="75000"/>
                    <a:alpha val="50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29" name="Line 724"/>
              <p:cNvSpPr>
                <a:spLocks noChangeShapeType="1"/>
              </p:cNvSpPr>
              <p:nvPr userDrawn="1"/>
            </p:nvSpPr>
            <p:spPr bwMode="auto">
              <a:xfrm flipV="1">
                <a:off x="6299747" y="3023616"/>
                <a:ext cx="513302" cy="164396"/>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30" name="Line 725"/>
              <p:cNvSpPr>
                <a:spLocks noChangeShapeType="1"/>
              </p:cNvSpPr>
              <p:nvPr userDrawn="1"/>
            </p:nvSpPr>
            <p:spPr bwMode="auto">
              <a:xfrm flipV="1">
                <a:off x="5392068" y="3188012"/>
                <a:ext cx="907679" cy="523795"/>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31" name="Freeform 726"/>
              <p:cNvSpPr/>
              <p:nvPr userDrawn="1"/>
            </p:nvSpPr>
            <p:spPr bwMode="auto">
              <a:xfrm>
                <a:off x="5035293" y="3711807"/>
                <a:ext cx="482696" cy="685568"/>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32" name="Line 728"/>
              <p:cNvSpPr>
                <a:spLocks noChangeShapeType="1"/>
              </p:cNvSpPr>
              <p:nvPr userDrawn="1"/>
            </p:nvSpPr>
            <p:spPr bwMode="auto">
              <a:xfrm flipH="1">
                <a:off x="5517989" y="4143785"/>
                <a:ext cx="493190" cy="253590"/>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33" name="Freeform 729"/>
              <p:cNvSpPr/>
              <p:nvPr userDrawn="1"/>
            </p:nvSpPr>
            <p:spPr bwMode="auto">
              <a:xfrm>
                <a:off x="6011179" y="3548285"/>
                <a:ext cx="1100932" cy="595500"/>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34" name="Freeform 730"/>
              <p:cNvSpPr/>
              <p:nvPr userDrawn="1"/>
            </p:nvSpPr>
            <p:spPr bwMode="auto">
              <a:xfrm>
                <a:off x="5556465" y="4627355"/>
                <a:ext cx="1125417" cy="101436"/>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chemeClr val="bg1">
                    <a:lumMod val="75000"/>
                    <a:alpha val="50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35" name="Freeform 731"/>
              <p:cNvSpPr/>
              <p:nvPr userDrawn="1"/>
            </p:nvSpPr>
            <p:spPr bwMode="auto">
              <a:xfrm>
                <a:off x="5517989" y="4354526"/>
                <a:ext cx="1288064" cy="306057"/>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chemeClr val="bg1">
                    <a:lumMod val="75000"/>
                    <a:alpha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36" name="Line 732"/>
              <p:cNvSpPr>
                <a:spLocks noChangeShapeType="1"/>
              </p:cNvSpPr>
              <p:nvPr userDrawn="1"/>
            </p:nvSpPr>
            <p:spPr bwMode="auto">
              <a:xfrm>
                <a:off x="6299747" y="3188012"/>
                <a:ext cx="500185" cy="482696"/>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sp>
            <p:nvSpPr>
              <p:cNvPr id="37" name="Line 733"/>
              <p:cNvSpPr>
                <a:spLocks noChangeShapeType="1"/>
              </p:cNvSpPr>
              <p:nvPr userDrawn="1"/>
            </p:nvSpPr>
            <p:spPr bwMode="auto">
              <a:xfrm>
                <a:off x="5507496" y="2989512"/>
                <a:ext cx="792251" cy="198500"/>
              </a:xfrm>
              <a:prstGeom prst="line">
                <a:avLst/>
              </a:prstGeom>
              <a:noFill/>
              <a:ln w="0">
                <a:solidFill>
                  <a:schemeClr val="bg1">
                    <a:lumMod val="75000"/>
                    <a:alpha val="50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p>
            </p:txBody>
          </p:sp>
        </p:grpSp>
        <p:sp>
          <p:nvSpPr>
            <p:cNvPr id="38" name="TextBox 128"/>
            <p:cNvSpPr txBox="1"/>
            <p:nvPr/>
          </p:nvSpPr>
          <p:spPr>
            <a:xfrm>
              <a:off x="5120640" y="3199151"/>
              <a:ext cx="1950720" cy="975523"/>
            </a:xfrm>
            <a:prstGeom prst="rect">
              <a:avLst/>
            </a:prstGeom>
          </p:spPr>
          <p:txBody>
            <a:bodyPr wrap="square" rtlCol="0">
              <a:spAutoFit/>
            </a:bodyPr>
            <a:lstStyle/>
            <a:p>
              <a:pPr algn="ctr">
                <a:lnSpc>
                  <a:spcPct val="125000"/>
                </a:lnSpc>
                <a:buClr>
                  <a:schemeClr val="tx1">
                    <a:lumMod val="85000"/>
                    <a:lumOff val="15000"/>
                  </a:schemeClr>
                </a:buClr>
                <a:buSzPct val="105000"/>
              </a:pPr>
              <a:r>
                <a:rPr lang="en-US" altLang="zh-CN" sz="2400" b="1" dirty="0">
                  <a:solidFill>
                    <a:schemeClr val="bg1"/>
                  </a:solidFill>
                  <a:latin typeface="Calibri" panose="020F0502020204030204" pitchFamily="34" charset="0"/>
                </a:rPr>
                <a:t>ZRP</a:t>
              </a:r>
            </a:p>
            <a:p>
              <a:pPr algn="ctr">
                <a:lnSpc>
                  <a:spcPct val="125000"/>
                </a:lnSpc>
                <a:buClr>
                  <a:schemeClr val="tx1">
                    <a:lumMod val="85000"/>
                    <a:lumOff val="15000"/>
                  </a:schemeClr>
                </a:buClr>
                <a:buSzPct val="105000"/>
              </a:pPr>
              <a:r>
                <a:rPr lang="zh-CN" altLang="en-US" sz="2400" b="1" dirty="0">
                  <a:solidFill>
                    <a:schemeClr val="bg1"/>
                  </a:solidFill>
                  <a:latin typeface="Calibri" panose="020F0502020204030204" pitchFamily="34" charset="0"/>
                </a:rPr>
                <a:t>路由协议</a:t>
              </a:r>
            </a:p>
          </p:txBody>
        </p:sp>
      </p:grpSp>
      <p:grpSp>
        <p:nvGrpSpPr>
          <p:cNvPr id="74" name="组合 73"/>
          <p:cNvGrpSpPr/>
          <p:nvPr/>
        </p:nvGrpSpPr>
        <p:grpSpPr>
          <a:xfrm>
            <a:off x="7866490" y="3995965"/>
            <a:ext cx="894896" cy="894896"/>
            <a:chOff x="7866490" y="3995965"/>
            <a:chExt cx="894896" cy="894896"/>
          </a:xfrm>
        </p:grpSpPr>
        <p:sp>
          <p:nvSpPr>
            <p:cNvPr id="40" name="Oval 135"/>
            <p:cNvSpPr/>
            <p:nvPr/>
          </p:nvSpPr>
          <p:spPr>
            <a:xfrm>
              <a:off x="7866490" y="3995965"/>
              <a:ext cx="894896" cy="894896"/>
            </a:xfrm>
            <a:prstGeom prst="ellipse">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41" name="Group 165"/>
            <p:cNvGrpSpPr/>
            <p:nvPr/>
          </p:nvGrpSpPr>
          <p:grpSpPr>
            <a:xfrm>
              <a:off x="8101366" y="4188435"/>
              <a:ext cx="425144" cy="509956"/>
              <a:chOff x="4051300" y="3109913"/>
              <a:chExt cx="628650" cy="754063"/>
            </a:xfrm>
            <a:solidFill>
              <a:schemeClr val="bg1">
                <a:lumMod val="95000"/>
              </a:schemeClr>
            </a:solidFill>
          </p:grpSpPr>
          <p:sp>
            <p:nvSpPr>
              <p:cNvPr id="42" name="Freeform 166"/>
              <p:cNvSpPr>
                <a:spLocks noEditPoints="1"/>
              </p:cNvSpPr>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43" name="Freeform 167"/>
              <p:cNvSpPr/>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grpSp>
      <p:grpSp>
        <p:nvGrpSpPr>
          <p:cNvPr id="44" name="组合 43"/>
          <p:cNvGrpSpPr/>
          <p:nvPr/>
        </p:nvGrpSpPr>
        <p:grpSpPr>
          <a:xfrm>
            <a:off x="3456014" y="2618015"/>
            <a:ext cx="894896" cy="894896"/>
            <a:chOff x="3456014" y="2618015"/>
            <a:chExt cx="894896" cy="894896"/>
          </a:xfrm>
        </p:grpSpPr>
        <p:sp>
          <p:nvSpPr>
            <p:cNvPr id="45" name="Oval 156"/>
            <p:cNvSpPr/>
            <p:nvPr/>
          </p:nvSpPr>
          <p:spPr>
            <a:xfrm flipH="1">
              <a:off x="3456014" y="2618015"/>
              <a:ext cx="894896" cy="894896"/>
            </a:xfrm>
            <a:prstGeom prst="ellipse">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46" name="Group 168"/>
            <p:cNvGrpSpPr/>
            <p:nvPr/>
          </p:nvGrpSpPr>
          <p:grpSpPr>
            <a:xfrm>
              <a:off x="3654390" y="2863629"/>
              <a:ext cx="498144" cy="403668"/>
              <a:chOff x="5145088" y="3205163"/>
              <a:chExt cx="736600" cy="596900"/>
            </a:xfrm>
            <a:solidFill>
              <a:schemeClr val="bg1">
                <a:lumMod val="95000"/>
              </a:schemeClr>
            </a:solidFill>
          </p:grpSpPr>
          <p:sp>
            <p:nvSpPr>
              <p:cNvPr id="47" name="Freeform 169"/>
              <p:cNvSpPr>
                <a:spLocks noEditPoints="1"/>
              </p:cNvSpPr>
              <p:nvPr/>
            </p:nvSpPr>
            <p:spPr bwMode="auto">
              <a:xfrm>
                <a:off x="5145088" y="3205163"/>
                <a:ext cx="736600" cy="596900"/>
              </a:xfrm>
              <a:custGeom>
                <a:avLst/>
                <a:gdLst>
                  <a:gd name="T0" fmla="*/ 464 w 464"/>
                  <a:gd name="T1" fmla="*/ 52 h 376"/>
                  <a:gd name="T2" fmla="*/ 464 w 464"/>
                  <a:gd name="T3" fmla="*/ 0 h 376"/>
                  <a:gd name="T4" fmla="*/ 0 w 464"/>
                  <a:gd name="T5" fmla="*/ 0 h 376"/>
                  <a:gd name="T6" fmla="*/ 0 w 464"/>
                  <a:gd name="T7" fmla="*/ 52 h 376"/>
                  <a:gd name="T8" fmla="*/ 10 w 464"/>
                  <a:gd name="T9" fmla="*/ 52 h 376"/>
                  <a:gd name="T10" fmla="*/ 10 w 464"/>
                  <a:gd name="T11" fmla="*/ 281 h 376"/>
                  <a:gd name="T12" fmla="*/ 0 w 464"/>
                  <a:gd name="T13" fmla="*/ 281 h 376"/>
                  <a:gd name="T14" fmla="*/ 0 w 464"/>
                  <a:gd name="T15" fmla="*/ 320 h 376"/>
                  <a:gd name="T16" fmla="*/ 153 w 464"/>
                  <a:gd name="T17" fmla="*/ 320 h 376"/>
                  <a:gd name="T18" fmla="*/ 115 w 464"/>
                  <a:gd name="T19" fmla="*/ 368 h 376"/>
                  <a:gd name="T20" fmla="*/ 126 w 464"/>
                  <a:gd name="T21" fmla="*/ 376 h 376"/>
                  <a:gd name="T22" fmla="*/ 171 w 464"/>
                  <a:gd name="T23" fmla="*/ 320 h 376"/>
                  <a:gd name="T24" fmla="*/ 224 w 464"/>
                  <a:gd name="T25" fmla="*/ 320 h 376"/>
                  <a:gd name="T26" fmla="*/ 224 w 464"/>
                  <a:gd name="T27" fmla="*/ 372 h 376"/>
                  <a:gd name="T28" fmla="*/ 238 w 464"/>
                  <a:gd name="T29" fmla="*/ 372 h 376"/>
                  <a:gd name="T30" fmla="*/ 238 w 464"/>
                  <a:gd name="T31" fmla="*/ 320 h 376"/>
                  <a:gd name="T32" fmla="*/ 292 w 464"/>
                  <a:gd name="T33" fmla="*/ 320 h 376"/>
                  <a:gd name="T34" fmla="*/ 337 w 464"/>
                  <a:gd name="T35" fmla="*/ 376 h 376"/>
                  <a:gd name="T36" fmla="*/ 348 w 464"/>
                  <a:gd name="T37" fmla="*/ 368 h 376"/>
                  <a:gd name="T38" fmla="*/ 310 w 464"/>
                  <a:gd name="T39" fmla="*/ 320 h 376"/>
                  <a:gd name="T40" fmla="*/ 464 w 464"/>
                  <a:gd name="T41" fmla="*/ 320 h 376"/>
                  <a:gd name="T42" fmla="*/ 464 w 464"/>
                  <a:gd name="T43" fmla="*/ 281 h 376"/>
                  <a:gd name="T44" fmla="*/ 452 w 464"/>
                  <a:gd name="T45" fmla="*/ 281 h 376"/>
                  <a:gd name="T46" fmla="*/ 452 w 464"/>
                  <a:gd name="T47" fmla="*/ 52 h 376"/>
                  <a:gd name="T48" fmla="*/ 464 w 464"/>
                  <a:gd name="T49" fmla="*/ 52 h 376"/>
                  <a:gd name="T50" fmla="*/ 449 w 464"/>
                  <a:gd name="T51" fmla="*/ 306 h 376"/>
                  <a:gd name="T52" fmla="*/ 14 w 464"/>
                  <a:gd name="T53" fmla="*/ 306 h 376"/>
                  <a:gd name="T54" fmla="*/ 14 w 464"/>
                  <a:gd name="T55" fmla="*/ 295 h 376"/>
                  <a:gd name="T56" fmla="*/ 449 w 464"/>
                  <a:gd name="T57" fmla="*/ 295 h 376"/>
                  <a:gd name="T58" fmla="*/ 449 w 464"/>
                  <a:gd name="T59" fmla="*/ 306 h 376"/>
                  <a:gd name="T60" fmla="*/ 14 w 464"/>
                  <a:gd name="T61" fmla="*/ 14 h 376"/>
                  <a:gd name="T62" fmla="*/ 449 w 464"/>
                  <a:gd name="T63" fmla="*/ 14 h 376"/>
                  <a:gd name="T64" fmla="*/ 449 w 464"/>
                  <a:gd name="T65" fmla="*/ 38 h 376"/>
                  <a:gd name="T66" fmla="*/ 14 w 464"/>
                  <a:gd name="T67" fmla="*/ 38 h 376"/>
                  <a:gd name="T68" fmla="*/ 14 w 464"/>
                  <a:gd name="T69" fmla="*/ 14 h 376"/>
                  <a:gd name="T70" fmla="*/ 438 w 464"/>
                  <a:gd name="T71" fmla="*/ 280 h 376"/>
                  <a:gd name="T72" fmla="*/ 26 w 464"/>
                  <a:gd name="T73" fmla="*/ 280 h 376"/>
                  <a:gd name="T74" fmla="*/ 26 w 464"/>
                  <a:gd name="T75" fmla="*/ 52 h 376"/>
                  <a:gd name="T76" fmla="*/ 438 w 464"/>
                  <a:gd name="T77" fmla="*/ 52 h 376"/>
                  <a:gd name="T78" fmla="*/ 438 w 464"/>
                  <a:gd name="T79" fmla="*/ 28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4" h="376">
                    <a:moveTo>
                      <a:pt x="464" y="52"/>
                    </a:moveTo>
                    <a:lnTo>
                      <a:pt x="464" y="0"/>
                    </a:lnTo>
                    <a:lnTo>
                      <a:pt x="0" y="0"/>
                    </a:lnTo>
                    <a:lnTo>
                      <a:pt x="0" y="52"/>
                    </a:lnTo>
                    <a:lnTo>
                      <a:pt x="10" y="52"/>
                    </a:lnTo>
                    <a:lnTo>
                      <a:pt x="10" y="281"/>
                    </a:lnTo>
                    <a:lnTo>
                      <a:pt x="0" y="281"/>
                    </a:lnTo>
                    <a:lnTo>
                      <a:pt x="0" y="320"/>
                    </a:lnTo>
                    <a:lnTo>
                      <a:pt x="153" y="320"/>
                    </a:lnTo>
                    <a:lnTo>
                      <a:pt x="115" y="368"/>
                    </a:lnTo>
                    <a:lnTo>
                      <a:pt x="126" y="376"/>
                    </a:lnTo>
                    <a:lnTo>
                      <a:pt x="171" y="320"/>
                    </a:lnTo>
                    <a:lnTo>
                      <a:pt x="224" y="320"/>
                    </a:lnTo>
                    <a:lnTo>
                      <a:pt x="224" y="372"/>
                    </a:lnTo>
                    <a:lnTo>
                      <a:pt x="238" y="372"/>
                    </a:lnTo>
                    <a:lnTo>
                      <a:pt x="238" y="320"/>
                    </a:lnTo>
                    <a:lnTo>
                      <a:pt x="292" y="320"/>
                    </a:lnTo>
                    <a:lnTo>
                      <a:pt x="337" y="376"/>
                    </a:lnTo>
                    <a:lnTo>
                      <a:pt x="348" y="368"/>
                    </a:lnTo>
                    <a:lnTo>
                      <a:pt x="310" y="320"/>
                    </a:lnTo>
                    <a:lnTo>
                      <a:pt x="464" y="320"/>
                    </a:lnTo>
                    <a:lnTo>
                      <a:pt x="464" y="281"/>
                    </a:lnTo>
                    <a:lnTo>
                      <a:pt x="452" y="281"/>
                    </a:lnTo>
                    <a:lnTo>
                      <a:pt x="452" y="52"/>
                    </a:lnTo>
                    <a:lnTo>
                      <a:pt x="464" y="52"/>
                    </a:lnTo>
                    <a:close/>
                    <a:moveTo>
                      <a:pt x="449" y="306"/>
                    </a:moveTo>
                    <a:lnTo>
                      <a:pt x="14" y="306"/>
                    </a:lnTo>
                    <a:lnTo>
                      <a:pt x="14" y="295"/>
                    </a:lnTo>
                    <a:lnTo>
                      <a:pt x="449" y="295"/>
                    </a:lnTo>
                    <a:lnTo>
                      <a:pt x="449" y="306"/>
                    </a:lnTo>
                    <a:close/>
                    <a:moveTo>
                      <a:pt x="14" y="14"/>
                    </a:moveTo>
                    <a:lnTo>
                      <a:pt x="449" y="14"/>
                    </a:lnTo>
                    <a:lnTo>
                      <a:pt x="449" y="38"/>
                    </a:lnTo>
                    <a:lnTo>
                      <a:pt x="14" y="38"/>
                    </a:lnTo>
                    <a:lnTo>
                      <a:pt x="14" y="14"/>
                    </a:lnTo>
                    <a:close/>
                    <a:moveTo>
                      <a:pt x="438" y="280"/>
                    </a:moveTo>
                    <a:lnTo>
                      <a:pt x="26" y="280"/>
                    </a:lnTo>
                    <a:lnTo>
                      <a:pt x="26" y="52"/>
                    </a:lnTo>
                    <a:lnTo>
                      <a:pt x="438" y="52"/>
                    </a:lnTo>
                    <a:lnTo>
                      <a:pt x="438"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48" name="Freeform 170"/>
              <p:cNvSpPr>
                <a:spLocks noEditPoints="1"/>
              </p:cNvSpPr>
              <p:nvPr/>
            </p:nvSpPr>
            <p:spPr bwMode="auto">
              <a:xfrm>
                <a:off x="5221288" y="3425825"/>
                <a:ext cx="174625" cy="188913"/>
              </a:xfrm>
              <a:custGeom>
                <a:avLst/>
                <a:gdLst>
                  <a:gd name="T0" fmla="*/ 46 w 110"/>
                  <a:gd name="T1" fmla="*/ 119 h 119"/>
                  <a:gd name="T2" fmla="*/ 65 w 110"/>
                  <a:gd name="T3" fmla="*/ 119 h 119"/>
                  <a:gd name="T4" fmla="*/ 78 w 110"/>
                  <a:gd name="T5" fmla="*/ 119 h 119"/>
                  <a:gd name="T6" fmla="*/ 110 w 110"/>
                  <a:gd name="T7" fmla="*/ 119 h 119"/>
                  <a:gd name="T8" fmla="*/ 110 w 110"/>
                  <a:gd name="T9" fmla="*/ 29 h 119"/>
                  <a:gd name="T10" fmla="*/ 78 w 110"/>
                  <a:gd name="T11" fmla="*/ 29 h 119"/>
                  <a:gd name="T12" fmla="*/ 78 w 110"/>
                  <a:gd name="T13" fmla="*/ 0 h 119"/>
                  <a:gd name="T14" fmla="*/ 33 w 110"/>
                  <a:gd name="T15" fmla="*/ 0 h 119"/>
                  <a:gd name="T16" fmla="*/ 33 w 110"/>
                  <a:gd name="T17" fmla="*/ 53 h 119"/>
                  <a:gd name="T18" fmla="*/ 0 w 110"/>
                  <a:gd name="T19" fmla="*/ 53 h 119"/>
                  <a:gd name="T20" fmla="*/ 0 w 110"/>
                  <a:gd name="T21" fmla="*/ 119 h 119"/>
                  <a:gd name="T22" fmla="*/ 33 w 110"/>
                  <a:gd name="T23" fmla="*/ 119 h 119"/>
                  <a:gd name="T24" fmla="*/ 46 w 110"/>
                  <a:gd name="T25" fmla="*/ 119 h 119"/>
                  <a:gd name="T26" fmla="*/ 80 w 110"/>
                  <a:gd name="T27" fmla="*/ 43 h 119"/>
                  <a:gd name="T28" fmla="*/ 96 w 110"/>
                  <a:gd name="T29" fmla="*/ 43 h 119"/>
                  <a:gd name="T30" fmla="*/ 96 w 110"/>
                  <a:gd name="T31" fmla="*/ 105 h 119"/>
                  <a:gd name="T32" fmla="*/ 80 w 110"/>
                  <a:gd name="T33" fmla="*/ 105 h 119"/>
                  <a:gd name="T34" fmla="*/ 80 w 110"/>
                  <a:gd name="T35" fmla="*/ 43 h 119"/>
                  <a:gd name="T36" fmla="*/ 47 w 110"/>
                  <a:gd name="T37" fmla="*/ 14 h 119"/>
                  <a:gd name="T38" fmla="*/ 64 w 110"/>
                  <a:gd name="T39" fmla="*/ 14 h 119"/>
                  <a:gd name="T40" fmla="*/ 64 w 110"/>
                  <a:gd name="T41" fmla="*/ 105 h 119"/>
                  <a:gd name="T42" fmla="*/ 47 w 110"/>
                  <a:gd name="T43" fmla="*/ 105 h 119"/>
                  <a:gd name="T44" fmla="*/ 47 w 110"/>
                  <a:gd name="T45" fmla="*/ 14 h 119"/>
                  <a:gd name="T46" fmla="*/ 32 w 110"/>
                  <a:gd name="T47" fmla="*/ 105 h 119"/>
                  <a:gd name="T48" fmla="*/ 14 w 110"/>
                  <a:gd name="T49" fmla="*/ 105 h 119"/>
                  <a:gd name="T50" fmla="*/ 14 w 110"/>
                  <a:gd name="T51" fmla="*/ 67 h 119"/>
                  <a:gd name="T52" fmla="*/ 32 w 110"/>
                  <a:gd name="T53" fmla="*/ 67 h 119"/>
                  <a:gd name="T54" fmla="*/ 32 w 110"/>
                  <a:gd name="T55" fmla="*/ 10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9">
                    <a:moveTo>
                      <a:pt x="46" y="119"/>
                    </a:moveTo>
                    <a:lnTo>
                      <a:pt x="65" y="119"/>
                    </a:lnTo>
                    <a:lnTo>
                      <a:pt x="78" y="119"/>
                    </a:lnTo>
                    <a:lnTo>
                      <a:pt x="110" y="119"/>
                    </a:lnTo>
                    <a:lnTo>
                      <a:pt x="110" y="29"/>
                    </a:lnTo>
                    <a:lnTo>
                      <a:pt x="78" y="29"/>
                    </a:lnTo>
                    <a:lnTo>
                      <a:pt x="78" y="0"/>
                    </a:lnTo>
                    <a:lnTo>
                      <a:pt x="33" y="0"/>
                    </a:lnTo>
                    <a:lnTo>
                      <a:pt x="33" y="53"/>
                    </a:lnTo>
                    <a:lnTo>
                      <a:pt x="0" y="53"/>
                    </a:lnTo>
                    <a:lnTo>
                      <a:pt x="0" y="119"/>
                    </a:lnTo>
                    <a:lnTo>
                      <a:pt x="33" y="119"/>
                    </a:lnTo>
                    <a:lnTo>
                      <a:pt x="46" y="119"/>
                    </a:lnTo>
                    <a:close/>
                    <a:moveTo>
                      <a:pt x="80" y="43"/>
                    </a:moveTo>
                    <a:lnTo>
                      <a:pt x="96" y="43"/>
                    </a:lnTo>
                    <a:lnTo>
                      <a:pt x="96" y="105"/>
                    </a:lnTo>
                    <a:lnTo>
                      <a:pt x="80" y="105"/>
                    </a:lnTo>
                    <a:lnTo>
                      <a:pt x="80" y="43"/>
                    </a:lnTo>
                    <a:close/>
                    <a:moveTo>
                      <a:pt x="47" y="14"/>
                    </a:moveTo>
                    <a:lnTo>
                      <a:pt x="64" y="14"/>
                    </a:lnTo>
                    <a:lnTo>
                      <a:pt x="64" y="105"/>
                    </a:lnTo>
                    <a:lnTo>
                      <a:pt x="47" y="105"/>
                    </a:lnTo>
                    <a:lnTo>
                      <a:pt x="47" y="14"/>
                    </a:lnTo>
                    <a:close/>
                    <a:moveTo>
                      <a:pt x="32" y="105"/>
                    </a:moveTo>
                    <a:lnTo>
                      <a:pt x="14" y="105"/>
                    </a:lnTo>
                    <a:lnTo>
                      <a:pt x="14" y="67"/>
                    </a:lnTo>
                    <a:lnTo>
                      <a:pt x="32" y="67"/>
                    </a:lnTo>
                    <a:lnTo>
                      <a:pt x="32"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49" name="Freeform 171"/>
              <p:cNvSpPr>
                <a:spLocks noEditPoints="1"/>
              </p:cNvSpPr>
              <p:nvPr/>
            </p:nvSpPr>
            <p:spPr bwMode="auto">
              <a:xfrm>
                <a:off x="5424488" y="3427413"/>
                <a:ext cx="174625" cy="187325"/>
              </a:xfrm>
              <a:custGeom>
                <a:avLst/>
                <a:gdLst>
                  <a:gd name="T0" fmla="*/ 45 w 110"/>
                  <a:gd name="T1" fmla="*/ 118 h 118"/>
                  <a:gd name="T2" fmla="*/ 77 w 110"/>
                  <a:gd name="T3" fmla="*/ 118 h 118"/>
                  <a:gd name="T4" fmla="*/ 77 w 110"/>
                  <a:gd name="T5" fmla="*/ 118 h 118"/>
                  <a:gd name="T6" fmla="*/ 110 w 110"/>
                  <a:gd name="T7" fmla="*/ 118 h 118"/>
                  <a:gd name="T8" fmla="*/ 110 w 110"/>
                  <a:gd name="T9" fmla="*/ 0 h 118"/>
                  <a:gd name="T10" fmla="*/ 64 w 110"/>
                  <a:gd name="T11" fmla="*/ 0 h 118"/>
                  <a:gd name="T12" fmla="*/ 64 w 110"/>
                  <a:gd name="T13" fmla="*/ 39 h 118"/>
                  <a:gd name="T14" fmla="*/ 32 w 110"/>
                  <a:gd name="T15" fmla="*/ 39 h 118"/>
                  <a:gd name="T16" fmla="*/ 32 w 110"/>
                  <a:gd name="T17" fmla="*/ 73 h 118"/>
                  <a:gd name="T18" fmla="*/ 0 w 110"/>
                  <a:gd name="T19" fmla="*/ 73 h 118"/>
                  <a:gd name="T20" fmla="*/ 0 w 110"/>
                  <a:gd name="T21" fmla="*/ 118 h 118"/>
                  <a:gd name="T22" fmla="*/ 32 w 110"/>
                  <a:gd name="T23" fmla="*/ 118 h 118"/>
                  <a:gd name="T24" fmla="*/ 45 w 110"/>
                  <a:gd name="T25" fmla="*/ 118 h 118"/>
                  <a:gd name="T26" fmla="*/ 80 w 110"/>
                  <a:gd name="T27" fmla="*/ 14 h 118"/>
                  <a:gd name="T28" fmla="*/ 96 w 110"/>
                  <a:gd name="T29" fmla="*/ 14 h 118"/>
                  <a:gd name="T30" fmla="*/ 96 w 110"/>
                  <a:gd name="T31" fmla="*/ 104 h 118"/>
                  <a:gd name="T32" fmla="*/ 80 w 110"/>
                  <a:gd name="T33" fmla="*/ 104 h 118"/>
                  <a:gd name="T34" fmla="*/ 80 w 110"/>
                  <a:gd name="T35" fmla="*/ 14 h 118"/>
                  <a:gd name="T36" fmla="*/ 46 w 110"/>
                  <a:gd name="T37" fmla="*/ 53 h 118"/>
                  <a:gd name="T38" fmla="*/ 63 w 110"/>
                  <a:gd name="T39" fmla="*/ 53 h 118"/>
                  <a:gd name="T40" fmla="*/ 63 w 110"/>
                  <a:gd name="T41" fmla="*/ 104 h 118"/>
                  <a:gd name="T42" fmla="*/ 46 w 110"/>
                  <a:gd name="T43" fmla="*/ 104 h 118"/>
                  <a:gd name="T44" fmla="*/ 46 w 110"/>
                  <a:gd name="T45" fmla="*/ 53 h 118"/>
                  <a:gd name="T46" fmla="*/ 31 w 110"/>
                  <a:gd name="T47" fmla="*/ 104 h 118"/>
                  <a:gd name="T48" fmla="*/ 14 w 110"/>
                  <a:gd name="T49" fmla="*/ 104 h 118"/>
                  <a:gd name="T50" fmla="*/ 14 w 110"/>
                  <a:gd name="T51" fmla="*/ 87 h 118"/>
                  <a:gd name="T52" fmla="*/ 31 w 110"/>
                  <a:gd name="T53" fmla="*/ 87 h 118"/>
                  <a:gd name="T54" fmla="*/ 31 w 110"/>
                  <a:gd name="T5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8">
                    <a:moveTo>
                      <a:pt x="45" y="118"/>
                    </a:moveTo>
                    <a:lnTo>
                      <a:pt x="77" y="118"/>
                    </a:lnTo>
                    <a:lnTo>
                      <a:pt x="77" y="118"/>
                    </a:lnTo>
                    <a:lnTo>
                      <a:pt x="110" y="118"/>
                    </a:lnTo>
                    <a:lnTo>
                      <a:pt x="110" y="0"/>
                    </a:lnTo>
                    <a:lnTo>
                      <a:pt x="64" y="0"/>
                    </a:lnTo>
                    <a:lnTo>
                      <a:pt x="64" y="39"/>
                    </a:lnTo>
                    <a:lnTo>
                      <a:pt x="32" y="39"/>
                    </a:lnTo>
                    <a:lnTo>
                      <a:pt x="32" y="73"/>
                    </a:lnTo>
                    <a:lnTo>
                      <a:pt x="0" y="73"/>
                    </a:lnTo>
                    <a:lnTo>
                      <a:pt x="0" y="118"/>
                    </a:lnTo>
                    <a:lnTo>
                      <a:pt x="32" y="118"/>
                    </a:lnTo>
                    <a:lnTo>
                      <a:pt x="45" y="118"/>
                    </a:lnTo>
                    <a:close/>
                    <a:moveTo>
                      <a:pt x="80" y="14"/>
                    </a:moveTo>
                    <a:lnTo>
                      <a:pt x="96" y="14"/>
                    </a:lnTo>
                    <a:lnTo>
                      <a:pt x="96" y="104"/>
                    </a:lnTo>
                    <a:lnTo>
                      <a:pt x="80" y="104"/>
                    </a:lnTo>
                    <a:lnTo>
                      <a:pt x="80" y="14"/>
                    </a:lnTo>
                    <a:close/>
                    <a:moveTo>
                      <a:pt x="46" y="53"/>
                    </a:moveTo>
                    <a:lnTo>
                      <a:pt x="63" y="53"/>
                    </a:lnTo>
                    <a:lnTo>
                      <a:pt x="63" y="104"/>
                    </a:lnTo>
                    <a:lnTo>
                      <a:pt x="46" y="104"/>
                    </a:lnTo>
                    <a:lnTo>
                      <a:pt x="46" y="53"/>
                    </a:lnTo>
                    <a:close/>
                    <a:moveTo>
                      <a:pt x="31" y="104"/>
                    </a:moveTo>
                    <a:lnTo>
                      <a:pt x="14" y="104"/>
                    </a:lnTo>
                    <a:lnTo>
                      <a:pt x="14" y="87"/>
                    </a:lnTo>
                    <a:lnTo>
                      <a:pt x="31" y="87"/>
                    </a:lnTo>
                    <a:lnTo>
                      <a:pt x="31"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50" name="Freeform 172"/>
              <p:cNvSpPr>
                <a:spLocks noEditPoints="1"/>
              </p:cNvSpPr>
              <p:nvPr/>
            </p:nvSpPr>
            <p:spPr bwMode="auto">
              <a:xfrm>
                <a:off x="5626100" y="3409950"/>
                <a:ext cx="174625" cy="204788"/>
              </a:xfrm>
              <a:custGeom>
                <a:avLst/>
                <a:gdLst>
                  <a:gd name="T0" fmla="*/ 45 w 110"/>
                  <a:gd name="T1" fmla="*/ 129 h 129"/>
                  <a:gd name="T2" fmla="*/ 65 w 110"/>
                  <a:gd name="T3" fmla="*/ 129 h 129"/>
                  <a:gd name="T4" fmla="*/ 78 w 110"/>
                  <a:gd name="T5" fmla="*/ 129 h 129"/>
                  <a:gd name="T6" fmla="*/ 110 w 110"/>
                  <a:gd name="T7" fmla="*/ 129 h 129"/>
                  <a:gd name="T8" fmla="*/ 110 w 110"/>
                  <a:gd name="T9" fmla="*/ 0 h 129"/>
                  <a:gd name="T10" fmla="*/ 65 w 110"/>
                  <a:gd name="T11" fmla="*/ 0 h 129"/>
                  <a:gd name="T12" fmla="*/ 65 w 110"/>
                  <a:gd name="T13" fmla="*/ 80 h 129"/>
                  <a:gd name="T14" fmla="*/ 45 w 110"/>
                  <a:gd name="T15" fmla="*/ 80 h 129"/>
                  <a:gd name="T16" fmla="*/ 45 w 110"/>
                  <a:gd name="T17" fmla="*/ 47 h 129"/>
                  <a:gd name="T18" fmla="*/ 0 w 110"/>
                  <a:gd name="T19" fmla="*/ 47 h 129"/>
                  <a:gd name="T20" fmla="*/ 0 w 110"/>
                  <a:gd name="T21" fmla="*/ 129 h 129"/>
                  <a:gd name="T22" fmla="*/ 32 w 110"/>
                  <a:gd name="T23" fmla="*/ 129 h 129"/>
                  <a:gd name="T24" fmla="*/ 45 w 110"/>
                  <a:gd name="T25" fmla="*/ 129 h 129"/>
                  <a:gd name="T26" fmla="*/ 80 w 110"/>
                  <a:gd name="T27" fmla="*/ 14 h 129"/>
                  <a:gd name="T28" fmla="*/ 96 w 110"/>
                  <a:gd name="T29" fmla="*/ 14 h 129"/>
                  <a:gd name="T30" fmla="*/ 96 w 110"/>
                  <a:gd name="T31" fmla="*/ 115 h 129"/>
                  <a:gd name="T32" fmla="*/ 80 w 110"/>
                  <a:gd name="T33" fmla="*/ 115 h 129"/>
                  <a:gd name="T34" fmla="*/ 80 w 110"/>
                  <a:gd name="T35" fmla="*/ 14 h 129"/>
                  <a:gd name="T36" fmla="*/ 47 w 110"/>
                  <a:gd name="T37" fmla="*/ 94 h 129"/>
                  <a:gd name="T38" fmla="*/ 64 w 110"/>
                  <a:gd name="T39" fmla="*/ 94 h 129"/>
                  <a:gd name="T40" fmla="*/ 64 w 110"/>
                  <a:gd name="T41" fmla="*/ 115 h 129"/>
                  <a:gd name="T42" fmla="*/ 47 w 110"/>
                  <a:gd name="T43" fmla="*/ 115 h 129"/>
                  <a:gd name="T44" fmla="*/ 47 w 110"/>
                  <a:gd name="T45" fmla="*/ 94 h 129"/>
                  <a:gd name="T46" fmla="*/ 31 w 110"/>
                  <a:gd name="T47" fmla="*/ 115 h 129"/>
                  <a:gd name="T48" fmla="*/ 14 w 110"/>
                  <a:gd name="T49" fmla="*/ 115 h 129"/>
                  <a:gd name="T50" fmla="*/ 14 w 110"/>
                  <a:gd name="T51" fmla="*/ 61 h 129"/>
                  <a:gd name="T52" fmla="*/ 31 w 110"/>
                  <a:gd name="T53" fmla="*/ 61 h 129"/>
                  <a:gd name="T54" fmla="*/ 31 w 110"/>
                  <a:gd name="T55"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29">
                    <a:moveTo>
                      <a:pt x="45" y="129"/>
                    </a:moveTo>
                    <a:lnTo>
                      <a:pt x="65" y="129"/>
                    </a:lnTo>
                    <a:lnTo>
                      <a:pt x="78" y="129"/>
                    </a:lnTo>
                    <a:lnTo>
                      <a:pt x="110" y="129"/>
                    </a:lnTo>
                    <a:lnTo>
                      <a:pt x="110" y="0"/>
                    </a:lnTo>
                    <a:lnTo>
                      <a:pt x="65" y="0"/>
                    </a:lnTo>
                    <a:lnTo>
                      <a:pt x="65" y="80"/>
                    </a:lnTo>
                    <a:lnTo>
                      <a:pt x="45" y="80"/>
                    </a:lnTo>
                    <a:lnTo>
                      <a:pt x="45" y="47"/>
                    </a:lnTo>
                    <a:lnTo>
                      <a:pt x="0" y="47"/>
                    </a:lnTo>
                    <a:lnTo>
                      <a:pt x="0" y="129"/>
                    </a:lnTo>
                    <a:lnTo>
                      <a:pt x="32" y="129"/>
                    </a:lnTo>
                    <a:lnTo>
                      <a:pt x="45" y="129"/>
                    </a:lnTo>
                    <a:close/>
                    <a:moveTo>
                      <a:pt x="80" y="14"/>
                    </a:moveTo>
                    <a:lnTo>
                      <a:pt x="96" y="14"/>
                    </a:lnTo>
                    <a:lnTo>
                      <a:pt x="96" y="115"/>
                    </a:lnTo>
                    <a:lnTo>
                      <a:pt x="80" y="115"/>
                    </a:lnTo>
                    <a:lnTo>
                      <a:pt x="80" y="14"/>
                    </a:lnTo>
                    <a:close/>
                    <a:moveTo>
                      <a:pt x="47" y="94"/>
                    </a:moveTo>
                    <a:lnTo>
                      <a:pt x="64" y="94"/>
                    </a:lnTo>
                    <a:lnTo>
                      <a:pt x="64" y="115"/>
                    </a:lnTo>
                    <a:lnTo>
                      <a:pt x="47" y="115"/>
                    </a:lnTo>
                    <a:lnTo>
                      <a:pt x="47" y="94"/>
                    </a:lnTo>
                    <a:close/>
                    <a:moveTo>
                      <a:pt x="31" y="115"/>
                    </a:moveTo>
                    <a:lnTo>
                      <a:pt x="14" y="115"/>
                    </a:lnTo>
                    <a:lnTo>
                      <a:pt x="14" y="61"/>
                    </a:lnTo>
                    <a:lnTo>
                      <a:pt x="31" y="61"/>
                    </a:lnTo>
                    <a:lnTo>
                      <a:pt x="3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51" name="Rectangle 173"/>
              <p:cNvSpPr>
                <a:spLocks noChangeArrowheads="1"/>
              </p:cNvSpPr>
              <p:nvPr/>
            </p:nvSpPr>
            <p:spPr bwMode="auto">
              <a:xfrm>
                <a:off x="5226050" y="3333750"/>
                <a:ext cx="17621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sp>
            <p:nvSpPr>
              <p:cNvPr id="52" name="Rectangle 174"/>
              <p:cNvSpPr>
                <a:spLocks noChangeArrowheads="1"/>
              </p:cNvSpPr>
              <p:nvPr/>
            </p:nvSpPr>
            <p:spPr bwMode="auto">
              <a:xfrm>
                <a:off x="5226050" y="3373438"/>
                <a:ext cx="71438"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grpSp>
      </p:grpSp>
      <p:grpSp>
        <p:nvGrpSpPr>
          <p:cNvPr id="56" name="组合 55"/>
          <p:cNvGrpSpPr/>
          <p:nvPr/>
        </p:nvGrpSpPr>
        <p:grpSpPr>
          <a:xfrm>
            <a:off x="7866490" y="2618015"/>
            <a:ext cx="894896" cy="894896"/>
            <a:chOff x="7866490" y="2618015"/>
            <a:chExt cx="894896" cy="894896"/>
          </a:xfrm>
        </p:grpSpPr>
        <p:sp>
          <p:nvSpPr>
            <p:cNvPr id="54" name="Oval 132"/>
            <p:cNvSpPr/>
            <p:nvPr/>
          </p:nvSpPr>
          <p:spPr>
            <a:xfrm>
              <a:off x="7866490" y="2618015"/>
              <a:ext cx="894896" cy="894896"/>
            </a:xfrm>
            <a:prstGeom prst="ellipse">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5" name="Freeform 175"/>
            <p:cNvSpPr>
              <a:spLocks noEditPoints="1"/>
            </p:cNvSpPr>
            <p:nvPr/>
          </p:nvSpPr>
          <p:spPr bwMode="auto">
            <a:xfrm>
              <a:off x="8028901" y="2814781"/>
              <a:ext cx="570074" cy="501364"/>
            </a:xfrm>
            <a:custGeom>
              <a:avLst/>
              <a:gdLst>
                <a:gd name="T0" fmla="*/ 448 w 531"/>
                <a:gd name="T1" fmla="*/ 98 h 467"/>
                <a:gd name="T2" fmla="*/ 461 w 531"/>
                <a:gd name="T3" fmla="*/ 75 h 467"/>
                <a:gd name="T4" fmla="*/ 449 w 531"/>
                <a:gd name="T5" fmla="*/ 72 h 467"/>
                <a:gd name="T6" fmla="*/ 442 w 531"/>
                <a:gd name="T7" fmla="*/ 85 h 467"/>
                <a:gd name="T8" fmla="*/ 430 w 531"/>
                <a:gd name="T9" fmla="*/ 78 h 467"/>
                <a:gd name="T10" fmla="*/ 435 w 531"/>
                <a:gd name="T11" fmla="*/ 67 h 467"/>
                <a:gd name="T12" fmla="*/ 429 w 531"/>
                <a:gd name="T13" fmla="*/ 60 h 467"/>
                <a:gd name="T14" fmla="*/ 286 w 531"/>
                <a:gd name="T15" fmla="*/ 36 h 467"/>
                <a:gd name="T16" fmla="*/ 288 w 531"/>
                <a:gd name="T17" fmla="*/ 15 h 467"/>
                <a:gd name="T18" fmla="*/ 266 w 531"/>
                <a:gd name="T19" fmla="*/ 0 h 467"/>
                <a:gd name="T20" fmla="*/ 247 w 531"/>
                <a:gd name="T21" fmla="*/ 11 h 467"/>
                <a:gd name="T22" fmla="*/ 243 w 531"/>
                <a:gd name="T23" fmla="*/ 31 h 467"/>
                <a:gd name="T24" fmla="*/ 135 w 531"/>
                <a:gd name="T25" fmla="*/ 51 h 467"/>
                <a:gd name="T26" fmla="*/ 97 w 531"/>
                <a:gd name="T27" fmla="*/ 65 h 467"/>
                <a:gd name="T28" fmla="*/ 101 w 531"/>
                <a:gd name="T29" fmla="*/ 78 h 467"/>
                <a:gd name="T30" fmla="*/ 92 w 531"/>
                <a:gd name="T31" fmla="*/ 87 h 467"/>
                <a:gd name="T32" fmla="*/ 84 w 531"/>
                <a:gd name="T33" fmla="*/ 75 h 467"/>
                <a:gd name="T34" fmla="*/ 72 w 531"/>
                <a:gd name="T35" fmla="*/ 72 h 467"/>
                <a:gd name="T36" fmla="*/ 78 w 531"/>
                <a:gd name="T37" fmla="*/ 95 h 467"/>
                <a:gd name="T38" fmla="*/ 0 w 531"/>
                <a:gd name="T39" fmla="*/ 304 h 467"/>
                <a:gd name="T40" fmla="*/ 24 w 531"/>
                <a:gd name="T41" fmla="*/ 328 h 467"/>
                <a:gd name="T42" fmla="*/ 138 w 531"/>
                <a:gd name="T43" fmla="*/ 339 h 467"/>
                <a:gd name="T44" fmla="*/ 173 w 531"/>
                <a:gd name="T45" fmla="*/ 320 h 467"/>
                <a:gd name="T46" fmla="*/ 185 w 531"/>
                <a:gd name="T47" fmla="*/ 300 h 467"/>
                <a:gd name="T48" fmla="*/ 114 w 531"/>
                <a:gd name="T49" fmla="*/ 84 h 467"/>
                <a:gd name="T50" fmla="*/ 178 w 531"/>
                <a:gd name="T51" fmla="*/ 58 h 467"/>
                <a:gd name="T52" fmla="*/ 243 w 531"/>
                <a:gd name="T53" fmla="*/ 233 h 467"/>
                <a:gd name="T54" fmla="*/ 249 w 531"/>
                <a:gd name="T55" fmla="*/ 299 h 467"/>
                <a:gd name="T56" fmla="*/ 248 w 531"/>
                <a:gd name="T57" fmla="*/ 352 h 467"/>
                <a:gd name="T58" fmla="*/ 210 w 531"/>
                <a:gd name="T59" fmla="*/ 385 h 467"/>
                <a:gd name="T60" fmla="*/ 186 w 531"/>
                <a:gd name="T61" fmla="*/ 467 h 467"/>
                <a:gd name="T62" fmla="*/ 327 w 531"/>
                <a:gd name="T63" fmla="*/ 386 h 467"/>
                <a:gd name="T64" fmla="*/ 292 w 531"/>
                <a:gd name="T65" fmla="*/ 371 h 467"/>
                <a:gd name="T66" fmla="*/ 282 w 531"/>
                <a:gd name="T67" fmla="*/ 299 h 467"/>
                <a:gd name="T68" fmla="*/ 289 w 531"/>
                <a:gd name="T69" fmla="*/ 233 h 467"/>
                <a:gd name="T70" fmla="*/ 354 w 531"/>
                <a:gd name="T71" fmla="*/ 58 h 467"/>
                <a:gd name="T72" fmla="*/ 417 w 531"/>
                <a:gd name="T73" fmla="*/ 84 h 467"/>
                <a:gd name="T74" fmla="*/ 346 w 531"/>
                <a:gd name="T75" fmla="*/ 300 h 467"/>
                <a:gd name="T76" fmla="*/ 358 w 531"/>
                <a:gd name="T77" fmla="*/ 320 h 467"/>
                <a:gd name="T78" fmla="*/ 396 w 531"/>
                <a:gd name="T79" fmla="*/ 339 h 467"/>
                <a:gd name="T80" fmla="*/ 507 w 531"/>
                <a:gd name="T81" fmla="*/ 328 h 467"/>
                <a:gd name="T82" fmla="*/ 531 w 531"/>
                <a:gd name="T83" fmla="*/ 303 h 467"/>
                <a:gd name="T84" fmla="*/ 275 w 531"/>
                <a:gd name="T85" fmla="*/ 24 h 467"/>
                <a:gd name="T86" fmla="*/ 266 w 531"/>
                <a:gd name="T87" fmla="*/ 34 h 467"/>
                <a:gd name="T88" fmla="*/ 257 w 531"/>
                <a:gd name="T89" fmla="*/ 21 h 467"/>
                <a:gd name="T90" fmla="*/ 51 w 531"/>
                <a:gd name="T91" fmla="*/ 325 h 467"/>
                <a:gd name="T92" fmla="*/ 166 w 531"/>
                <a:gd name="T93" fmla="*/ 308 h 467"/>
                <a:gd name="T94" fmla="*/ 134 w 531"/>
                <a:gd name="T95" fmla="*/ 325 h 467"/>
                <a:gd name="T96" fmla="*/ 270 w 531"/>
                <a:gd name="T97" fmla="*/ 217 h 467"/>
                <a:gd name="T98" fmla="*/ 275 w 531"/>
                <a:gd name="T99" fmla="*/ 274 h 467"/>
                <a:gd name="T100" fmla="*/ 256 w 531"/>
                <a:gd name="T101" fmla="*/ 274 h 467"/>
                <a:gd name="T102" fmla="*/ 262 w 531"/>
                <a:gd name="T103" fmla="*/ 217 h 467"/>
                <a:gd name="T104" fmla="*/ 331 w 531"/>
                <a:gd name="T105" fmla="*/ 453 h 467"/>
                <a:gd name="T106" fmla="*/ 296 w 531"/>
                <a:gd name="T107" fmla="*/ 391 h 467"/>
                <a:gd name="T108" fmla="*/ 256 w 531"/>
                <a:gd name="T109" fmla="*/ 368 h 467"/>
                <a:gd name="T110" fmla="*/ 268 w 531"/>
                <a:gd name="T111" fmla="*/ 307 h 467"/>
                <a:gd name="T112" fmla="*/ 274 w 531"/>
                <a:gd name="T113" fmla="*/ 368 h 467"/>
                <a:gd name="T114" fmla="*/ 268 w 531"/>
                <a:gd name="T115" fmla="*/ 203 h 467"/>
                <a:gd name="T116" fmla="*/ 268 w 531"/>
                <a:gd name="T117" fmla="*/ 53 h 467"/>
                <a:gd name="T118" fmla="*/ 480 w 531"/>
                <a:gd name="T119" fmla="*/ 325 h 467"/>
                <a:gd name="T120" fmla="*/ 367 w 531"/>
                <a:gd name="T121" fmla="*/ 308 h 467"/>
                <a:gd name="T122" fmla="*/ 480 w 531"/>
                <a:gd name="T123" fmla="*/ 32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1" h="467">
                  <a:moveTo>
                    <a:pt x="531" y="303"/>
                  </a:moveTo>
                  <a:lnTo>
                    <a:pt x="531" y="303"/>
                  </a:lnTo>
                  <a:lnTo>
                    <a:pt x="531" y="300"/>
                  </a:lnTo>
                  <a:lnTo>
                    <a:pt x="530" y="298"/>
                  </a:lnTo>
                  <a:lnTo>
                    <a:pt x="448" y="98"/>
                  </a:lnTo>
                  <a:lnTo>
                    <a:pt x="448" y="98"/>
                  </a:lnTo>
                  <a:lnTo>
                    <a:pt x="453" y="95"/>
                  </a:lnTo>
                  <a:lnTo>
                    <a:pt x="457" y="91"/>
                  </a:lnTo>
                  <a:lnTo>
                    <a:pt x="461" y="84"/>
                  </a:lnTo>
                  <a:lnTo>
                    <a:pt x="462" y="78"/>
                  </a:lnTo>
                  <a:lnTo>
                    <a:pt x="462" y="78"/>
                  </a:lnTo>
                  <a:lnTo>
                    <a:pt x="461" y="75"/>
                  </a:lnTo>
                  <a:lnTo>
                    <a:pt x="459" y="72"/>
                  </a:lnTo>
                  <a:lnTo>
                    <a:pt x="457" y="71"/>
                  </a:lnTo>
                  <a:lnTo>
                    <a:pt x="454" y="70"/>
                  </a:lnTo>
                  <a:lnTo>
                    <a:pt x="454" y="70"/>
                  </a:lnTo>
                  <a:lnTo>
                    <a:pt x="452" y="71"/>
                  </a:lnTo>
                  <a:lnTo>
                    <a:pt x="449" y="72"/>
                  </a:lnTo>
                  <a:lnTo>
                    <a:pt x="448" y="75"/>
                  </a:lnTo>
                  <a:lnTo>
                    <a:pt x="448" y="78"/>
                  </a:lnTo>
                  <a:lnTo>
                    <a:pt x="448" y="78"/>
                  </a:lnTo>
                  <a:lnTo>
                    <a:pt x="446" y="81"/>
                  </a:lnTo>
                  <a:lnTo>
                    <a:pt x="444" y="83"/>
                  </a:lnTo>
                  <a:lnTo>
                    <a:pt x="442" y="85"/>
                  </a:lnTo>
                  <a:lnTo>
                    <a:pt x="439" y="87"/>
                  </a:lnTo>
                  <a:lnTo>
                    <a:pt x="439" y="87"/>
                  </a:lnTo>
                  <a:lnTo>
                    <a:pt x="436" y="85"/>
                  </a:lnTo>
                  <a:lnTo>
                    <a:pt x="434" y="83"/>
                  </a:lnTo>
                  <a:lnTo>
                    <a:pt x="431" y="81"/>
                  </a:lnTo>
                  <a:lnTo>
                    <a:pt x="430" y="78"/>
                  </a:lnTo>
                  <a:lnTo>
                    <a:pt x="430" y="78"/>
                  </a:lnTo>
                  <a:lnTo>
                    <a:pt x="431" y="75"/>
                  </a:lnTo>
                  <a:lnTo>
                    <a:pt x="434" y="72"/>
                  </a:lnTo>
                  <a:lnTo>
                    <a:pt x="434" y="72"/>
                  </a:lnTo>
                  <a:lnTo>
                    <a:pt x="435" y="70"/>
                  </a:lnTo>
                  <a:lnTo>
                    <a:pt x="435" y="67"/>
                  </a:lnTo>
                  <a:lnTo>
                    <a:pt x="435" y="65"/>
                  </a:lnTo>
                  <a:lnTo>
                    <a:pt x="434" y="63"/>
                  </a:lnTo>
                  <a:lnTo>
                    <a:pt x="434" y="63"/>
                  </a:lnTo>
                  <a:lnTo>
                    <a:pt x="431" y="61"/>
                  </a:lnTo>
                  <a:lnTo>
                    <a:pt x="429" y="60"/>
                  </a:lnTo>
                  <a:lnTo>
                    <a:pt x="429" y="60"/>
                  </a:lnTo>
                  <a:lnTo>
                    <a:pt x="396" y="51"/>
                  </a:lnTo>
                  <a:lnTo>
                    <a:pt x="360" y="44"/>
                  </a:lnTo>
                  <a:lnTo>
                    <a:pt x="323" y="41"/>
                  </a:lnTo>
                  <a:lnTo>
                    <a:pt x="283" y="39"/>
                  </a:lnTo>
                  <a:lnTo>
                    <a:pt x="283" y="39"/>
                  </a:lnTo>
                  <a:lnTo>
                    <a:pt x="286" y="36"/>
                  </a:lnTo>
                  <a:lnTo>
                    <a:pt x="288" y="31"/>
                  </a:lnTo>
                  <a:lnTo>
                    <a:pt x="289" y="28"/>
                  </a:lnTo>
                  <a:lnTo>
                    <a:pt x="289" y="24"/>
                  </a:lnTo>
                  <a:lnTo>
                    <a:pt x="289" y="24"/>
                  </a:lnTo>
                  <a:lnTo>
                    <a:pt x="289" y="20"/>
                  </a:lnTo>
                  <a:lnTo>
                    <a:pt x="288" y="15"/>
                  </a:lnTo>
                  <a:lnTo>
                    <a:pt x="286" y="11"/>
                  </a:lnTo>
                  <a:lnTo>
                    <a:pt x="282" y="8"/>
                  </a:lnTo>
                  <a:lnTo>
                    <a:pt x="279" y="4"/>
                  </a:lnTo>
                  <a:lnTo>
                    <a:pt x="275" y="2"/>
                  </a:lnTo>
                  <a:lnTo>
                    <a:pt x="270" y="1"/>
                  </a:lnTo>
                  <a:lnTo>
                    <a:pt x="266" y="0"/>
                  </a:lnTo>
                  <a:lnTo>
                    <a:pt x="266" y="0"/>
                  </a:lnTo>
                  <a:lnTo>
                    <a:pt x="261" y="1"/>
                  </a:lnTo>
                  <a:lnTo>
                    <a:pt x="256" y="2"/>
                  </a:lnTo>
                  <a:lnTo>
                    <a:pt x="253" y="4"/>
                  </a:lnTo>
                  <a:lnTo>
                    <a:pt x="249" y="8"/>
                  </a:lnTo>
                  <a:lnTo>
                    <a:pt x="247" y="11"/>
                  </a:lnTo>
                  <a:lnTo>
                    <a:pt x="245" y="15"/>
                  </a:lnTo>
                  <a:lnTo>
                    <a:pt x="242" y="20"/>
                  </a:lnTo>
                  <a:lnTo>
                    <a:pt x="242" y="24"/>
                  </a:lnTo>
                  <a:lnTo>
                    <a:pt x="242" y="24"/>
                  </a:lnTo>
                  <a:lnTo>
                    <a:pt x="242" y="28"/>
                  </a:lnTo>
                  <a:lnTo>
                    <a:pt x="243" y="31"/>
                  </a:lnTo>
                  <a:lnTo>
                    <a:pt x="246" y="36"/>
                  </a:lnTo>
                  <a:lnTo>
                    <a:pt x="248" y="39"/>
                  </a:lnTo>
                  <a:lnTo>
                    <a:pt x="248" y="39"/>
                  </a:lnTo>
                  <a:lnTo>
                    <a:pt x="209" y="41"/>
                  </a:lnTo>
                  <a:lnTo>
                    <a:pt x="171" y="44"/>
                  </a:lnTo>
                  <a:lnTo>
                    <a:pt x="135" y="51"/>
                  </a:lnTo>
                  <a:lnTo>
                    <a:pt x="102" y="60"/>
                  </a:lnTo>
                  <a:lnTo>
                    <a:pt x="102" y="60"/>
                  </a:lnTo>
                  <a:lnTo>
                    <a:pt x="100" y="61"/>
                  </a:lnTo>
                  <a:lnTo>
                    <a:pt x="98" y="63"/>
                  </a:lnTo>
                  <a:lnTo>
                    <a:pt x="98" y="63"/>
                  </a:lnTo>
                  <a:lnTo>
                    <a:pt x="97" y="65"/>
                  </a:lnTo>
                  <a:lnTo>
                    <a:pt x="97" y="67"/>
                  </a:lnTo>
                  <a:lnTo>
                    <a:pt x="97" y="70"/>
                  </a:lnTo>
                  <a:lnTo>
                    <a:pt x="99" y="72"/>
                  </a:lnTo>
                  <a:lnTo>
                    <a:pt x="99" y="72"/>
                  </a:lnTo>
                  <a:lnTo>
                    <a:pt x="100" y="75"/>
                  </a:lnTo>
                  <a:lnTo>
                    <a:pt x="101" y="78"/>
                  </a:lnTo>
                  <a:lnTo>
                    <a:pt x="101" y="78"/>
                  </a:lnTo>
                  <a:lnTo>
                    <a:pt x="100" y="81"/>
                  </a:lnTo>
                  <a:lnTo>
                    <a:pt x="99" y="83"/>
                  </a:lnTo>
                  <a:lnTo>
                    <a:pt x="95" y="85"/>
                  </a:lnTo>
                  <a:lnTo>
                    <a:pt x="92" y="87"/>
                  </a:lnTo>
                  <a:lnTo>
                    <a:pt x="92" y="87"/>
                  </a:lnTo>
                  <a:lnTo>
                    <a:pt x="89" y="85"/>
                  </a:lnTo>
                  <a:lnTo>
                    <a:pt x="87" y="83"/>
                  </a:lnTo>
                  <a:lnTo>
                    <a:pt x="85" y="81"/>
                  </a:lnTo>
                  <a:lnTo>
                    <a:pt x="85" y="78"/>
                  </a:lnTo>
                  <a:lnTo>
                    <a:pt x="85" y="78"/>
                  </a:lnTo>
                  <a:lnTo>
                    <a:pt x="84" y="75"/>
                  </a:lnTo>
                  <a:lnTo>
                    <a:pt x="83" y="72"/>
                  </a:lnTo>
                  <a:lnTo>
                    <a:pt x="80" y="71"/>
                  </a:lnTo>
                  <a:lnTo>
                    <a:pt x="77" y="70"/>
                  </a:lnTo>
                  <a:lnTo>
                    <a:pt x="77" y="70"/>
                  </a:lnTo>
                  <a:lnTo>
                    <a:pt x="75" y="71"/>
                  </a:lnTo>
                  <a:lnTo>
                    <a:pt x="72" y="72"/>
                  </a:lnTo>
                  <a:lnTo>
                    <a:pt x="71" y="75"/>
                  </a:lnTo>
                  <a:lnTo>
                    <a:pt x="71" y="78"/>
                  </a:lnTo>
                  <a:lnTo>
                    <a:pt x="71" y="78"/>
                  </a:lnTo>
                  <a:lnTo>
                    <a:pt x="71" y="84"/>
                  </a:lnTo>
                  <a:lnTo>
                    <a:pt x="74" y="91"/>
                  </a:lnTo>
                  <a:lnTo>
                    <a:pt x="78" y="95"/>
                  </a:lnTo>
                  <a:lnTo>
                    <a:pt x="84" y="98"/>
                  </a:lnTo>
                  <a:lnTo>
                    <a:pt x="2" y="298"/>
                  </a:lnTo>
                  <a:lnTo>
                    <a:pt x="2" y="298"/>
                  </a:lnTo>
                  <a:lnTo>
                    <a:pt x="2" y="300"/>
                  </a:lnTo>
                  <a:lnTo>
                    <a:pt x="2" y="303"/>
                  </a:lnTo>
                  <a:lnTo>
                    <a:pt x="0" y="304"/>
                  </a:lnTo>
                  <a:lnTo>
                    <a:pt x="0" y="304"/>
                  </a:lnTo>
                  <a:lnTo>
                    <a:pt x="4" y="310"/>
                  </a:lnTo>
                  <a:lnTo>
                    <a:pt x="8" y="314"/>
                  </a:lnTo>
                  <a:lnTo>
                    <a:pt x="12" y="320"/>
                  </a:lnTo>
                  <a:lnTo>
                    <a:pt x="18" y="324"/>
                  </a:lnTo>
                  <a:lnTo>
                    <a:pt x="24" y="328"/>
                  </a:lnTo>
                  <a:lnTo>
                    <a:pt x="32" y="333"/>
                  </a:lnTo>
                  <a:lnTo>
                    <a:pt x="39" y="336"/>
                  </a:lnTo>
                  <a:lnTo>
                    <a:pt x="48" y="339"/>
                  </a:lnTo>
                  <a:lnTo>
                    <a:pt x="50" y="339"/>
                  </a:lnTo>
                  <a:lnTo>
                    <a:pt x="135" y="339"/>
                  </a:lnTo>
                  <a:lnTo>
                    <a:pt x="138" y="339"/>
                  </a:lnTo>
                  <a:lnTo>
                    <a:pt x="138" y="339"/>
                  </a:lnTo>
                  <a:lnTo>
                    <a:pt x="146" y="336"/>
                  </a:lnTo>
                  <a:lnTo>
                    <a:pt x="154" y="333"/>
                  </a:lnTo>
                  <a:lnTo>
                    <a:pt x="161" y="328"/>
                  </a:lnTo>
                  <a:lnTo>
                    <a:pt x="168" y="324"/>
                  </a:lnTo>
                  <a:lnTo>
                    <a:pt x="173" y="320"/>
                  </a:lnTo>
                  <a:lnTo>
                    <a:pt x="179" y="314"/>
                  </a:lnTo>
                  <a:lnTo>
                    <a:pt x="183" y="310"/>
                  </a:lnTo>
                  <a:lnTo>
                    <a:pt x="186" y="304"/>
                  </a:lnTo>
                  <a:lnTo>
                    <a:pt x="185" y="303"/>
                  </a:lnTo>
                  <a:lnTo>
                    <a:pt x="185" y="303"/>
                  </a:lnTo>
                  <a:lnTo>
                    <a:pt x="185" y="300"/>
                  </a:lnTo>
                  <a:lnTo>
                    <a:pt x="184" y="298"/>
                  </a:lnTo>
                  <a:lnTo>
                    <a:pt x="102" y="98"/>
                  </a:lnTo>
                  <a:lnTo>
                    <a:pt x="102" y="98"/>
                  </a:lnTo>
                  <a:lnTo>
                    <a:pt x="107" y="95"/>
                  </a:lnTo>
                  <a:lnTo>
                    <a:pt x="112" y="90"/>
                  </a:lnTo>
                  <a:lnTo>
                    <a:pt x="114" y="84"/>
                  </a:lnTo>
                  <a:lnTo>
                    <a:pt x="115" y="78"/>
                  </a:lnTo>
                  <a:lnTo>
                    <a:pt x="115" y="78"/>
                  </a:lnTo>
                  <a:lnTo>
                    <a:pt x="114" y="70"/>
                  </a:lnTo>
                  <a:lnTo>
                    <a:pt x="114" y="70"/>
                  </a:lnTo>
                  <a:lnTo>
                    <a:pt x="145" y="64"/>
                  </a:lnTo>
                  <a:lnTo>
                    <a:pt x="178" y="58"/>
                  </a:lnTo>
                  <a:lnTo>
                    <a:pt x="212" y="54"/>
                  </a:lnTo>
                  <a:lnTo>
                    <a:pt x="249" y="53"/>
                  </a:lnTo>
                  <a:lnTo>
                    <a:pt x="249" y="211"/>
                  </a:lnTo>
                  <a:lnTo>
                    <a:pt x="249" y="211"/>
                  </a:lnTo>
                  <a:lnTo>
                    <a:pt x="246" y="222"/>
                  </a:lnTo>
                  <a:lnTo>
                    <a:pt x="243" y="233"/>
                  </a:lnTo>
                  <a:lnTo>
                    <a:pt x="241" y="244"/>
                  </a:lnTo>
                  <a:lnTo>
                    <a:pt x="241" y="255"/>
                  </a:lnTo>
                  <a:lnTo>
                    <a:pt x="241" y="267"/>
                  </a:lnTo>
                  <a:lnTo>
                    <a:pt x="243" y="278"/>
                  </a:lnTo>
                  <a:lnTo>
                    <a:pt x="246" y="288"/>
                  </a:lnTo>
                  <a:lnTo>
                    <a:pt x="249" y="299"/>
                  </a:lnTo>
                  <a:lnTo>
                    <a:pt x="249" y="299"/>
                  </a:lnTo>
                  <a:lnTo>
                    <a:pt x="249" y="300"/>
                  </a:lnTo>
                  <a:lnTo>
                    <a:pt x="249" y="341"/>
                  </a:lnTo>
                  <a:lnTo>
                    <a:pt x="249" y="341"/>
                  </a:lnTo>
                  <a:lnTo>
                    <a:pt x="249" y="346"/>
                  </a:lnTo>
                  <a:lnTo>
                    <a:pt x="248" y="352"/>
                  </a:lnTo>
                  <a:lnTo>
                    <a:pt x="246" y="358"/>
                  </a:lnTo>
                  <a:lnTo>
                    <a:pt x="242" y="364"/>
                  </a:lnTo>
                  <a:lnTo>
                    <a:pt x="238" y="371"/>
                  </a:lnTo>
                  <a:lnTo>
                    <a:pt x="230" y="376"/>
                  </a:lnTo>
                  <a:lnTo>
                    <a:pt x="222" y="381"/>
                  </a:lnTo>
                  <a:lnTo>
                    <a:pt x="210" y="385"/>
                  </a:lnTo>
                  <a:lnTo>
                    <a:pt x="206" y="386"/>
                  </a:lnTo>
                  <a:lnTo>
                    <a:pt x="205" y="391"/>
                  </a:lnTo>
                  <a:lnTo>
                    <a:pt x="192" y="391"/>
                  </a:lnTo>
                  <a:lnTo>
                    <a:pt x="192" y="429"/>
                  </a:lnTo>
                  <a:lnTo>
                    <a:pt x="186" y="429"/>
                  </a:lnTo>
                  <a:lnTo>
                    <a:pt x="186" y="467"/>
                  </a:lnTo>
                  <a:lnTo>
                    <a:pt x="345" y="467"/>
                  </a:lnTo>
                  <a:lnTo>
                    <a:pt x="345" y="429"/>
                  </a:lnTo>
                  <a:lnTo>
                    <a:pt x="340" y="429"/>
                  </a:lnTo>
                  <a:lnTo>
                    <a:pt x="340" y="391"/>
                  </a:lnTo>
                  <a:lnTo>
                    <a:pt x="327" y="391"/>
                  </a:lnTo>
                  <a:lnTo>
                    <a:pt x="327" y="386"/>
                  </a:lnTo>
                  <a:lnTo>
                    <a:pt x="321" y="385"/>
                  </a:lnTo>
                  <a:lnTo>
                    <a:pt x="321" y="385"/>
                  </a:lnTo>
                  <a:lnTo>
                    <a:pt x="311" y="382"/>
                  </a:lnTo>
                  <a:lnTo>
                    <a:pt x="304" y="379"/>
                  </a:lnTo>
                  <a:lnTo>
                    <a:pt x="297" y="375"/>
                  </a:lnTo>
                  <a:lnTo>
                    <a:pt x="292" y="371"/>
                  </a:lnTo>
                  <a:lnTo>
                    <a:pt x="288" y="364"/>
                  </a:lnTo>
                  <a:lnTo>
                    <a:pt x="286" y="358"/>
                  </a:lnTo>
                  <a:lnTo>
                    <a:pt x="283" y="350"/>
                  </a:lnTo>
                  <a:lnTo>
                    <a:pt x="282" y="341"/>
                  </a:lnTo>
                  <a:lnTo>
                    <a:pt x="282" y="299"/>
                  </a:lnTo>
                  <a:lnTo>
                    <a:pt x="282" y="299"/>
                  </a:lnTo>
                  <a:lnTo>
                    <a:pt x="286" y="288"/>
                  </a:lnTo>
                  <a:lnTo>
                    <a:pt x="289" y="278"/>
                  </a:lnTo>
                  <a:lnTo>
                    <a:pt x="290" y="266"/>
                  </a:lnTo>
                  <a:lnTo>
                    <a:pt x="290" y="255"/>
                  </a:lnTo>
                  <a:lnTo>
                    <a:pt x="290" y="244"/>
                  </a:lnTo>
                  <a:lnTo>
                    <a:pt x="289" y="233"/>
                  </a:lnTo>
                  <a:lnTo>
                    <a:pt x="286" y="222"/>
                  </a:lnTo>
                  <a:lnTo>
                    <a:pt x="282" y="211"/>
                  </a:lnTo>
                  <a:lnTo>
                    <a:pt x="282" y="53"/>
                  </a:lnTo>
                  <a:lnTo>
                    <a:pt x="282" y="53"/>
                  </a:lnTo>
                  <a:lnTo>
                    <a:pt x="319" y="54"/>
                  </a:lnTo>
                  <a:lnTo>
                    <a:pt x="354" y="58"/>
                  </a:lnTo>
                  <a:lnTo>
                    <a:pt x="387" y="64"/>
                  </a:lnTo>
                  <a:lnTo>
                    <a:pt x="417" y="70"/>
                  </a:lnTo>
                  <a:lnTo>
                    <a:pt x="417" y="70"/>
                  </a:lnTo>
                  <a:lnTo>
                    <a:pt x="416" y="78"/>
                  </a:lnTo>
                  <a:lnTo>
                    <a:pt x="416" y="78"/>
                  </a:lnTo>
                  <a:lnTo>
                    <a:pt x="417" y="84"/>
                  </a:lnTo>
                  <a:lnTo>
                    <a:pt x="421" y="90"/>
                  </a:lnTo>
                  <a:lnTo>
                    <a:pt x="424" y="95"/>
                  </a:lnTo>
                  <a:lnTo>
                    <a:pt x="429" y="98"/>
                  </a:lnTo>
                  <a:lnTo>
                    <a:pt x="347" y="298"/>
                  </a:lnTo>
                  <a:lnTo>
                    <a:pt x="347" y="298"/>
                  </a:lnTo>
                  <a:lnTo>
                    <a:pt x="346" y="300"/>
                  </a:lnTo>
                  <a:lnTo>
                    <a:pt x="347" y="303"/>
                  </a:lnTo>
                  <a:lnTo>
                    <a:pt x="346" y="304"/>
                  </a:lnTo>
                  <a:lnTo>
                    <a:pt x="346" y="304"/>
                  </a:lnTo>
                  <a:lnTo>
                    <a:pt x="349" y="310"/>
                  </a:lnTo>
                  <a:lnTo>
                    <a:pt x="354" y="314"/>
                  </a:lnTo>
                  <a:lnTo>
                    <a:pt x="358" y="320"/>
                  </a:lnTo>
                  <a:lnTo>
                    <a:pt x="363" y="324"/>
                  </a:lnTo>
                  <a:lnTo>
                    <a:pt x="370" y="328"/>
                  </a:lnTo>
                  <a:lnTo>
                    <a:pt x="377" y="333"/>
                  </a:lnTo>
                  <a:lnTo>
                    <a:pt x="385" y="336"/>
                  </a:lnTo>
                  <a:lnTo>
                    <a:pt x="394" y="339"/>
                  </a:lnTo>
                  <a:lnTo>
                    <a:pt x="396" y="339"/>
                  </a:lnTo>
                  <a:lnTo>
                    <a:pt x="481" y="339"/>
                  </a:lnTo>
                  <a:lnTo>
                    <a:pt x="483" y="339"/>
                  </a:lnTo>
                  <a:lnTo>
                    <a:pt x="483" y="339"/>
                  </a:lnTo>
                  <a:lnTo>
                    <a:pt x="492" y="336"/>
                  </a:lnTo>
                  <a:lnTo>
                    <a:pt x="499" y="333"/>
                  </a:lnTo>
                  <a:lnTo>
                    <a:pt x="507" y="328"/>
                  </a:lnTo>
                  <a:lnTo>
                    <a:pt x="513" y="324"/>
                  </a:lnTo>
                  <a:lnTo>
                    <a:pt x="519" y="320"/>
                  </a:lnTo>
                  <a:lnTo>
                    <a:pt x="524" y="314"/>
                  </a:lnTo>
                  <a:lnTo>
                    <a:pt x="527" y="310"/>
                  </a:lnTo>
                  <a:lnTo>
                    <a:pt x="531" y="304"/>
                  </a:lnTo>
                  <a:lnTo>
                    <a:pt x="531" y="303"/>
                  </a:lnTo>
                  <a:close/>
                  <a:moveTo>
                    <a:pt x="266" y="15"/>
                  </a:moveTo>
                  <a:lnTo>
                    <a:pt x="266" y="15"/>
                  </a:lnTo>
                  <a:lnTo>
                    <a:pt x="269" y="15"/>
                  </a:lnTo>
                  <a:lnTo>
                    <a:pt x="273" y="17"/>
                  </a:lnTo>
                  <a:lnTo>
                    <a:pt x="275" y="21"/>
                  </a:lnTo>
                  <a:lnTo>
                    <a:pt x="275" y="24"/>
                  </a:lnTo>
                  <a:lnTo>
                    <a:pt x="275" y="24"/>
                  </a:lnTo>
                  <a:lnTo>
                    <a:pt x="275" y="27"/>
                  </a:lnTo>
                  <a:lnTo>
                    <a:pt x="273" y="30"/>
                  </a:lnTo>
                  <a:lnTo>
                    <a:pt x="269" y="33"/>
                  </a:lnTo>
                  <a:lnTo>
                    <a:pt x="266" y="34"/>
                  </a:lnTo>
                  <a:lnTo>
                    <a:pt x="266" y="34"/>
                  </a:lnTo>
                  <a:lnTo>
                    <a:pt x="262" y="33"/>
                  </a:lnTo>
                  <a:lnTo>
                    <a:pt x="260" y="30"/>
                  </a:lnTo>
                  <a:lnTo>
                    <a:pt x="257" y="27"/>
                  </a:lnTo>
                  <a:lnTo>
                    <a:pt x="256" y="24"/>
                  </a:lnTo>
                  <a:lnTo>
                    <a:pt x="256" y="24"/>
                  </a:lnTo>
                  <a:lnTo>
                    <a:pt x="257" y="21"/>
                  </a:lnTo>
                  <a:lnTo>
                    <a:pt x="260" y="17"/>
                  </a:lnTo>
                  <a:lnTo>
                    <a:pt x="262" y="15"/>
                  </a:lnTo>
                  <a:lnTo>
                    <a:pt x="266" y="15"/>
                  </a:lnTo>
                  <a:lnTo>
                    <a:pt x="266" y="15"/>
                  </a:lnTo>
                  <a:close/>
                  <a:moveTo>
                    <a:pt x="134" y="325"/>
                  </a:moveTo>
                  <a:lnTo>
                    <a:pt x="51" y="325"/>
                  </a:lnTo>
                  <a:lnTo>
                    <a:pt x="51" y="325"/>
                  </a:lnTo>
                  <a:lnTo>
                    <a:pt x="41" y="322"/>
                  </a:lnTo>
                  <a:lnTo>
                    <a:pt x="34" y="318"/>
                  </a:lnTo>
                  <a:lnTo>
                    <a:pt x="26" y="313"/>
                  </a:lnTo>
                  <a:lnTo>
                    <a:pt x="21" y="308"/>
                  </a:lnTo>
                  <a:lnTo>
                    <a:pt x="166" y="308"/>
                  </a:lnTo>
                  <a:lnTo>
                    <a:pt x="166" y="308"/>
                  </a:lnTo>
                  <a:lnTo>
                    <a:pt x="159" y="313"/>
                  </a:lnTo>
                  <a:lnTo>
                    <a:pt x="152" y="318"/>
                  </a:lnTo>
                  <a:lnTo>
                    <a:pt x="144" y="322"/>
                  </a:lnTo>
                  <a:lnTo>
                    <a:pt x="134" y="325"/>
                  </a:lnTo>
                  <a:lnTo>
                    <a:pt x="134" y="325"/>
                  </a:lnTo>
                  <a:close/>
                  <a:moveTo>
                    <a:pt x="19" y="294"/>
                  </a:moveTo>
                  <a:lnTo>
                    <a:pt x="93" y="114"/>
                  </a:lnTo>
                  <a:lnTo>
                    <a:pt x="167" y="294"/>
                  </a:lnTo>
                  <a:lnTo>
                    <a:pt x="19" y="294"/>
                  </a:lnTo>
                  <a:close/>
                  <a:moveTo>
                    <a:pt x="270" y="217"/>
                  </a:moveTo>
                  <a:lnTo>
                    <a:pt x="270" y="217"/>
                  </a:lnTo>
                  <a:lnTo>
                    <a:pt x="273" y="227"/>
                  </a:lnTo>
                  <a:lnTo>
                    <a:pt x="275" y="237"/>
                  </a:lnTo>
                  <a:lnTo>
                    <a:pt x="276" y="245"/>
                  </a:lnTo>
                  <a:lnTo>
                    <a:pt x="276" y="255"/>
                  </a:lnTo>
                  <a:lnTo>
                    <a:pt x="276" y="265"/>
                  </a:lnTo>
                  <a:lnTo>
                    <a:pt x="275" y="274"/>
                  </a:lnTo>
                  <a:lnTo>
                    <a:pt x="273" y="283"/>
                  </a:lnTo>
                  <a:lnTo>
                    <a:pt x="270" y="293"/>
                  </a:lnTo>
                  <a:lnTo>
                    <a:pt x="262" y="293"/>
                  </a:lnTo>
                  <a:lnTo>
                    <a:pt x="262" y="293"/>
                  </a:lnTo>
                  <a:lnTo>
                    <a:pt x="259" y="283"/>
                  </a:lnTo>
                  <a:lnTo>
                    <a:pt x="256" y="274"/>
                  </a:lnTo>
                  <a:lnTo>
                    <a:pt x="255" y="265"/>
                  </a:lnTo>
                  <a:lnTo>
                    <a:pt x="255" y="255"/>
                  </a:lnTo>
                  <a:lnTo>
                    <a:pt x="255" y="245"/>
                  </a:lnTo>
                  <a:lnTo>
                    <a:pt x="256" y="237"/>
                  </a:lnTo>
                  <a:lnTo>
                    <a:pt x="259" y="227"/>
                  </a:lnTo>
                  <a:lnTo>
                    <a:pt x="262" y="217"/>
                  </a:lnTo>
                  <a:lnTo>
                    <a:pt x="270" y="217"/>
                  </a:lnTo>
                  <a:close/>
                  <a:moveTo>
                    <a:pt x="331" y="453"/>
                  </a:moveTo>
                  <a:lnTo>
                    <a:pt x="200" y="453"/>
                  </a:lnTo>
                  <a:lnTo>
                    <a:pt x="200" y="443"/>
                  </a:lnTo>
                  <a:lnTo>
                    <a:pt x="331" y="443"/>
                  </a:lnTo>
                  <a:lnTo>
                    <a:pt x="331" y="453"/>
                  </a:lnTo>
                  <a:close/>
                  <a:moveTo>
                    <a:pt x="207" y="429"/>
                  </a:moveTo>
                  <a:lnTo>
                    <a:pt x="207" y="406"/>
                  </a:lnTo>
                  <a:lnTo>
                    <a:pt x="326" y="406"/>
                  </a:lnTo>
                  <a:lnTo>
                    <a:pt x="326" y="429"/>
                  </a:lnTo>
                  <a:lnTo>
                    <a:pt x="207" y="429"/>
                  </a:lnTo>
                  <a:close/>
                  <a:moveTo>
                    <a:pt x="296" y="391"/>
                  </a:moveTo>
                  <a:lnTo>
                    <a:pt x="235" y="391"/>
                  </a:lnTo>
                  <a:lnTo>
                    <a:pt x="235" y="391"/>
                  </a:lnTo>
                  <a:lnTo>
                    <a:pt x="241" y="386"/>
                  </a:lnTo>
                  <a:lnTo>
                    <a:pt x="248" y="380"/>
                  </a:lnTo>
                  <a:lnTo>
                    <a:pt x="252" y="375"/>
                  </a:lnTo>
                  <a:lnTo>
                    <a:pt x="256" y="368"/>
                  </a:lnTo>
                  <a:lnTo>
                    <a:pt x="260" y="362"/>
                  </a:lnTo>
                  <a:lnTo>
                    <a:pt x="262" y="355"/>
                  </a:lnTo>
                  <a:lnTo>
                    <a:pt x="263" y="348"/>
                  </a:lnTo>
                  <a:lnTo>
                    <a:pt x="263" y="341"/>
                  </a:lnTo>
                  <a:lnTo>
                    <a:pt x="263" y="307"/>
                  </a:lnTo>
                  <a:lnTo>
                    <a:pt x="268" y="307"/>
                  </a:lnTo>
                  <a:lnTo>
                    <a:pt x="268" y="341"/>
                  </a:lnTo>
                  <a:lnTo>
                    <a:pt x="268" y="341"/>
                  </a:lnTo>
                  <a:lnTo>
                    <a:pt x="269" y="348"/>
                  </a:lnTo>
                  <a:lnTo>
                    <a:pt x="269" y="354"/>
                  </a:lnTo>
                  <a:lnTo>
                    <a:pt x="272" y="362"/>
                  </a:lnTo>
                  <a:lnTo>
                    <a:pt x="274" y="368"/>
                  </a:lnTo>
                  <a:lnTo>
                    <a:pt x="278" y="375"/>
                  </a:lnTo>
                  <a:lnTo>
                    <a:pt x="282" y="380"/>
                  </a:lnTo>
                  <a:lnTo>
                    <a:pt x="289" y="386"/>
                  </a:lnTo>
                  <a:lnTo>
                    <a:pt x="296" y="391"/>
                  </a:lnTo>
                  <a:lnTo>
                    <a:pt x="296" y="391"/>
                  </a:lnTo>
                  <a:close/>
                  <a:moveTo>
                    <a:pt x="268" y="203"/>
                  </a:moveTo>
                  <a:lnTo>
                    <a:pt x="263" y="203"/>
                  </a:lnTo>
                  <a:lnTo>
                    <a:pt x="263" y="53"/>
                  </a:lnTo>
                  <a:lnTo>
                    <a:pt x="263" y="53"/>
                  </a:lnTo>
                  <a:lnTo>
                    <a:pt x="266" y="53"/>
                  </a:lnTo>
                  <a:lnTo>
                    <a:pt x="266" y="53"/>
                  </a:lnTo>
                  <a:lnTo>
                    <a:pt x="268" y="53"/>
                  </a:lnTo>
                  <a:lnTo>
                    <a:pt x="268" y="203"/>
                  </a:lnTo>
                  <a:close/>
                  <a:moveTo>
                    <a:pt x="512" y="294"/>
                  </a:moveTo>
                  <a:lnTo>
                    <a:pt x="364" y="294"/>
                  </a:lnTo>
                  <a:lnTo>
                    <a:pt x="439" y="114"/>
                  </a:lnTo>
                  <a:lnTo>
                    <a:pt x="512" y="294"/>
                  </a:lnTo>
                  <a:close/>
                  <a:moveTo>
                    <a:pt x="480" y="325"/>
                  </a:moveTo>
                  <a:lnTo>
                    <a:pt x="397" y="325"/>
                  </a:lnTo>
                  <a:lnTo>
                    <a:pt x="397" y="325"/>
                  </a:lnTo>
                  <a:lnTo>
                    <a:pt x="387" y="322"/>
                  </a:lnTo>
                  <a:lnTo>
                    <a:pt x="380" y="318"/>
                  </a:lnTo>
                  <a:lnTo>
                    <a:pt x="372" y="313"/>
                  </a:lnTo>
                  <a:lnTo>
                    <a:pt x="367" y="308"/>
                  </a:lnTo>
                  <a:lnTo>
                    <a:pt x="511" y="308"/>
                  </a:lnTo>
                  <a:lnTo>
                    <a:pt x="511" y="308"/>
                  </a:lnTo>
                  <a:lnTo>
                    <a:pt x="505" y="313"/>
                  </a:lnTo>
                  <a:lnTo>
                    <a:pt x="497" y="318"/>
                  </a:lnTo>
                  <a:lnTo>
                    <a:pt x="490" y="322"/>
                  </a:lnTo>
                  <a:lnTo>
                    <a:pt x="480" y="325"/>
                  </a:lnTo>
                  <a:lnTo>
                    <a:pt x="480" y="325"/>
                  </a:lnTo>
                  <a:close/>
                </a:path>
              </a:pathLst>
            </a:custGeom>
            <a:solidFill>
              <a:schemeClr val="bg1">
                <a:lumMod val="95000"/>
              </a:schemeClr>
            </a:solidFill>
            <a:ln>
              <a:noFill/>
            </a:ln>
          </p:spPr>
          <p:txBody>
            <a:bodyPr vert="horz" wrap="square" lIns="91440" tIns="45720" rIns="91440" bIns="45720" numCol="1" anchor="t" anchorCtr="0" compatLnSpc="1"/>
            <a:lstStyle/>
            <a:p>
              <a:endParaRPr lang="ko-KR" altLang="en-US"/>
            </a:p>
          </p:txBody>
        </p:sp>
      </p:grpSp>
      <p:grpSp>
        <p:nvGrpSpPr>
          <p:cNvPr id="53" name="组合 52"/>
          <p:cNvGrpSpPr/>
          <p:nvPr/>
        </p:nvGrpSpPr>
        <p:grpSpPr>
          <a:xfrm>
            <a:off x="3456014" y="3995965"/>
            <a:ext cx="894896" cy="894896"/>
            <a:chOff x="3456014" y="3995965"/>
            <a:chExt cx="894896" cy="894896"/>
          </a:xfrm>
        </p:grpSpPr>
        <p:sp>
          <p:nvSpPr>
            <p:cNvPr id="57" name="Oval 142"/>
            <p:cNvSpPr/>
            <p:nvPr/>
          </p:nvSpPr>
          <p:spPr>
            <a:xfrm flipH="1">
              <a:off x="3456014" y="3995965"/>
              <a:ext cx="894896" cy="894896"/>
            </a:xfrm>
            <a:prstGeom prst="ellipse">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58" name="Group 176"/>
            <p:cNvGrpSpPr/>
            <p:nvPr/>
          </p:nvGrpSpPr>
          <p:grpSpPr>
            <a:xfrm>
              <a:off x="3647948" y="4188435"/>
              <a:ext cx="511028" cy="509956"/>
              <a:chOff x="5138738" y="4373563"/>
              <a:chExt cx="755650" cy="754063"/>
            </a:xfrm>
            <a:solidFill>
              <a:schemeClr val="bg1">
                <a:lumMod val="95000"/>
              </a:schemeClr>
            </a:solidFill>
          </p:grpSpPr>
          <p:sp>
            <p:nvSpPr>
              <p:cNvPr id="59" name="Freeform 177"/>
              <p:cNvSpPr>
                <a:spLocks noEditPoints="1"/>
              </p:cNvSpPr>
              <p:nvPr/>
            </p:nvSpPr>
            <p:spPr bwMode="auto">
              <a:xfrm>
                <a:off x="5138738" y="4373563"/>
                <a:ext cx="755650" cy="754063"/>
              </a:xfrm>
              <a:custGeom>
                <a:avLst/>
                <a:gdLst>
                  <a:gd name="T0" fmla="*/ 214 w 476"/>
                  <a:gd name="T1" fmla="*/ 1 h 475"/>
                  <a:gd name="T2" fmla="*/ 146 w 476"/>
                  <a:gd name="T3" fmla="*/ 20 h 475"/>
                  <a:gd name="T4" fmla="*/ 87 w 476"/>
                  <a:gd name="T5" fmla="*/ 55 h 475"/>
                  <a:gd name="T6" fmla="*/ 41 w 476"/>
                  <a:gd name="T7" fmla="*/ 105 h 475"/>
                  <a:gd name="T8" fmla="*/ 11 w 476"/>
                  <a:gd name="T9" fmla="*/ 167 h 475"/>
                  <a:gd name="T10" fmla="*/ 0 w 476"/>
                  <a:gd name="T11" fmla="*/ 238 h 475"/>
                  <a:gd name="T12" fmla="*/ 6 w 476"/>
                  <a:gd name="T13" fmla="*/ 286 h 475"/>
                  <a:gd name="T14" fmla="*/ 30 w 476"/>
                  <a:gd name="T15" fmla="*/ 351 h 475"/>
                  <a:gd name="T16" fmla="*/ 71 w 476"/>
                  <a:gd name="T17" fmla="*/ 406 h 475"/>
                  <a:gd name="T18" fmla="*/ 125 w 476"/>
                  <a:gd name="T19" fmla="*/ 447 h 475"/>
                  <a:gd name="T20" fmla="*/ 190 w 476"/>
                  <a:gd name="T21" fmla="*/ 471 h 475"/>
                  <a:gd name="T22" fmla="*/ 238 w 476"/>
                  <a:gd name="T23" fmla="*/ 475 h 475"/>
                  <a:gd name="T24" fmla="*/ 309 w 476"/>
                  <a:gd name="T25" fmla="*/ 464 h 475"/>
                  <a:gd name="T26" fmla="*/ 371 w 476"/>
                  <a:gd name="T27" fmla="*/ 435 h 475"/>
                  <a:gd name="T28" fmla="*/ 422 w 476"/>
                  <a:gd name="T29" fmla="*/ 389 h 475"/>
                  <a:gd name="T30" fmla="*/ 457 w 476"/>
                  <a:gd name="T31" fmla="*/ 331 h 475"/>
                  <a:gd name="T32" fmla="*/ 474 w 476"/>
                  <a:gd name="T33" fmla="*/ 263 h 475"/>
                  <a:gd name="T34" fmla="*/ 474 w 476"/>
                  <a:gd name="T35" fmla="*/ 214 h 475"/>
                  <a:gd name="T36" fmla="*/ 457 w 476"/>
                  <a:gd name="T37" fmla="*/ 146 h 475"/>
                  <a:gd name="T38" fmla="*/ 422 w 476"/>
                  <a:gd name="T39" fmla="*/ 86 h 475"/>
                  <a:gd name="T40" fmla="*/ 371 w 476"/>
                  <a:gd name="T41" fmla="*/ 41 h 475"/>
                  <a:gd name="T42" fmla="*/ 309 w 476"/>
                  <a:gd name="T43" fmla="*/ 11 h 475"/>
                  <a:gd name="T44" fmla="*/ 238 w 476"/>
                  <a:gd name="T45" fmla="*/ 0 h 475"/>
                  <a:gd name="T46" fmla="*/ 238 w 476"/>
                  <a:gd name="T47" fmla="*/ 461 h 475"/>
                  <a:gd name="T48" fmla="*/ 172 w 476"/>
                  <a:gd name="T49" fmla="*/ 452 h 475"/>
                  <a:gd name="T50" fmla="*/ 114 w 476"/>
                  <a:gd name="T51" fmla="*/ 423 h 475"/>
                  <a:gd name="T52" fmla="*/ 66 w 476"/>
                  <a:gd name="T53" fmla="*/ 380 h 475"/>
                  <a:gd name="T54" fmla="*/ 33 w 476"/>
                  <a:gd name="T55" fmla="*/ 325 h 475"/>
                  <a:gd name="T56" fmla="*/ 15 w 476"/>
                  <a:gd name="T57" fmla="*/ 260 h 475"/>
                  <a:gd name="T58" fmla="*/ 15 w 476"/>
                  <a:gd name="T59" fmla="*/ 215 h 475"/>
                  <a:gd name="T60" fmla="*/ 33 w 476"/>
                  <a:gd name="T61" fmla="*/ 151 h 475"/>
                  <a:gd name="T62" fmla="*/ 66 w 476"/>
                  <a:gd name="T63" fmla="*/ 96 h 475"/>
                  <a:gd name="T64" fmla="*/ 114 w 476"/>
                  <a:gd name="T65" fmla="*/ 53 h 475"/>
                  <a:gd name="T66" fmla="*/ 172 w 476"/>
                  <a:gd name="T67" fmla="*/ 25 h 475"/>
                  <a:gd name="T68" fmla="*/ 238 w 476"/>
                  <a:gd name="T69" fmla="*/ 14 h 475"/>
                  <a:gd name="T70" fmla="*/ 283 w 476"/>
                  <a:gd name="T71" fmla="*/ 20 h 475"/>
                  <a:gd name="T72" fmla="*/ 345 w 476"/>
                  <a:gd name="T73" fmla="*/ 41 h 475"/>
                  <a:gd name="T74" fmla="*/ 396 w 476"/>
                  <a:gd name="T75" fmla="*/ 80 h 475"/>
                  <a:gd name="T76" fmla="*/ 435 w 476"/>
                  <a:gd name="T77" fmla="*/ 132 h 475"/>
                  <a:gd name="T78" fmla="*/ 457 w 476"/>
                  <a:gd name="T79" fmla="*/ 193 h 475"/>
                  <a:gd name="T80" fmla="*/ 462 w 476"/>
                  <a:gd name="T81" fmla="*/ 238 h 475"/>
                  <a:gd name="T82" fmla="*/ 452 w 476"/>
                  <a:gd name="T83" fmla="*/ 305 h 475"/>
                  <a:gd name="T84" fmla="*/ 424 w 476"/>
                  <a:gd name="T85" fmla="*/ 363 h 475"/>
                  <a:gd name="T86" fmla="*/ 381 w 476"/>
                  <a:gd name="T87" fmla="*/ 410 h 475"/>
                  <a:gd name="T88" fmla="*/ 325 w 476"/>
                  <a:gd name="T89" fmla="*/ 444 h 475"/>
                  <a:gd name="T90" fmla="*/ 261 w 476"/>
                  <a:gd name="T91" fmla="*/ 46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6" h="475">
                    <a:moveTo>
                      <a:pt x="238" y="0"/>
                    </a:moveTo>
                    <a:lnTo>
                      <a:pt x="238" y="0"/>
                    </a:lnTo>
                    <a:lnTo>
                      <a:pt x="214" y="1"/>
                    </a:lnTo>
                    <a:lnTo>
                      <a:pt x="190" y="5"/>
                    </a:lnTo>
                    <a:lnTo>
                      <a:pt x="168" y="11"/>
                    </a:lnTo>
                    <a:lnTo>
                      <a:pt x="146" y="20"/>
                    </a:lnTo>
                    <a:lnTo>
                      <a:pt x="125" y="29"/>
                    </a:lnTo>
                    <a:lnTo>
                      <a:pt x="105" y="41"/>
                    </a:lnTo>
                    <a:lnTo>
                      <a:pt x="87" y="55"/>
                    </a:lnTo>
                    <a:lnTo>
                      <a:pt x="71" y="70"/>
                    </a:lnTo>
                    <a:lnTo>
                      <a:pt x="54" y="86"/>
                    </a:lnTo>
                    <a:lnTo>
                      <a:pt x="41" y="105"/>
                    </a:lnTo>
                    <a:lnTo>
                      <a:pt x="30" y="125"/>
                    </a:lnTo>
                    <a:lnTo>
                      <a:pt x="19" y="146"/>
                    </a:lnTo>
                    <a:lnTo>
                      <a:pt x="11" y="167"/>
                    </a:lnTo>
                    <a:lnTo>
                      <a:pt x="6" y="190"/>
                    </a:lnTo>
                    <a:lnTo>
                      <a:pt x="1" y="214"/>
                    </a:lnTo>
                    <a:lnTo>
                      <a:pt x="0" y="238"/>
                    </a:lnTo>
                    <a:lnTo>
                      <a:pt x="0" y="238"/>
                    </a:lnTo>
                    <a:lnTo>
                      <a:pt x="1" y="263"/>
                    </a:lnTo>
                    <a:lnTo>
                      <a:pt x="6" y="286"/>
                    </a:lnTo>
                    <a:lnTo>
                      <a:pt x="11" y="309"/>
                    </a:lnTo>
                    <a:lnTo>
                      <a:pt x="19" y="331"/>
                    </a:lnTo>
                    <a:lnTo>
                      <a:pt x="30" y="351"/>
                    </a:lnTo>
                    <a:lnTo>
                      <a:pt x="41" y="371"/>
                    </a:lnTo>
                    <a:lnTo>
                      <a:pt x="54" y="389"/>
                    </a:lnTo>
                    <a:lnTo>
                      <a:pt x="71" y="406"/>
                    </a:lnTo>
                    <a:lnTo>
                      <a:pt x="87" y="421"/>
                    </a:lnTo>
                    <a:lnTo>
                      <a:pt x="105" y="435"/>
                    </a:lnTo>
                    <a:lnTo>
                      <a:pt x="125" y="447"/>
                    </a:lnTo>
                    <a:lnTo>
                      <a:pt x="146" y="457"/>
                    </a:lnTo>
                    <a:lnTo>
                      <a:pt x="168" y="464"/>
                    </a:lnTo>
                    <a:lnTo>
                      <a:pt x="190" y="471"/>
                    </a:lnTo>
                    <a:lnTo>
                      <a:pt x="214" y="474"/>
                    </a:lnTo>
                    <a:lnTo>
                      <a:pt x="238" y="475"/>
                    </a:lnTo>
                    <a:lnTo>
                      <a:pt x="238" y="475"/>
                    </a:lnTo>
                    <a:lnTo>
                      <a:pt x="263" y="474"/>
                    </a:lnTo>
                    <a:lnTo>
                      <a:pt x="285" y="471"/>
                    </a:lnTo>
                    <a:lnTo>
                      <a:pt x="309" y="464"/>
                    </a:lnTo>
                    <a:lnTo>
                      <a:pt x="331" y="457"/>
                    </a:lnTo>
                    <a:lnTo>
                      <a:pt x="351" y="447"/>
                    </a:lnTo>
                    <a:lnTo>
                      <a:pt x="371" y="435"/>
                    </a:lnTo>
                    <a:lnTo>
                      <a:pt x="389" y="421"/>
                    </a:lnTo>
                    <a:lnTo>
                      <a:pt x="406" y="406"/>
                    </a:lnTo>
                    <a:lnTo>
                      <a:pt x="422" y="389"/>
                    </a:lnTo>
                    <a:lnTo>
                      <a:pt x="436" y="371"/>
                    </a:lnTo>
                    <a:lnTo>
                      <a:pt x="447" y="351"/>
                    </a:lnTo>
                    <a:lnTo>
                      <a:pt x="457" y="331"/>
                    </a:lnTo>
                    <a:lnTo>
                      <a:pt x="465" y="309"/>
                    </a:lnTo>
                    <a:lnTo>
                      <a:pt x="471" y="286"/>
                    </a:lnTo>
                    <a:lnTo>
                      <a:pt x="474" y="263"/>
                    </a:lnTo>
                    <a:lnTo>
                      <a:pt x="476" y="238"/>
                    </a:lnTo>
                    <a:lnTo>
                      <a:pt x="476" y="238"/>
                    </a:lnTo>
                    <a:lnTo>
                      <a:pt x="474" y="214"/>
                    </a:lnTo>
                    <a:lnTo>
                      <a:pt x="471" y="190"/>
                    </a:lnTo>
                    <a:lnTo>
                      <a:pt x="465" y="167"/>
                    </a:lnTo>
                    <a:lnTo>
                      <a:pt x="457" y="146"/>
                    </a:lnTo>
                    <a:lnTo>
                      <a:pt x="447" y="125"/>
                    </a:lnTo>
                    <a:lnTo>
                      <a:pt x="436" y="105"/>
                    </a:lnTo>
                    <a:lnTo>
                      <a:pt x="422" y="86"/>
                    </a:lnTo>
                    <a:lnTo>
                      <a:pt x="406" y="70"/>
                    </a:lnTo>
                    <a:lnTo>
                      <a:pt x="389" y="55"/>
                    </a:lnTo>
                    <a:lnTo>
                      <a:pt x="371" y="41"/>
                    </a:lnTo>
                    <a:lnTo>
                      <a:pt x="351" y="29"/>
                    </a:lnTo>
                    <a:lnTo>
                      <a:pt x="331" y="20"/>
                    </a:lnTo>
                    <a:lnTo>
                      <a:pt x="309" y="11"/>
                    </a:lnTo>
                    <a:lnTo>
                      <a:pt x="285" y="5"/>
                    </a:lnTo>
                    <a:lnTo>
                      <a:pt x="263" y="1"/>
                    </a:lnTo>
                    <a:lnTo>
                      <a:pt x="238" y="0"/>
                    </a:lnTo>
                    <a:lnTo>
                      <a:pt x="238" y="0"/>
                    </a:lnTo>
                    <a:close/>
                    <a:moveTo>
                      <a:pt x="238" y="461"/>
                    </a:moveTo>
                    <a:lnTo>
                      <a:pt x="238" y="461"/>
                    </a:lnTo>
                    <a:lnTo>
                      <a:pt x="215" y="460"/>
                    </a:lnTo>
                    <a:lnTo>
                      <a:pt x="194" y="457"/>
                    </a:lnTo>
                    <a:lnTo>
                      <a:pt x="172" y="452"/>
                    </a:lnTo>
                    <a:lnTo>
                      <a:pt x="152" y="444"/>
                    </a:lnTo>
                    <a:lnTo>
                      <a:pt x="132" y="434"/>
                    </a:lnTo>
                    <a:lnTo>
                      <a:pt x="114" y="423"/>
                    </a:lnTo>
                    <a:lnTo>
                      <a:pt x="96" y="410"/>
                    </a:lnTo>
                    <a:lnTo>
                      <a:pt x="80" y="396"/>
                    </a:lnTo>
                    <a:lnTo>
                      <a:pt x="66" y="380"/>
                    </a:lnTo>
                    <a:lnTo>
                      <a:pt x="53" y="363"/>
                    </a:lnTo>
                    <a:lnTo>
                      <a:pt x="41" y="345"/>
                    </a:lnTo>
                    <a:lnTo>
                      <a:pt x="33" y="325"/>
                    </a:lnTo>
                    <a:lnTo>
                      <a:pt x="25" y="305"/>
                    </a:lnTo>
                    <a:lnTo>
                      <a:pt x="19" y="283"/>
                    </a:lnTo>
                    <a:lnTo>
                      <a:pt x="15" y="260"/>
                    </a:lnTo>
                    <a:lnTo>
                      <a:pt x="14" y="238"/>
                    </a:lnTo>
                    <a:lnTo>
                      <a:pt x="14" y="238"/>
                    </a:lnTo>
                    <a:lnTo>
                      <a:pt x="15" y="215"/>
                    </a:lnTo>
                    <a:lnTo>
                      <a:pt x="19" y="193"/>
                    </a:lnTo>
                    <a:lnTo>
                      <a:pt x="25" y="172"/>
                    </a:lnTo>
                    <a:lnTo>
                      <a:pt x="33" y="151"/>
                    </a:lnTo>
                    <a:lnTo>
                      <a:pt x="41" y="132"/>
                    </a:lnTo>
                    <a:lnTo>
                      <a:pt x="53" y="113"/>
                    </a:lnTo>
                    <a:lnTo>
                      <a:pt x="66" y="96"/>
                    </a:lnTo>
                    <a:lnTo>
                      <a:pt x="80" y="80"/>
                    </a:lnTo>
                    <a:lnTo>
                      <a:pt x="96" y="66"/>
                    </a:lnTo>
                    <a:lnTo>
                      <a:pt x="114" y="53"/>
                    </a:lnTo>
                    <a:lnTo>
                      <a:pt x="132" y="41"/>
                    </a:lnTo>
                    <a:lnTo>
                      <a:pt x="152" y="32"/>
                    </a:lnTo>
                    <a:lnTo>
                      <a:pt x="172" y="25"/>
                    </a:lnTo>
                    <a:lnTo>
                      <a:pt x="194" y="20"/>
                    </a:lnTo>
                    <a:lnTo>
                      <a:pt x="215" y="15"/>
                    </a:lnTo>
                    <a:lnTo>
                      <a:pt x="238" y="14"/>
                    </a:lnTo>
                    <a:lnTo>
                      <a:pt x="238" y="14"/>
                    </a:lnTo>
                    <a:lnTo>
                      <a:pt x="261" y="15"/>
                    </a:lnTo>
                    <a:lnTo>
                      <a:pt x="283" y="20"/>
                    </a:lnTo>
                    <a:lnTo>
                      <a:pt x="305" y="25"/>
                    </a:lnTo>
                    <a:lnTo>
                      <a:pt x="325" y="32"/>
                    </a:lnTo>
                    <a:lnTo>
                      <a:pt x="345" y="41"/>
                    </a:lnTo>
                    <a:lnTo>
                      <a:pt x="363" y="53"/>
                    </a:lnTo>
                    <a:lnTo>
                      <a:pt x="381" y="66"/>
                    </a:lnTo>
                    <a:lnTo>
                      <a:pt x="396" y="80"/>
                    </a:lnTo>
                    <a:lnTo>
                      <a:pt x="411" y="96"/>
                    </a:lnTo>
                    <a:lnTo>
                      <a:pt x="424" y="113"/>
                    </a:lnTo>
                    <a:lnTo>
                      <a:pt x="435" y="132"/>
                    </a:lnTo>
                    <a:lnTo>
                      <a:pt x="444" y="151"/>
                    </a:lnTo>
                    <a:lnTo>
                      <a:pt x="452" y="172"/>
                    </a:lnTo>
                    <a:lnTo>
                      <a:pt x="457" y="193"/>
                    </a:lnTo>
                    <a:lnTo>
                      <a:pt x="460" y="215"/>
                    </a:lnTo>
                    <a:lnTo>
                      <a:pt x="462" y="238"/>
                    </a:lnTo>
                    <a:lnTo>
                      <a:pt x="462" y="238"/>
                    </a:lnTo>
                    <a:lnTo>
                      <a:pt x="460" y="260"/>
                    </a:lnTo>
                    <a:lnTo>
                      <a:pt x="457" y="283"/>
                    </a:lnTo>
                    <a:lnTo>
                      <a:pt x="452" y="305"/>
                    </a:lnTo>
                    <a:lnTo>
                      <a:pt x="444" y="325"/>
                    </a:lnTo>
                    <a:lnTo>
                      <a:pt x="435" y="345"/>
                    </a:lnTo>
                    <a:lnTo>
                      <a:pt x="424" y="363"/>
                    </a:lnTo>
                    <a:lnTo>
                      <a:pt x="411" y="380"/>
                    </a:lnTo>
                    <a:lnTo>
                      <a:pt x="396" y="396"/>
                    </a:lnTo>
                    <a:lnTo>
                      <a:pt x="381" y="410"/>
                    </a:lnTo>
                    <a:lnTo>
                      <a:pt x="363" y="423"/>
                    </a:lnTo>
                    <a:lnTo>
                      <a:pt x="345" y="434"/>
                    </a:lnTo>
                    <a:lnTo>
                      <a:pt x="325" y="444"/>
                    </a:lnTo>
                    <a:lnTo>
                      <a:pt x="305" y="452"/>
                    </a:lnTo>
                    <a:lnTo>
                      <a:pt x="283" y="457"/>
                    </a:lnTo>
                    <a:lnTo>
                      <a:pt x="261" y="460"/>
                    </a:lnTo>
                    <a:lnTo>
                      <a:pt x="238" y="461"/>
                    </a:lnTo>
                    <a:lnTo>
                      <a:pt x="238" y="4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60" name="Freeform 178"/>
              <p:cNvSpPr>
                <a:spLocks noEditPoints="1"/>
              </p:cNvSpPr>
              <p:nvPr/>
            </p:nvSpPr>
            <p:spPr bwMode="auto">
              <a:xfrm>
                <a:off x="5189538" y="4422775"/>
                <a:ext cx="654050" cy="655638"/>
              </a:xfrm>
              <a:custGeom>
                <a:avLst/>
                <a:gdLst>
                  <a:gd name="T0" fmla="*/ 185 w 412"/>
                  <a:gd name="T1" fmla="*/ 1 h 413"/>
                  <a:gd name="T2" fmla="*/ 126 w 412"/>
                  <a:gd name="T3" fmla="*/ 17 h 413"/>
                  <a:gd name="T4" fmla="*/ 75 w 412"/>
                  <a:gd name="T5" fmla="*/ 48 h 413"/>
                  <a:gd name="T6" fmla="*/ 35 w 412"/>
                  <a:gd name="T7" fmla="*/ 92 h 413"/>
                  <a:gd name="T8" fmla="*/ 9 w 412"/>
                  <a:gd name="T9" fmla="*/ 146 h 413"/>
                  <a:gd name="T10" fmla="*/ 0 w 412"/>
                  <a:gd name="T11" fmla="*/ 207 h 413"/>
                  <a:gd name="T12" fmla="*/ 4 w 412"/>
                  <a:gd name="T13" fmla="*/ 249 h 413"/>
                  <a:gd name="T14" fmla="*/ 25 w 412"/>
                  <a:gd name="T15" fmla="*/ 305 h 413"/>
                  <a:gd name="T16" fmla="*/ 60 w 412"/>
                  <a:gd name="T17" fmla="*/ 352 h 413"/>
                  <a:gd name="T18" fmla="*/ 108 w 412"/>
                  <a:gd name="T19" fmla="*/ 388 h 413"/>
                  <a:gd name="T20" fmla="*/ 165 w 412"/>
                  <a:gd name="T21" fmla="*/ 409 h 413"/>
                  <a:gd name="T22" fmla="*/ 206 w 412"/>
                  <a:gd name="T23" fmla="*/ 413 h 413"/>
                  <a:gd name="T24" fmla="*/ 268 w 412"/>
                  <a:gd name="T25" fmla="*/ 404 h 413"/>
                  <a:gd name="T26" fmla="*/ 322 w 412"/>
                  <a:gd name="T27" fmla="*/ 378 h 413"/>
                  <a:gd name="T28" fmla="*/ 365 w 412"/>
                  <a:gd name="T29" fmla="*/ 338 h 413"/>
                  <a:gd name="T30" fmla="*/ 396 w 412"/>
                  <a:gd name="T31" fmla="*/ 288 h 413"/>
                  <a:gd name="T32" fmla="*/ 411 w 412"/>
                  <a:gd name="T33" fmla="*/ 228 h 413"/>
                  <a:gd name="T34" fmla="*/ 411 w 412"/>
                  <a:gd name="T35" fmla="*/ 186 h 413"/>
                  <a:gd name="T36" fmla="*/ 396 w 412"/>
                  <a:gd name="T37" fmla="*/ 127 h 413"/>
                  <a:gd name="T38" fmla="*/ 365 w 412"/>
                  <a:gd name="T39" fmla="*/ 76 h 413"/>
                  <a:gd name="T40" fmla="*/ 322 w 412"/>
                  <a:gd name="T41" fmla="*/ 36 h 413"/>
                  <a:gd name="T42" fmla="*/ 268 w 412"/>
                  <a:gd name="T43" fmla="*/ 10 h 413"/>
                  <a:gd name="T44" fmla="*/ 206 w 412"/>
                  <a:gd name="T45" fmla="*/ 0 h 413"/>
                  <a:gd name="T46" fmla="*/ 206 w 412"/>
                  <a:gd name="T47" fmla="*/ 399 h 413"/>
                  <a:gd name="T48" fmla="*/ 149 w 412"/>
                  <a:gd name="T49" fmla="*/ 390 h 413"/>
                  <a:gd name="T50" fmla="*/ 99 w 412"/>
                  <a:gd name="T51" fmla="*/ 367 h 413"/>
                  <a:gd name="T52" fmla="*/ 58 w 412"/>
                  <a:gd name="T53" fmla="*/ 329 h 413"/>
                  <a:gd name="T54" fmla="*/ 29 w 412"/>
                  <a:gd name="T55" fmla="*/ 281 h 413"/>
                  <a:gd name="T56" fmla="*/ 15 w 412"/>
                  <a:gd name="T57" fmla="*/ 226 h 413"/>
                  <a:gd name="T58" fmla="*/ 15 w 412"/>
                  <a:gd name="T59" fmla="*/ 187 h 413"/>
                  <a:gd name="T60" fmla="*/ 29 w 412"/>
                  <a:gd name="T61" fmla="*/ 132 h 413"/>
                  <a:gd name="T62" fmla="*/ 58 w 412"/>
                  <a:gd name="T63" fmla="*/ 85 h 413"/>
                  <a:gd name="T64" fmla="*/ 99 w 412"/>
                  <a:gd name="T65" fmla="*/ 48 h 413"/>
                  <a:gd name="T66" fmla="*/ 149 w 412"/>
                  <a:gd name="T67" fmla="*/ 24 h 413"/>
                  <a:gd name="T68" fmla="*/ 206 w 412"/>
                  <a:gd name="T69" fmla="*/ 16 h 413"/>
                  <a:gd name="T70" fmla="*/ 245 w 412"/>
                  <a:gd name="T71" fmla="*/ 19 h 413"/>
                  <a:gd name="T72" fmla="*/ 298 w 412"/>
                  <a:gd name="T73" fmla="*/ 38 h 413"/>
                  <a:gd name="T74" fmla="*/ 342 w 412"/>
                  <a:gd name="T75" fmla="*/ 72 h 413"/>
                  <a:gd name="T76" fmla="*/ 374 w 412"/>
                  <a:gd name="T77" fmla="*/ 116 h 413"/>
                  <a:gd name="T78" fmla="*/ 394 w 412"/>
                  <a:gd name="T79" fmla="*/ 169 h 413"/>
                  <a:gd name="T80" fmla="*/ 398 w 412"/>
                  <a:gd name="T81" fmla="*/ 207 h 413"/>
                  <a:gd name="T82" fmla="*/ 390 w 412"/>
                  <a:gd name="T83" fmla="*/ 264 h 413"/>
                  <a:gd name="T84" fmla="*/ 366 w 412"/>
                  <a:gd name="T85" fmla="*/ 315 h 413"/>
                  <a:gd name="T86" fmla="*/ 328 w 412"/>
                  <a:gd name="T87" fmla="*/ 355 h 413"/>
                  <a:gd name="T88" fmla="*/ 280 w 412"/>
                  <a:gd name="T89" fmla="*/ 384 h 413"/>
                  <a:gd name="T90" fmla="*/ 225 w 412"/>
                  <a:gd name="T91" fmla="*/ 39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413">
                    <a:moveTo>
                      <a:pt x="206" y="0"/>
                    </a:moveTo>
                    <a:lnTo>
                      <a:pt x="206" y="0"/>
                    </a:lnTo>
                    <a:lnTo>
                      <a:pt x="185" y="1"/>
                    </a:lnTo>
                    <a:lnTo>
                      <a:pt x="165" y="5"/>
                    </a:lnTo>
                    <a:lnTo>
                      <a:pt x="144" y="10"/>
                    </a:lnTo>
                    <a:lnTo>
                      <a:pt x="126" y="17"/>
                    </a:lnTo>
                    <a:lnTo>
                      <a:pt x="108" y="26"/>
                    </a:lnTo>
                    <a:lnTo>
                      <a:pt x="91" y="36"/>
                    </a:lnTo>
                    <a:lnTo>
                      <a:pt x="75" y="48"/>
                    </a:lnTo>
                    <a:lnTo>
                      <a:pt x="60" y="61"/>
                    </a:lnTo>
                    <a:lnTo>
                      <a:pt x="47" y="76"/>
                    </a:lnTo>
                    <a:lnTo>
                      <a:pt x="35" y="92"/>
                    </a:lnTo>
                    <a:lnTo>
                      <a:pt x="25" y="108"/>
                    </a:lnTo>
                    <a:lnTo>
                      <a:pt x="16" y="127"/>
                    </a:lnTo>
                    <a:lnTo>
                      <a:pt x="9" y="146"/>
                    </a:lnTo>
                    <a:lnTo>
                      <a:pt x="4" y="166"/>
                    </a:lnTo>
                    <a:lnTo>
                      <a:pt x="1" y="186"/>
                    </a:lnTo>
                    <a:lnTo>
                      <a:pt x="0" y="207"/>
                    </a:lnTo>
                    <a:lnTo>
                      <a:pt x="0" y="207"/>
                    </a:lnTo>
                    <a:lnTo>
                      <a:pt x="1" y="228"/>
                    </a:lnTo>
                    <a:lnTo>
                      <a:pt x="4" y="249"/>
                    </a:lnTo>
                    <a:lnTo>
                      <a:pt x="9" y="268"/>
                    </a:lnTo>
                    <a:lnTo>
                      <a:pt x="16" y="288"/>
                    </a:lnTo>
                    <a:lnTo>
                      <a:pt x="25" y="305"/>
                    </a:lnTo>
                    <a:lnTo>
                      <a:pt x="35" y="322"/>
                    </a:lnTo>
                    <a:lnTo>
                      <a:pt x="47" y="338"/>
                    </a:lnTo>
                    <a:lnTo>
                      <a:pt x="60" y="352"/>
                    </a:lnTo>
                    <a:lnTo>
                      <a:pt x="75" y="367"/>
                    </a:lnTo>
                    <a:lnTo>
                      <a:pt x="91" y="378"/>
                    </a:lnTo>
                    <a:lnTo>
                      <a:pt x="108" y="388"/>
                    </a:lnTo>
                    <a:lnTo>
                      <a:pt x="126" y="397"/>
                    </a:lnTo>
                    <a:lnTo>
                      <a:pt x="144" y="404"/>
                    </a:lnTo>
                    <a:lnTo>
                      <a:pt x="165" y="409"/>
                    </a:lnTo>
                    <a:lnTo>
                      <a:pt x="185" y="412"/>
                    </a:lnTo>
                    <a:lnTo>
                      <a:pt x="206" y="413"/>
                    </a:lnTo>
                    <a:lnTo>
                      <a:pt x="206" y="413"/>
                    </a:lnTo>
                    <a:lnTo>
                      <a:pt x="228" y="412"/>
                    </a:lnTo>
                    <a:lnTo>
                      <a:pt x="248" y="409"/>
                    </a:lnTo>
                    <a:lnTo>
                      <a:pt x="268" y="404"/>
                    </a:lnTo>
                    <a:lnTo>
                      <a:pt x="286" y="397"/>
                    </a:lnTo>
                    <a:lnTo>
                      <a:pt x="304" y="388"/>
                    </a:lnTo>
                    <a:lnTo>
                      <a:pt x="322" y="378"/>
                    </a:lnTo>
                    <a:lnTo>
                      <a:pt x="337" y="367"/>
                    </a:lnTo>
                    <a:lnTo>
                      <a:pt x="352" y="352"/>
                    </a:lnTo>
                    <a:lnTo>
                      <a:pt x="365" y="338"/>
                    </a:lnTo>
                    <a:lnTo>
                      <a:pt x="377" y="322"/>
                    </a:lnTo>
                    <a:lnTo>
                      <a:pt x="387" y="305"/>
                    </a:lnTo>
                    <a:lnTo>
                      <a:pt x="396" y="288"/>
                    </a:lnTo>
                    <a:lnTo>
                      <a:pt x="403" y="268"/>
                    </a:lnTo>
                    <a:lnTo>
                      <a:pt x="408" y="249"/>
                    </a:lnTo>
                    <a:lnTo>
                      <a:pt x="411" y="228"/>
                    </a:lnTo>
                    <a:lnTo>
                      <a:pt x="412" y="207"/>
                    </a:lnTo>
                    <a:lnTo>
                      <a:pt x="412" y="207"/>
                    </a:lnTo>
                    <a:lnTo>
                      <a:pt x="411" y="186"/>
                    </a:lnTo>
                    <a:lnTo>
                      <a:pt x="408" y="166"/>
                    </a:lnTo>
                    <a:lnTo>
                      <a:pt x="403" y="146"/>
                    </a:lnTo>
                    <a:lnTo>
                      <a:pt x="396" y="127"/>
                    </a:lnTo>
                    <a:lnTo>
                      <a:pt x="387" y="108"/>
                    </a:lnTo>
                    <a:lnTo>
                      <a:pt x="377" y="92"/>
                    </a:lnTo>
                    <a:lnTo>
                      <a:pt x="365" y="76"/>
                    </a:lnTo>
                    <a:lnTo>
                      <a:pt x="352" y="61"/>
                    </a:lnTo>
                    <a:lnTo>
                      <a:pt x="337" y="48"/>
                    </a:lnTo>
                    <a:lnTo>
                      <a:pt x="322" y="36"/>
                    </a:lnTo>
                    <a:lnTo>
                      <a:pt x="304" y="26"/>
                    </a:lnTo>
                    <a:lnTo>
                      <a:pt x="286" y="17"/>
                    </a:lnTo>
                    <a:lnTo>
                      <a:pt x="268" y="10"/>
                    </a:lnTo>
                    <a:lnTo>
                      <a:pt x="248" y="5"/>
                    </a:lnTo>
                    <a:lnTo>
                      <a:pt x="228" y="1"/>
                    </a:lnTo>
                    <a:lnTo>
                      <a:pt x="206" y="0"/>
                    </a:lnTo>
                    <a:lnTo>
                      <a:pt x="206" y="0"/>
                    </a:lnTo>
                    <a:close/>
                    <a:moveTo>
                      <a:pt x="206" y="399"/>
                    </a:moveTo>
                    <a:lnTo>
                      <a:pt x="206" y="399"/>
                    </a:lnTo>
                    <a:lnTo>
                      <a:pt x="187" y="398"/>
                    </a:lnTo>
                    <a:lnTo>
                      <a:pt x="167" y="395"/>
                    </a:lnTo>
                    <a:lnTo>
                      <a:pt x="149" y="390"/>
                    </a:lnTo>
                    <a:lnTo>
                      <a:pt x="131" y="384"/>
                    </a:lnTo>
                    <a:lnTo>
                      <a:pt x="114" y="376"/>
                    </a:lnTo>
                    <a:lnTo>
                      <a:pt x="99" y="367"/>
                    </a:lnTo>
                    <a:lnTo>
                      <a:pt x="84" y="355"/>
                    </a:lnTo>
                    <a:lnTo>
                      <a:pt x="71" y="343"/>
                    </a:lnTo>
                    <a:lnTo>
                      <a:pt x="58" y="329"/>
                    </a:lnTo>
                    <a:lnTo>
                      <a:pt x="47" y="315"/>
                    </a:lnTo>
                    <a:lnTo>
                      <a:pt x="37" y="298"/>
                    </a:lnTo>
                    <a:lnTo>
                      <a:pt x="29" y="281"/>
                    </a:lnTo>
                    <a:lnTo>
                      <a:pt x="22" y="264"/>
                    </a:lnTo>
                    <a:lnTo>
                      <a:pt x="18" y="246"/>
                    </a:lnTo>
                    <a:lnTo>
                      <a:pt x="15" y="226"/>
                    </a:lnTo>
                    <a:lnTo>
                      <a:pt x="14" y="207"/>
                    </a:lnTo>
                    <a:lnTo>
                      <a:pt x="14" y="207"/>
                    </a:lnTo>
                    <a:lnTo>
                      <a:pt x="15" y="187"/>
                    </a:lnTo>
                    <a:lnTo>
                      <a:pt x="18" y="169"/>
                    </a:lnTo>
                    <a:lnTo>
                      <a:pt x="22" y="151"/>
                    </a:lnTo>
                    <a:lnTo>
                      <a:pt x="29" y="132"/>
                    </a:lnTo>
                    <a:lnTo>
                      <a:pt x="37" y="116"/>
                    </a:lnTo>
                    <a:lnTo>
                      <a:pt x="47" y="100"/>
                    </a:lnTo>
                    <a:lnTo>
                      <a:pt x="58" y="85"/>
                    </a:lnTo>
                    <a:lnTo>
                      <a:pt x="71" y="72"/>
                    </a:lnTo>
                    <a:lnTo>
                      <a:pt x="84" y="59"/>
                    </a:lnTo>
                    <a:lnTo>
                      <a:pt x="99" y="48"/>
                    </a:lnTo>
                    <a:lnTo>
                      <a:pt x="114" y="38"/>
                    </a:lnTo>
                    <a:lnTo>
                      <a:pt x="131" y="31"/>
                    </a:lnTo>
                    <a:lnTo>
                      <a:pt x="149" y="24"/>
                    </a:lnTo>
                    <a:lnTo>
                      <a:pt x="167" y="19"/>
                    </a:lnTo>
                    <a:lnTo>
                      <a:pt x="187" y="16"/>
                    </a:lnTo>
                    <a:lnTo>
                      <a:pt x="206" y="16"/>
                    </a:lnTo>
                    <a:lnTo>
                      <a:pt x="206" y="16"/>
                    </a:lnTo>
                    <a:lnTo>
                      <a:pt x="225" y="16"/>
                    </a:lnTo>
                    <a:lnTo>
                      <a:pt x="245" y="19"/>
                    </a:lnTo>
                    <a:lnTo>
                      <a:pt x="263" y="24"/>
                    </a:lnTo>
                    <a:lnTo>
                      <a:pt x="280" y="31"/>
                    </a:lnTo>
                    <a:lnTo>
                      <a:pt x="298" y="38"/>
                    </a:lnTo>
                    <a:lnTo>
                      <a:pt x="313" y="48"/>
                    </a:lnTo>
                    <a:lnTo>
                      <a:pt x="328" y="59"/>
                    </a:lnTo>
                    <a:lnTo>
                      <a:pt x="342" y="72"/>
                    </a:lnTo>
                    <a:lnTo>
                      <a:pt x="354" y="85"/>
                    </a:lnTo>
                    <a:lnTo>
                      <a:pt x="366" y="100"/>
                    </a:lnTo>
                    <a:lnTo>
                      <a:pt x="374" y="116"/>
                    </a:lnTo>
                    <a:lnTo>
                      <a:pt x="383" y="132"/>
                    </a:lnTo>
                    <a:lnTo>
                      <a:pt x="390" y="151"/>
                    </a:lnTo>
                    <a:lnTo>
                      <a:pt x="394" y="169"/>
                    </a:lnTo>
                    <a:lnTo>
                      <a:pt x="397" y="187"/>
                    </a:lnTo>
                    <a:lnTo>
                      <a:pt x="398" y="207"/>
                    </a:lnTo>
                    <a:lnTo>
                      <a:pt x="398" y="207"/>
                    </a:lnTo>
                    <a:lnTo>
                      <a:pt x="397" y="226"/>
                    </a:lnTo>
                    <a:lnTo>
                      <a:pt x="394" y="246"/>
                    </a:lnTo>
                    <a:lnTo>
                      <a:pt x="390" y="264"/>
                    </a:lnTo>
                    <a:lnTo>
                      <a:pt x="383" y="281"/>
                    </a:lnTo>
                    <a:lnTo>
                      <a:pt x="374" y="298"/>
                    </a:lnTo>
                    <a:lnTo>
                      <a:pt x="366" y="315"/>
                    </a:lnTo>
                    <a:lnTo>
                      <a:pt x="354" y="329"/>
                    </a:lnTo>
                    <a:lnTo>
                      <a:pt x="342" y="343"/>
                    </a:lnTo>
                    <a:lnTo>
                      <a:pt x="328" y="355"/>
                    </a:lnTo>
                    <a:lnTo>
                      <a:pt x="313" y="367"/>
                    </a:lnTo>
                    <a:lnTo>
                      <a:pt x="298" y="376"/>
                    </a:lnTo>
                    <a:lnTo>
                      <a:pt x="280" y="384"/>
                    </a:lnTo>
                    <a:lnTo>
                      <a:pt x="263" y="390"/>
                    </a:lnTo>
                    <a:lnTo>
                      <a:pt x="245" y="395"/>
                    </a:lnTo>
                    <a:lnTo>
                      <a:pt x="225" y="398"/>
                    </a:lnTo>
                    <a:lnTo>
                      <a:pt x="206" y="399"/>
                    </a:lnTo>
                    <a:lnTo>
                      <a:pt x="206" y="3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61" name="Rectangle 179"/>
              <p:cNvSpPr>
                <a:spLocks noChangeArrowheads="1"/>
              </p:cNvSpPr>
              <p:nvPr/>
            </p:nvSpPr>
            <p:spPr bwMode="auto">
              <a:xfrm>
                <a:off x="5505450" y="4470400"/>
                <a:ext cx="23813"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sp>
            <p:nvSpPr>
              <p:cNvPr id="62" name="Freeform 180"/>
              <p:cNvSpPr/>
              <p:nvPr/>
            </p:nvSpPr>
            <p:spPr bwMode="auto">
              <a:xfrm>
                <a:off x="5365750" y="4502150"/>
                <a:ext cx="49213" cy="61913"/>
              </a:xfrm>
              <a:custGeom>
                <a:avLst/>
                <a:gdLst>
                  <a:gd name="T0" fmla="*/ 31 w 31"/>
                  <a:gd name="T1" fmla="*/ 31 h 39"/>
                  <a:gd name="T2" fmla="*/ 13 w 31"/>
                  <a:gd name="T3" fmla="*/ 0 h 39"/>
                  <a:gd name="T4" fmla="*/ 0 w 31"/>
                  <a:gd name="T5" fmla="*/ 7 h 39"/>
                  <a:gd name="T6" fmla="*/ 18 w 31"/>
                  <a:gd name="T7" fmla="*/ 39 h 39"/>
                  <a:gd name="T8" fmla="*/ 31 w 31"/>
                  <a:gd name="T9" fmla="*/ 31 h 39"/>
                </a:gdLst>
                <a:ahLst/>
                <a:cxnLst>
                  <a:cxn ang="0">
                    <a:pos x="T0" y="T1"/>
                  </a:cxn>
                  <a:cxn ang="0">
                    <a:pos x="T2" y="T3"/>
                  </a:cxn>
                  <a:cxn ang="0">
                    <a:pos x="T4" y="T5"/>
                  </a:cxn>
                  <a:cxn ang="0">
                    <a:pos x="T6" y="T7"/>
                  </a:cxn>
                  <a:cxn ang="0">
                    <a:pos x="T8" y="T9"/>
                  </a:cxn>
                </a:cxnLst>
                <a:rect l="0" t="0" r="r" b="b"/>
                <a:pathLst>
                  <a:path w="31" h="39">
                    <a:moveTo>
                      <a:pt x="31" y="31"/>
                    </a:moveTo>
                    <a:lnTo>
                      <a:pt x="13" y="0"/>
                    </a:lnTo>
                    <a:lnTo>
                      <a:pt x="0" y="7"/>
                    </a:lnTo>
                    <a:lnTo>
                      <a:pt x="18" y="39"/>
                    </a:lnTo>
                    <a:lnTo>
                      <a:pt x="31"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63" name="Freeform 181"/>
              <p:cNvSpPr/>
              <p:nvPr/>
            </p:nvSpPr>
            <p:spPr bwMode="auto">
              <a:xfrm>
                <a:off x="5265738" y="4600575"/>
                <a:ext cx="63500" cy="49213"/>
              </a:xfrm>
              <a:custGeom>
                <a:avLst/>
                <a:gdLst>
                  <a:gd name="T0" fmla="*/ 0 w 40"/>
                  <a:gd name="T1" fmla="*/ 13 h 31"/>
                  <a:gd name="T2" fmla="*/ 33 w 40"/>
                  <a:gd name="T3" fmla="*/ 31 h 31"/>
                  <a:gd name="T4" fmla="*/ 40 w 40"/>
                  <a:gd name="T5" fmla="*/ 19 h 31"/>
                  <a:gd name="T6" fmla="*/ 8 w 40"/>
                  <a:gd name="T7" fmla="*/ 0 h 31"/>
                  <a:gd name="T8" fmla="*/ 0 w 40"/>
                  <a:gd name="T9" fmla="*/ 13 h 31"/>
                </a:gdLst>
                <a:ahLst/>
                <a:cxnLst>
                  <a:cxn ang="0">
                    <a:pos x="T0" y="T1"/>
                  </a:cxn>
                  <a:cxn ang="0">
                    <a:pos x="T2" y="T3"/>
                  </a:cxn>
                  <a:cxn ang="0">
                    <a:pos x="T4" y="T5"/>
                  </a:cxn>
                  <a:cxn ang="0">
                    <a:pos x="T6" y="T7"/>
                  </a:cxn>
                  <a:cxn ang="0">
                    <a:pos x="T8" y="T9"/>
                  </a:cxn>
                </a:cxnLst>
                <a:rect l="0" t="0" r="r" b="b"/>
                <a:pathLst>
                  <a:path w="40" h="31">
                    <a:moveTo>
                      <a:pt x="0" y="13"/>
                    </a:moveTo>
                    <a:lnTo>
                      <a:pt x="33" y="31"/>
                    </a:lnTo>
                    <a:lnTo>
                      <a:pt x="40" y="19"/>
                    </a:lnTo>
                    <a:lnTo>
                      <a:pt x="8"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64" name="Rectangle 182"/>
              <p:cNvSpPr>
                <a:spLocks noChangeArrowheads="1"/>
              </p:cNvSpPr>
              <p:nvPr/>
            </p:nvSpPr>
            <p:spPr bwMode="auto">
              <a:xfrm>
                <a:off x="5235575" y="4740275"/>
                <a:ext cx="587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sp>
            <p:nvSpPr>
              <p:cNvPr id="65" name="Freeform 183"/>
              <p:cNvSpPr/>
              <p:nvPr/>
            </p:nvSpPr>
            <p:spPr bwMode="auto">
              <a:xfrm>
                <a:off x="5265738" y="4852988"/>
                <a:ext cx="63500" cy="49213"/>
              </a:xfrm>
              <a:custGeom>
                <a:avLst/>
                <a:gdLst>
                  <a:gd name="T0" fmla="*/ 0 w 40"/>
                  <a:gd name="T1" fmla="*/ 19 h 31"/>
                  <a:gd name="T2" fmla="*/ 8 w 40"/>
                  <a:gd name="T3" fmla="*/ 31 h 31"/>
                  <a:gd name="T4" fmla="*/ 40 w 40"/>
                  <a:gd name="T5" fmla="*/ 12 h 31"/>
                  <a:gd name="T6" fmla="*/ 33 w 40"/>
                  <a:gd name="T7" fmla="*/ 0 h 31"/>
                  <a:gd name="T8" fmla="*/ 0 w 40"/>
                  <a:gd name="T9" fmla="*/ 19 h 31"/>
                </a:gdLst>
                <a:ahLst/>
                <a:cxnLst>
                  <a:cxn ang="0">
                    <a:pos x="T0" y="T1"/>
                  </a:cxn>
                  <a:cxn ang="0">
                    <a:pos x="T2" y="T3"/>
                  </a:cxn>
                  <a:cxn ang="0">
                    <a:pos x="T4" y="T5"/>
                  </a:cxn>
                  <a:cxn ang="0">
                    <a:pos x="T6" y="T7"/>
                  </a:cxn>
                  <a:cxn ang="0">
                    <a:pos x="T8" y="T9"/>
                  </a:cxn>
                </a:cxnLst>
                <a:rect l="0" t="0" r="r" b="b"/>
                <a:pathLst>
                  <a:path w="40" h="31">
                    <a:moveTo>
                      <a:pt x="0" y="19"/>
                    </a:moveTo>
                    <a:lnTo>
                      <a:pt x="8" y="31"/>
                    </a:lnTo>
                    <a:lnTo>
                      <a:pt x="40" y="12"/>
                    </a:lnTo>
                    <a:lnTo>
                      <a:pt x="33" y="0"/>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66" name="Freeform 184"/>
              <p:cNvSpPr/>
              <p:nvPr/>
            </p:nvSpPr>
            <p:spPr bwMode="auto">
              <a:xfrm>
                <a:off x="5365750" y="4938713"/>
                <a:ext cx="49213" cy="61913"/>
              </a:xfrm>
              <a:custGeom>
                <a:avLst/>
                <a:gdLst>
                  <a:gd name="T0" fmla="*/ 0 w 31"/>
                  <a:gd name="T1" fmla="*/ 32 h 39"/>
                  <a:gd name="T2" fmla="*/ 13 w 31"/>
                  <a:gd name="T3" fmla="*/ 39 h 39"/>
                  <a:gd name="T4" fmla="*/ 31 w 31"/>
                  <a:gd name="T5" fmla="*/ 7 h 39"/>
                  <a:gd name="T6" fmla="*/ 18 w 31"/>
                  <a:gd name="T7" fmla="*/ 0 h 39"/>
                  <a:gd name="T8" fmla="*/ 0 w 31"/>
                  <a:gd name="T9" fmla="*/ 32 h 39"/>
                </a:gdLst>
                <a:ahLst/>
                <a:cxnLst>
                  <a:cxn ang="0">
                    <a:pos x="T0" y="T1"/>
                  </a:cxn>
                  <a:cxn ang="0">
                    <a:pos x="T2" y="T3"/>
                  </a:cxn>
                  <a:cxn ang="0">
                    <a:pos x="T4" y="T5"/>
                  </a:cxn>
                  <a:cxn ang="0">
                    <a:pos x="T6" y="T7"/>
                  </a:cxn>
                  <a:cxn ang="0">
                    <a:pos x="T8" y="T9"/>
                  </a:cxn>
                </a:cxnLst>
                <a:rect l="0" t="0" r="r" b="b"/>
                <a:pathLst>
                  <a:path w="31" h="39">
                    <a:moveTo>
                      <a:pt x="0" y="32"/>
                    </a:moveTo>
                    <a:lnTo>
                      <a:pt x="13" y="39"/>
                    </a:lnTo>
                    <a:lnTo>
                      <a:pt x="31" y="7"/>
                    </a:lnTo>
                    <a:lnTo>
                      <a:pt x="18" y="0"/>
                    </a:lnTo>
                    <a:lnTo>
                      <a:pt x="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67" name="Rectangle 185"/>
              <p:cNvSpPr>
                <a:spLocks noChangeArrowheads="1"/>
              </p:cNvSpPr>
              <p:nvPr/>
            </p:nvSpPr>
            <p:spPr bwMode="auto">
              <a:xfrm>
                <a:off x="5505450" y="4975225"/>
                <a:ext cx="2381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sp>
            <p:nvSpPr>
              <p:cNvPr id="68" name="Freeform 186"/>
              <p:cNvSpPr/>
              <p:nvPr/>
            </p:nvSpPr>
            <p:spPr bwMode="auto">
              <a:xfrm>
                <a:off x="5619750" y="4938713"/>
                <a:ext cx="47625" cy="61913"/>
              </a:xfrm>
              <a:custGeom>
                <a:avLst/>
                <a:gdLst>
                  <a:gd name="T0" fmla="*/ 0 w 30"/>
                  <a:gd name="T1" fmla="*/ 7 h 39"/>
                  <a:gd name="T2" fmla="*/ 18 w 30"/>
                  <a:gd name="T3" fmla="*/ 39 h 39"/>
                  <a:gd name="T4" fmla="*/ 30 w 30"/>
                  <a:gd name="T5" fmla="*/ 32 h 39"/>
                  <a:gd name="T6" fmla="*/ 12 w 30"/>
                  <a:gd name="T7" fmla="*/ 0 h 39"/>
                  <a:gd name="T8" fmla="*/ 0 w 30"/>
                  <a:gd name="T9" fmla="*/ 7 h 39"/>
                </a:gdLst>
                <a:ahLst/>
                <a:cxnLst>
                  <a:cxn ang="0">
                    <a:pos x="T0" y="T1"/>
                  </a:cxn>
                  <a:cxn ang="0">
                    <a:pos x="T2" y="T3"/>
                  </a:cxn>
                  <a:cxn ang="0">
                    <a:pos x="T4" y="T5"/>
                  </a:cxn>
                  <a:cxn ang="0">
                    <a:pos x="T6" y="T7"/>
                  </a:cxn>
                  <a:cxn ang="0">
                    <a:pos x="T8" y="T9"/>
                  </a:cxn>
                </a:cxnLst>
                <a:rect l="0" t="0" r="r" b="b"/>
                <a:pathLst>
                  <a:path w="30" h="39">
                    <a:moveTo>
                      <a:pt x="0" y="7"/>
                    </a:moveTo>
                    <a:lnTo>
                      <a:pt x="18" y="39"/>
                    </a:lnTo>
                    <a:lnTo>
                      <a:pt x="30" y="32"/>
                    </a:lnTo>
                    <a:lnTo>
                      <a:pt x="12" y="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69" name="Freeform 187"/>
              <p:cNvSpPr/>
              <p:nvPr/>
            </p:nvSpPr>
            <p:spPr bwMode="auto">
              <a:xfrm>
                <a:off x="5705475" y="4852988"/>
                <a:ext cx="61913" cy="49213"/>
              </a:xfrm>
              <a:custGeom>
                <a:avLst/>
                <a:gdLst>
                  <a:gd name="T0" fmla="*/ 0 w 39"/>
                  <a:gd name="T1" fmla="*/ 12 h 31"/>
                  <a:gd name="T2" fmla="*/ 31 w 39"/>
                  <a:gd name="T3" fmla="*/ 31 h 31"/>
                  <a:gd name="T4" fmla="*/ 39 w 39"/>
                  <a:gd name="T5" fmla="*/ 19 h 31"/>
                  <a:gd name="T6" fmla="*/ 6 w 39"/>
                  <a:gd name="T7" fmla="*/ 0 h 31"/>
                  <a:gd name="T8" fmla="*/ 0 w 39"/>
                  <a:gd name="T9" fmla="*/ 12 h 31"/>
                </a:gdLst>
                <a:ahLst/>
                <a:cxnLst>
                  <a:cxn ang="0">
                    <a:pos x="T0" y="T1"/>
                  </a:cxn>
                  <a:cxn ang="0">
                    <a:pos x="T2" y="T3"/>
                  </a:cxn>
                  <a:cxn ang="0">
                    <a:pos x="T4" y="T5"/>
                  </a:cxn>
                  <a:cxn ang="0">
                    <a:pos x="T6" y="T7"/>
                  </a:cxn>
                  <a:cxn ang="0">
                    <a:pos x="T8" y="T9"/>
                  </a:cxn>
                </a:cxnLst>
                <a:rect l="0" t="0" r="r" b="b"/>
                <a:pathLst>
                  <a:path w="39" h="31">
                    <a:moveTo>
                      <a:pt x="0" y="12"/>
                    </a:moveTo>
                    <a:lnTo>
                      <a:pt x="31" y="31"/>
                    </a:lnTo>
                    <a:lnTo>
                      <a:pt x="39" y="19"/>
                    </a:lnTo>
                    <a:lnTo>
                      <a:pt x="6"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70" name="Rectangle 188"/>
              <p:cNvSpPr>
                <a:spLocks noChangeArrowheads="1"/>
              </p:cNvSpPr>
              <p:nvPr/>
            </p:nvSpPr>
            <p:spPr bwMode="auto">
              <a:xfrm>
                <a:off x="5738813" y="4740275"/>
                <a:ext cx="603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p>
            </p:txBody>
          </p:sp>
          <p:sp>
            <p:nvSpPr>
              <p:cNvPr id="71" name="Freeform 189"/>
              <p:cNvSpPr/>
              <p:nvPr/>
            </p:nvSpPr>
            <p:spPr bwMode="auto">
              <a:xfrm>
                <a:off x="5705475" y="4600575"/>
                <a:ext cx="61913" cy="49213"/>
              </a:xfrm>
              <a:custGeom>
                <a:avLst/>
                <a:gdLst>
                  <a:gd name="T0" fmla="*/ 39 w 39"/>
                  <a:gd name="T1" fmla="*/ 13 h 31"/>
                  <a:gd name="T2" fmla="*/ 31 w 39"/>
                  <a:gd name="T3" fmla="*/ 0 h 31"/>
                  <a:gd name="T4" fmla="*/ 0 w 39"/>
                  <a:gd name="T5" fmla="*/ 19 h 31"/>
                  <a:gd name="T6" fmla="*/ 6 w 39"/>
                  <a:gd name="T7" fmla="*/ 31 h 31"/>
                  <a:gd name="T8" fmla="*/ 39 w 39"/>
                  <a:gd name="T9" fmla="*/ 13 h 31"/>
                </a:gdLst>
                <a:ahLst/>
                <a:cxnLst>
                  <a:cxn ang="0">
                    <a:pos x="T0" y="T1"/>
                  </a:cxn>
                  <a:cxn ang="0">
                    <a:pos x="T2" y="T3"/>
                  </a:cxn>
                  <a:cxn ang="0">
                    <a:pos x="T4" y="T5"/>
                  </a:cxn>
                  <a:cxn ang="0">
                    <a:pos x="T6" y="T7"/>
                  </a:cxn>
                  <a:cxn ang="0">
                    <a:pos x="T8" y="T9"/>
                  </a:cxn>
                </a:cxnLst>
                <a:rect l="0" t="0" r="r" b="b"/>
                <a:pathLst>
                  <a:path w="39" h="31">
                    <a:moveTo>
                      <a:pt x="39" y="13"/>
                    </a:moveTo>
                    <a:lnTo>
                      <a:pt x="31" y="0"/>
                    </a:lnTo>
                    <a:lnTo>
                      <a:pt x="0" y="19"/>
                    </a:lnTo>
                    <a:lnTo>
                      <a:pt x="6" y="31"/>
                    </a:lnTo>
                    <a:lnTo>
                      <a:pt x="3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72" name="Freeform 190"/>
              <p:cNvSpPr/>
              <p:nvPr/>
            </p:nvSpPr>
            <p:spPr bwMode="auto">
              <a:xfrm>
                <a:off x="5619750" y="4502150"/>
                <a:ext cx="47625" cy="61913"/>
              </a:xfrm>
              <a:custGeom>
                <a:avLst/>
                <a:gdLst>
                  <a:gd name="T0" fmla="*/ 30 w 30"/>
                  <a:gd name="T1" fmla="*/ 7 h 39"/>
                  <a:gd name="T2" fmla="*/ 18 w 30"/>
                  <a:gd name="T3" fmla="*/ 0 h 39"/>
                  <a:gd name="T4" fmla="*/ 0 w 30"/>
                  <a:gd name="T5" fmla="*/ 31 h 39"/>
                  <a:gd name="T6" fmla="*/ 12 w 30"/>
                  <a:gd name="T7" fmla="*/ 39 h 39"/>
                  <a:gd name="T8" fmla="*/ 30 w 30"/>
                  <a:gd name="T9" fmla="*/ 7 h 39"/>
                </a:gdLst>
                <a:ahLst/>
                <a:cxnLst>
                  <a:cxn ang="0">
                    <a:pos x="T0" y="T1"/>
                  </a:cxn>
                  <a:cxn ang="0">
                    <a:pos x="T2" y="T3"/>
                  </a:cxn>
                  <a:cxn ang="0">
                    <a:pos x="T4" y="T5"/>
                  </a:cxn>
                  <a:cxn ang="0">
                    <a:pos x="T6" y="T7"/>
                  </a:cxn>
                  <a:cxn ang="0">
                    <a:pos x="T8" y="T9"/>
                  </a:cxn>
                </a:cxnLst>
                <a:rect l="0" t="0" r="r" b="b"/>
                <a:pathLst>
                  <a:path w="30" h="39">
                    <a:moveTo>
                      <a:pt x="30" y="7"/>
                    </a:moveTo>
                    <a:lnTo>
                      <a:pt x="18" y="0"/>
                    </a:lnTo>
                    <a:lnTo>
                      <a:pt x="0" y="31"/>
                    </a:lnTo>
                    <a:lnTo>
                      <a:pt x="12" y="39"/>
                    </a:lnTo>
                    <a:lnTo>
                      <a:pt x="3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73" name="Freeform 191"/>
              <p:cNvSpPr>
                <a:spLocks noEditPoints="1"/>
              </p:cNvSpPr>
              <p:nvPr/>
            </p:nvSpPr>
            <p:spPr bwMode="auto">
              <a:xfrm>
                <a:off x="5373688" y="4592638"/>
                <a:ext cx="277813" cy="187325"/>
              </a:xfrm>
              <a:custGeom>
                <a:avLst/>
                <a:gdLst>
                  <a:gd name="T0" fmla="*/ 175 w 175"/>
                  <a:gd name="T1" fmla="*/ 33 h 118"/>
                  <a:gd name="T2" fmla="*/ 167 w 175"/>
                  <a:gd name="T3" fmla="*/ 22 h 118"/>
                  <a:gd name="T4" fmla="*/ 98 w 175"/>
                  <a:gd name="T5" fmla="*/ 83 h 118"/>
                  <a:gd name="T6" fmla="*/ 98 w 175"/>
                  <a:gd name="T7" fmla="*/ 83 h 118"/>
                  <a:gd name="T8" fmla="*/ 94 w 175"/>
                  <a:gd name="T9" fmla="*/ 82 h 118"/>
                  <a:gd name="T10" fmla="*/ 90 w 175"/>
                  <a:gd name="T11" fmla="*/ 81 h 118"/>
                  <a:gd name="T12" fmla="*/ 90 w 175"/>
                  <a:gd name="T13" fmla="*/ 81 h 118"/>
                  <a:gd name="T14" fmla="*/ 85 w 175"/>
                  <a:gd name="T15" fmla="*/ 82 h 118"/>
                  <a:gd name="T16" fmla="*/ 11 w 175"/>
                  <a:gd name="T17" fmla="*/ 0 h 118"/>
                  <a:gd name="T18" fmla="*/ 0 w 175"/>
                  <a:gd name="T19" fmla="*/ 10 h 118"/>
                  <a:gd name="T20" fmla="*/ 74 w 175"/>
                  <a:gd name="T21" fmla="*/ 92 h 118"/>
                  <a:gd name="T22" fmla="*/ 74 w 175"/>
                  <a:gd name="T23" fmla="*/ 92 h 118"/>
                  <a:gd name="T24" fmla="*/ 73 w 175"/>
                  <a:gd name="T25" fmla="*/ 95 h 118"/>
                  <a:gd name="T26" fmla="*/ 72 w 175"/>
                  <a:gd name="T27" fmla="*/ 99 h 118"/>
                  <a:gd name="T28" fmla="*/ 72 w 175"/>
                  <a:gd name="T29" fmla="*/ 99 h 118"/>
                  <a:gd name="T30" fmla="*/ 72 w 175"/>
                  <a:gd name="T31" fmla="*/ 103 h 118"/>
                  <a:gd name="T32" fmla="*/ 73 w 175"/>
                  <a:gd name="T33" fmla="*/ 106 h 118"/>
                  <a:gd name="T34" fmla="*/ 75 w 175"/>
                  <a:gd name="T35" fmla="*/ 109 h 118"/>
                  <a:gd name="T36" fmla="*/ 77 w 175"/>
                  <a:gd name="T37" fmla="*/ 113 h 118"/>
                  <a:gd name="T38" fmla="*/ 77 w 175"/>
                  <a:gd name="T39" fmla="*/ 113 h 118"/>
                  <a:gd name="T40" fmla="*/ 79 w 175"/>
                  <a:gd name="T41" fmla="*/ 115 h 118"/>
                  <a:gd name="T42" fmla="*/ 82 w 175"/>
                  <a:gd name="T43" fmla="*/ 117 h 118"/>
                  <a:gd name="T44" fmla="*/ 87 w 175"/>
                  <a:gd name="T45" fmla="*/ 118 h 118"/>
                  <a:gd name="T46" fmla="*/ 90 w 175"/>
                  <a:gd name="T47" fmla="*/ 118 h 118"/>
                  <a:gd name="T48" fmla="*/ 90 w 175"/>
                  <a:gd name="T49" fmla="*/ 118 h 118"/>
                  <a:gd name="T50" fmla="*/ 96 w 175"/>
                  <a:gd name="T51" fmla="*/ 117 h 118"/>
                  <a:gd name="T52" fmla="*/ 102 w 175"/>
                  <a:gd name="T53" fmla="*/ 114 h 118"/>
                  <a:gd name="T54" fmla="*/ 102 w 175"/>
                  <a:gd name="T55" fmla="*/ 114 h 118"/>
                  <a:gd name="T56" fmla="*/ 106 w 175"/>
                  <a:gd name="T57" fmla="*/ 109 h 118"/>
                  <a:gd name="T58" fmla="*/ 107 w 175"/>
                  <a:gd name="T59" fmla="*/ 104 h 118"/>
                  <a:gd name="T60" fmla="*/ 108 w 175"/>
                  <a:gd name="T61" fmla="*/ 100 h 118"/>
                  <a:gd name="T62" fmla="*/ 107 w 175"/>
                  <a:gd name="T63" fmla="*/ 94 h 118"/>
                  <a:gd name="T64" fmla="*/ 175 w 175"/>
                  <a:gd name="T65" fmla="*/ 33 h 118"/>
                  <a:gd name="T66" fmla="*/ 93 w 175"/>
                  <a:gd name="T67" fmla="*/ 103 h 118"/>
                  <a:gd name="T68" fmla="*/ 93 w 175"/>
                  <a:gd name="T69" fmla="*/ 103 h 118"/>
                  <a:gd name="T70" fmla="*/ 91 w 175"/>
                  <a:gd name="T71" fmla="*/ 104 h 118"/>
                  <a:gd name="T72" fmla="*/ 90 w 175"/>
                  <a:gd name="T73" fmla="*/ 104 h 118"/>
                  <a:gd name="T74" fmla="*/ 90 w 175"/>
                  <a:gd name="T75" fmla="*/ 104 h 118"/>
                  <a:gd name="T76" fmla="*/ 89 w 175"/>
                  <a:gd name="T77" fmla="*/ 104 h 118"/>
                  <a:gd name="T78" fmla="*/ 87 w 175"/>
                  <a:gd name="T79" fmla="*/ 103 h 118"/>
                  <a:gd name="T80" fmla="*/ 87 w 175"/>
                  <a:gd name="T81" fmla="*/ 103 h 118"/>
                  <a:gd name="T82" fmla="*/ 86 w 175"/>
                  <a:gd name="T83" fmla="*/ 100 h 118"/>
                  <a:gd name="T84" fmla="*/ 86 w 175"/>
                  <a:gd name="T85" fmla="*/ 100 h 118"/>
                  <a:gd name="T86" fmla="*/ 88 w 175"/>
                  <a:gd name="T87" fmla="*/ 98 h 118"/>
                  <a:gd name="T88" fmla="*/ 88 w 175"/>
                  <a:gd name="T89" fmla="*/ 98 h 118"/>
                  <a:gd name="T90" fmla="*/ 89 w 175"/>
                  <a:gd name="T91" fmla="*/ 96 h 118"/>
                  <a:gd name="T92" fmla="*/ 90 w 175"/>
                  <a:gd name="T93" fmla="*/ 96 h 118"/>
                  <a:gd name="T94" fmla="*/ 90 w 175"/>
                  <a:gd name="T95" fmla="*/ 96 h 118"/>
                  <a:gd name="T96" fmla="*/ 91 w 175"/>
                  <a:gd name="T97" fmla="*/ 96 h 118"/>
                  <a:gd name="T98" fmla="*/ 93 w 175"/>
                  <a:gd name="T99" fmla="*/ 98 h 118"/>
                  <a:gd name="T100" fmla="*/ 93 w 175"/>
                  <a:gd name="T101" fmla="*/ 98 h 118"/>
                  <a:gd name="T102" fmla="*/ 94 w 175"/>
                  <a:gd name="T103" fmla="*/ 101 h 118"/>
                  <a:gd name="T104" fmla="*/ 93 w 175"/>
                  <a:gd name="T105" fmla="*/ 103 h 118"/>
                  <a:gd name="T106" fmla="*/ 93 w 175"/>
                  <a:gd name="T107" fmla="*/ 10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5" h="118">
                    <a:moveTo>
                      <a:pt x="175" y="33"/>
                    </a:moveTo>
                    <a:lnTo>
                      <a:pt x="167" y="22"/>
                    </a:lnTo>
                    <a:lnTo>
                      <a:pt x="98" y="83"/>
                    </a:lnTo>
                    <a:lnTo>
                      <a:pt x="98" y="83"/>
                    </a:lnTo>
                    <a:lnTo>
                      <a:pt x="94" y="82"/>
                    </a:lnTo>
                    <a:lnTo>
                      <a:pt x="90" y="81"/>
                    </a:lnTo>
                    <a:lnTo>
                      <a:pt x="90" y="81"/>
                    </a:lnTo>
                    <a:lnTo>
                      <a:pt x="85" y="82"/>
                    </a:lnTo>
                    <a:lnTo>
                      <a:pt x="11" y="0"/>
                    </a:lnTo>
                    <a:lnTo>
                      <a:pt x="0" y="10"/>
                    </a:lnTo>
                    <a:lnTo>
                      <a:pt x="74" y="92"/>
                    </a:lnTo>
                    <a:lnTo>
                      <a:pt x="74" y="92"/>
                    </a:lnTo>
                    <a:lnTo>
                      <a:pt x="73" y="95"/>
                    </a:lnTo>
                    <a:lnTo>
                      <a:pt x="72" y="99"/>
                    </a:lnTo>
                    <a:lnTo>
                      <a:pt x="72" y="99"/>
                    </a:lnTo>
                    <a:lnTo>
                      <a:pt x="72" y="103"/>
                    </a:lnTo>
                    <a:lnTo>
                      <a:pt x="73" y="106"/>
                    </a:lnTo>
                    <a:lnTo>
                      <a:pt x="75" y="109"/>
                    </a:lnTo>
                    <a:lnTo>
                      <a:pt x="77" y="113"/>
                    </a:lnTo>
                    <a:lnTo>
                      <a:pt x="77" y="113"/>
                    </a:lnTo>
                    <a:lnTo>
                      <a:pt x="79" y="115"/>
                    </a:lnTo>
                    <a:lnTo>
                      <a:pt x="82" y="117"/>
                    </a:lnTo>
                    <a:lnTo>
                      <a:pt x="87" y="118"/>
                    </a:lnTo>
                    <a:lnTo>
                      <a:pt x="90" y="118"/>
                    </a:lnTo>
                    <a:lnTo>
                      <a:pt x="90" y="118"/>
                    </a:lnTo>
                    <a:lnTo>
                      <a:pt x="96" y="117"/>
                    </a:lnTo>
                    <a:lnTo>
                      <a:pt x="102" y="114"/>
                    </a:lnTo>
                    <a:lnTo>
                      <a:pt x="102" y="114"/>
                    </a:lnTo>
                    <a:lnTo>
                      <a:pt x="106" y="109"/>
                    </a:lnTo>
                    <a:lnTo>
                      <a:pt x="107" y="104"/>
                    </a:lnTo>
                    <a:lnTo>
                      <a:pt x="108" y="100"/>
                    </a:lnTo>
                    <a:lnTo>
                      <a:pt x="107" y="94"/>
                    </a:lnTo>
                    <a:lnTo>
                      <a:pt x="175" y="33"/>
                    </a:lnTo>
                    <a:close/>
                    <a:moveTo>
                      <a:pt x="93" y="103"/>
                    </a:moveTo>
                    <a:lnTo>
                      <a:pt x="93" y="103"/>
                    </a:lnTo>
                    <a:lnTo>
                      <a:pt x="91" y="104"/>
                    </a:lnTo>
                    <a:lnTo>
                      <a:pt x="90" y="104"/>
                    </a:lnTo>
                    <a:lnTo>
                      <a:pt x="90" y="104"/>
                    </a:lnTo>
                    <a:lnTo>
                      <a:pt x="89" y="104"/>
                    </a:lnTo>
                    <a:lnTo>
                      <a:pt x="87" y="103"/>
                    </a:lnTo>
                    <a:lnTo>
                      <a:pt x="87" y="103"/>
                    </a:lnTo>
                    <a:lnTo>
                      <a:pt x="86" y="100"/>
                    </a:lnTo>
                    <a:lnTo>
                      <a:pt x="86" y="100"/>
                    </a:lnTo>
                    <a:lnTo>
                      <a:pt x="88" y="98"/>
                    </a:lnTo>
                    <a:lnTo>
                      <a:pt x="88" y="98"/>
                    </a:lnTo>
                    <a:lnTo>
                      <a:pt x="89" y="96"/>
                    </a:lnTo>
                    <a:lnTo>
                      <a:pt x="90" y="96"/>
                    </a:lnTo>
                    <a:lnTo>
                      <a:pt x="90" y="96"/>
                    </a:lnTo>
                    <a:lnTo>
                      <a:pt x="91" y="96"/>
                    </a:lnTo>
                    <a:lnTo>
                      <a:pt x="93" y="98"/>
                    </a:lnTo>
                    <a:lnTo>
                      <a:pt x="93" y="98"/>
                    </a:lnTo>
                    <a:lnTo>
                      <a:pt x="94" y="101"/>
                    </a:lnTo>
                    <a:lnTo>
                      <a:pt x="93" y="103"/>
                    </a:lnTo>
                    <a:lnTo>
                      <a:pt x="93"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grpSp>
      <p:grpSp>
        <p:nvGrpSpPr>
          <p:cNvPr id="77" name="组合 76"/>
          <p:cNvGrpSpPr/>
          <p:nvPr/>
        </p:nvGrpSpPr>
        <p:grpSpPr>
          <a:xfrm>
            <a:off x="966229" y="2697953"/>
            <a:ext cx="2413252" cy="597931"/>
            <a:chOff x="966229" y="2697953"/>
            <a:chExt cx="2413252" cy="597931"/>
          </a:xfrm>
        </p:grpSpPr>
        <p:sp>
          <p:nvSpPr>
            <p:cNvPr id="75" name="Rectangle 3"/>
            <p:cNvSpPr txBox="1">
              <a:spLocks noChangeArrowheads="1"/>
            </p:cNvSpPr>
            <p:nvPr/>
          </p:nvSpPr>
          <p:spPr bwMode="auto">
            <a:xfrm flipH="1">
              <a:off x="966229" y="2999906"/>
              <a:ext cx="2413252" cy="29597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dirty="0"/>
                <a:t>什么是</a:t>
              </a:r>
              <a:r>
                <a:rPr lang="en-US" altLang="zh-CN" dirty="0"/>
                <a:t>ZRP</a:t>
              </a:r>
              <a:r>
                <a:rPr lang="zh-CN" altLang="en-US" dirty="0"/>
                <a:t>以及</a:t>
              </a:r>
              <a:r>
                <a:rPr lang="en-US" altLang="zh-CN" dirty="0"/>
                <a:t>ZRP</a:t>
              </a:r>
              <a:r>
                <a:rPr lang="zh-CN" altLang="en-US" dirty="0"/>
                <a:t>的路由过程</a:t>
              </a:r>
            </a:p>
          </p:txBody>
        </p:sp>
        <p:sp>
          <p:nvSpPr>
            <p:cNvPr id="76" name="TextBox 192"/>
            <p:cNvSpPr txBox="1"/>
            <p:nvPr/>
          </p:nvSpPr>
          <p:spPr>
            <a:xfrm>
              <a:off x="1231546" y="2697953"/>
              <a:ext cx="2147935" cy="338554"/>
            </a:xfrm>
            <a:prstGeom prst="rect">
              <a:avLst/>
            </a:prstGeom>
          </p:spPr>
          <p:txBody>
            <a:bodyPr wrap="square" rtlCol="0">
              <a:spAutoFit/>
            </a:bodyPr>
            <a:lstStyle/>
            <a:p>
              <a:pPr algn="r">
                <a:buClr>
                  <a:schemeClr val="tx1">
                    <a:lumMod val="85000"/>
                    <a:lumOff val="15000"/>
                  </a:schemeClr>
                </a:buClr>
                <a:buSzPct val="105000"/>
              </a:pPr>
              <a:r>
                <a:rPr lang="en-US" altLang="zh-CN" sz="1600" b="1" dirty="0">
                  <a:solidFill>
                    <a:srgbClr val="54D0CA"/>
                  </a:solidFill>
                  <a:latin typeface="Calibri" panose="020F0502020204030204" pitchFamily="34" charset="0"/>
                </a:rPr>
                <a:t>ZRP</a:t>
              </a:r>
              <a:r>
                <a:rPr lang="zh-CN" altLang="en-US" sz="1600" b="1" dirty="0">
                  <a:solidFill>
                    <a:srgbClr val="54D0CA"/>
                  </a:solidFill>
                  <a:latin typeface="Calibri" panose="020F0502020204030204" pitchFamily="34" charset="0"/>
                </a:rPr>
                <a:t>协议</a:t>
              </a:r>
              <a:endParaRPr lang="en-US" altLang="zh-CN" sz="1600" b="1" dirty="0">
                <a:solidFill>
                  <a:srgbClr val="54D0CA"/>
                </a:solidFill>
                <a:latin typeface="Calibri" panose="020F0502020204030204" pitchFamily="34" charset="0"/>
              </a:endParaRPr>
            </a:p>
          </p:txBody>
        </p:sp>
      </p:grpSp>
      <p:grpSp>
        <p:nvGrpSpPr>
          <p:cNvPr id="80" name="组合 79"/>
          <p:cNvGrpSpPr/>
          <p:nvPr/>
        </p:nvGrpSpPr>
        <p:grpSpPr>
          <a:xfrm>
            <a:off x="966229" y="4075903"/>
            <a:ext cx="2413252" cy="625118"/>
            <a:chOff x="966229" y="4075903"/>
            <a:chExt cx="2413252" cy="625118"/>
          </a:xfrm>
        </p:grpSpPr>
        <p:sp>
          <p:nvSpPr>
            <p:cNvPr id="78" name="Rectangle 3"/>
            <p:cNvSpPr txBox="1">
              <a:spLocks noChangeArrowheads="1"/>
            </p:cNvSpPr>
            <p:nvPr/>
          </p:nvSpPr>
          <p:spPr bwMode="auto">
            <a:xfrm flipH="1">
              <a:off x="966229" y="4377856"/>
              <a:ext cx="2413252" cy="323165"/>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en-US" altLang="zh-CN" dirty="0"/>
                <a:t>ZRP</a:t>
              </a:r>
              <a:r>
                <a:rPr lang="zh-CN" altLang="en-US" dirty="0"/>
                <a:t>实验总体流程</a:t>
              </a:r>
            </a:p>
          </p:txBody>
        </p:sp>
        <p:sp>
          <p:nvSpPr>
            <p:cNvPr id="79" name="TextBox 195"/>
            <p:cNvSpPr txBox="1"/>
            <p:nvPr/>
          </p:nvSpPr>
          <p:spPr>
            <a:xfrm>
              <a:off x="1231546" y="4075903"/>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b="1" dirty="0">
                  <a:solidFill>
                    <a:srgbClr val="54D0CA"/>
                  </a:solidFill>
                  <a:latin typeface="Calibri" panose="020F0502020204030204" pitchFamily="34" charset="0"/>
                </a:rPr>
                <a:t>实验流程</a:t>
              </a:r>
            </a:p>
          </p:txBody>
        </p:sp>
      </p:grpSp>
      <p:grpSp>
        <p:nvGrpSpPr>
          <p:cNvPr id="83" name="组合 82"/>
          <p:cNvGrpSpPr/>
          <p:nvPr/>
        </p:nvGrpSpPr>
        <p:grpSpPr>
          <a:xfrm>
            <a:off x="8837919" y="2697953"/>
            <a:ext cx="2413252" cy="828764"/>
            <a:chOff x="8837919" y="2697953"/>
            <a:chExt cx="2413252" cy="828764"/>
          </a:xfrm>
        </p:grpSpPr>
        <p:sp>
          <p:nvSpPr>
            <p:cNvPr id="81" name="Rectangle 3"/>
            <p:cNvSpPr txBox="1">
              <a:spLocks noChangeArrowheads="1"/>
            </p:cNvSpPr>
            <p:nvPr/>
          </p:nvSpPr>
          <p:spPr bwMode="auto">
            <a:xfrm flipH="1">
              <a:off x="8837919" y="2999906"/>
              <a:ext cx="2413252" cy="526811"/>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en-US" altLang="zh-CN" dirty="0"/>
                <a:t>Ns2.35</a:t>
              </a:r>
              <a:r>
                <a:rPr lang="zh-CN" altLang="en-US" dirty="0"/>
                <a:t>安装</a:t>
              </a:r>
              <a:endParaRPr lang="en-US" altLang="zh-CN" dirty="0"/>
            </a:p>
            <a:p>
              <a:pPr algn="l"/>
              <a:r>
                <a:rPr lang="zh-CN" altLang="en-US" dirty="0"/>
                <a:t>将</a:t>
              </a:r>
              <a:r>
                <a:rPr lang="en-US" altLang="zh-CN" dirty="0"/>
                <a:t>ZRP</a:t>
              </a:r>
              <a:r>
                <a:rPr lang="zh-CN" altLang="en-US" dirty="0"/>
                <a:t>协议添加到</a:t>
              </a:r>
              <a:r>
                <a:rPr lang="en-US" altLang="zh-CN" dirty="0"/>
                <a:t>Ns2.35</a:t>
              </a:r>
              <a:endParaRPr lang="zh-CN" altLang="en-US" dirty="0"/>
            </a:p>
          </p:txBody>
        </p:sp>
        <p:sp>
          <p:nvSpPr>
            <p:cNvPr id="82" name="TextBox 198"/>
            <p:cNvSpPr txBox="1"/>
            <p:nvPr/>
          </p:nvSpPr>
          <p:spPr>
            <a:xfrm>
              <a:off x="8837919" y="2697953"/>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b="1" dirty="0">
                  <a:solidFill>
                    <a:srgbClr val="54D0CA"/>
                  </a:solidFill>
                  <a:latin typeface="Calibri" panose="020F0502020204030204" pitchFamily="34" charset="0"/>
                </a:rPr>
                <a:t>环境配置</a:t>
              </a:r>
            </a:p>
          </p:txBody>
        </p:sp>
      </p:grpSp>
      <p:grpSp>
        <p:nvGrpSpPr>
          <p:cNvPr id="91" name="组合 90"/>
          <p:cNvGrpSpPr/>
          <p:nvPr/>
        </p:nvGrpSpPr>
        <p:grpSpPr>
          <a:xfrm>
            <a:off x="8837919" y="4075903"/>
            <a:ext cx="2413252" cy="855951"/>
            <a:chOff x="8837919" y="4075903"/>
            <a:chExt cx="2413252" cy="855951"/>
          </a:xfrm>
        </p:grpSpPr>
        <p:sp>
          <p:nvSpPr>
            <p:cNvPr id="84" name="Rectangle 3"/>
            <p:cNvSpPr txBox="1">
              <a:spLocks noChangeArrowheads="1"/>
            </p:cNvSpPr>
            <p:nvPr/>
          </p:nvSpPr>
          <p:spPr bwMode="auto">
            <a:xfrm flipH="1">
              <a:off x="8837919" y="4377856"/>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dirty="0"/>
                <a:t>实验结果的分析以及实验过程中出现的问题和相应解决方案</a:t>
              </a:r>
            </a:p>
          </p:txBody>
        </p:sp>
        <p:sp>
          <p:nvSpPr>
            <p:cNvPr id="85" name="TextBox 201"/>
            <p:cNvSpPr txBox="1"/>
            <p:nvPr/>
          </p:nvSpPr>
          <p:spPr>
            <a:xfrm>
              <a:off x="8837919" y="4075903"/>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b="1" dirty="0">
                  <a:solidFill>
                    <a:srgbClr val="54D0CA"/>
                  </a:solidFill>
                  <a:latin typeface="Calibri" panose="020F0502020204030204" pitchFamily="34" charset="0"/>
                </a:rPr>
                <a:t>结果分析</a:t>
              </a:r>
              <a:r>
                <a:rPr lang="en-US" altLang="zh-CN" sz="1600" b="1" dirty="0">
                  <a:solidFill>
                    <a:srgbClr val="54D0CA"/>
                  </a:solidFill>
                  <a:latin typeface="Calibri" panose="020F0502020204030204" pitchFamily="34" charset="0"/>
                </a:rPr>
                <a:t>&amp;</a:t>
              </a:r>
              <a:r>
                <a:rPr lang="zh-CN" altLang="en-US" sz="1600" b="1" dirty="0">
                  <a:solidFill>
                    <a:srgbClr val="54D0CA"/>
                  </a:solidFill>
                  <a:latin typeface="Calibri" panose="020F0502020204030204" pitchFamily="34" charset="0"/>
                </a:rPr>
                <a:t>问题</a:t>
              </a:r>
            </a:p>
          </p:txBody>
        </p:sp>
      </p:grpSp>
      <p:grpSp>
        <p:nvGrpSpPr>
          <p:cNvPr id="86" name="组合 85"/>
          <p:cNvGrpSpPr/>
          <p:nvPr/>
        </p:nvGrpSpPr>
        <p:grpSpPr>
          <a:xfrm>
            <a:off x="447675" y="367239"/>
            <a:ext cx="513548" cy="575736"/>
            <a:chOff x="447675" y="367239"/>
            <a:chExt cx="513548" cy="575736"/>
          </a:xfrm>
        </p:grpSpPr>
        <p:sp>
          <p:nvSpPr>
            <p:cNvPr id="87" name="等腰三角形 86"/>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矩形 88"/>
          <p:cNvSpPr/>
          <p:nvPr/>
        </p:nvSpPr>
        <p:spPr>
          <a:xfrm>
            <a:off x="1017388" y="409286"/>
            <a:ext cx="1693092" cy="400110"/>
          </a:xfrm>
          <a:prstGeom prst="rect">
            <a:avLst/>
          </a:prstGeom>
        </p:spPr>
        <p:txBody>
          <a:bodyPr wrap="none">
            <a:spAutoFit/>
          </a:bodyPr>
          <a:lstStyle/>
          <a:p>
            <a:r>
              <a:rPr lang="en-US" altLang="zh-CN"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ZRP</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路由协议</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579447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strVal val="(6*min(max(#ppt_w*#ppt_h,.3),1)-7.4)/-.7*#ppt_w"/>
                                              </p:val>
                                            </p:tav>
                                            <p:tav tm="100000">
                                              <p:val>
                                                <p:strVal val="#ppt_w"/>
                                              </p:val>
                                            </p:tav>
                                          </p:tavLst>
                                        </p:anim>
                                        <p:anim calcmode="lin" valueType="num">
                                          <p:cBhvr>
                                            <p:cTn id="8" dur="500" fill="hold"/>
                                            <p:tgtEl>
                                              <p:spTgt spid="39"/>
                                            </p:tgtEl>
                                            <p:attrNameLst>
                                              <p:attrName>ppt_h</p:attrName>
                                            </p:attrNameLst>
                                          </p:cBhvr>
                                          <p:tavLst>
                                            <p:tav tm="0">
                                              <p:val>
                                                <p:strVal val="(6*min(max(#ppt_w*#ppt_h,.3),1)-7.4)/-.7*#ppt_h"/>
                                              </p:val>
                                            </p:tav>
                                            <p:tav tm="100000">
                                              <p:val>
                                                <p:strVal val="#ppt_h"/>
                                              </p:val>
                                            </p:tav>
                                          </p:tavLst>
                                        </p:anim>
                                        <p:anim calcmode="lin" valueType="num">
                                          <p:cBhvr>
                                            <p:cTn id="9" dur="500" fill="hold"/>
                                            <p:tgtEl>
                                              <p:spTgt spid="39"/>
                                            </p:tgtEl>
                                            <p:attrNameLst>
                                              <p:attrName>ppt_x</p:attrName>
                                            </p:attrNameLst>
                                          </p:cBhvr>
                                          <p:tavLst>
                                            <p:tav tm="0">
                                              <p:val>
                                                <p:fltVal val="0.5"/>
                                              </p:val>
                                            </p:tav>
                                            <p:tav tm="100000">
                                              <p:val>
                                                <p:strVal val="#ppt_x"/>
                                              </p:val>
                                            </p:tav>
                                          </p:tavLst>
                                        </p:anim>
                                        <p:anim calcmode="lin" valueType="num">
                                          <p:cBhvr>
                                            <p:cTn id="10" dur="500" fill="hold"/>
                                            <p:tgtEl>
                                              <p:spTgt spid="3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p:cTn id="14" dur="500" fill="hold"/>
                                            <p:tgtEl>
                                              <p:spTgt spid="44"/>
                                            </p:tgtEl>
                                            <p:attrNameLst>
                                              <p:attrName>ppt_w</p:attrName>
                                            </p:attrNameLst>
                                          </p:cBhvr>
                                          <p:tavLst>
                                            <p:tav tm="0">
                                              <p:val>
                                                <p:fltVal val="0"/>
                                              </p:val>
                                            </p:tav>
                                            <p:tav tm="100000">
                                              <p:val>
                                                <p:strVal val="#ppt_w"/>
                                              </p:val>
                                            </p:tav>
                                          </p:tavLst>
                                        </p:anim>
                                        <p:anim calcmode="lin" valueType="num">
                                          <p:cBhvr>
                                            <p:cTn id="15" dur="500" fill="hold"/>
                                            <p:tgtEl>
                                              <p:spTgt spid="44"/>
                                            </p:tgtEl>
                                            <p:attrNameLst>
                                              <p:attrName>ppt_h</p:attrName>
                                            </p:attrNameLst>
                                          </p:cBhvr>
                                          <p:tavLst>
                                            <p:tav tm="0">
                                              <p:val>
                                                <p:fltVal val="0"/>
                                              </p:val>
                                            </p:tav>
                                            <p:tav tm="100000">
                                              <p:val>
                                                <p:strVal val="#ppt_h"/>
                                              </p:val>
                                            </p:tav>
                                          </p:tavLst>
                                        </p:anim>
                                        <p:animEffect transition="in" filter="fade">
                                          <p:cBhvr>
                                            <p:cTn id="16" dur="500"/>
                                            <p:tgtEl>
                                              <p:spTgt spid="44"/>
                                            </p:tgtEl>
                                          </p:cBhvr>
                                        </p:animEffect>
                                      </p:childTnLst>
                                    </p:cTn>
                                  </p:par>
                                  <p:par>
                                    <p:cTn id="17" presetID="53" presetClass="entr" presetSubtype="16"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p:cTn id="19" dur="500" fill="hold"/>
                                            <p:tgtEl>
                                              <p:spTgt spid="56"/>
                                            </p:tgtEl>
                                            <p:attrNameLst>
                                              <p:attrName>ppt_w</p:attrName>
                                            </p:attrNameLst>
                                          </p:cBhvr>
                                          <p:tavLst>
                                            <p:tav tm="0">
                                              <p:val>
                                                <p:fltVal val="0"/>
                                              </p:val>
                                            </p:tav>
                                            <p:tav tm="100000">
                                              <p:val>
                                                <p:strVal val="#ppt_w"/>
                                              </p:val>
                                            </p:tav>
                                          </p:tavLst>
                                        </p:anim>
                                        <p:anim calcmode="lin" valueType="num">
                                          <p:cBhvr>
                                            <p:cTn id="20" dur="500" fill="hold"/>
                                            <p:tgtEl>
                                              <p:spTgt spid="56"/>
                                            </p:tgtEl>
                                            <p:attrNameLst>
                                              <p:attrName>ppt_h</p:attrName>
                                            </p:attrNameLst>
                                          </p:cBhvr>
                                          <p:tavLst>
                                            <p:tav tm="0">
                                              <p:val>
                                                <p:fltVal val="0"/>
                                              </p:val>
                                            </p:tav>
                                            <p:tav tm="100000">
                                              <p:val>
                                                <p:strVal val="#ppt_h"/>
                                              </p:val>
                                            </p:tav>
                                          </p:tavLst>
                                        </p:anim>
                                        <p:animEffect transition="in" filter="fade">
                                          <p:cBhvr>
                                            <p:cTn id="21" dur="500"/>
                                            <p:tgtEl>
                                              <p:spTgt spid="56"/>
                                            </p:tgtEl>
                                          </p:cBhvr>
                                        </p:animEffect>
                                      </p:childTnLst>
                                    </p:cTn>
                                  </p:par>
                                  <p:par>
                                    <p:cTn id="22" presetID="53" presetClass="entr" presetSubtype="16"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 calcmode="lin" valueType="num">
                                          <p:cBhvr>
                                            <p:cTn id="24" dur="500" fill="hold"/>
                                            <p:tgtEl>
                                              <p:spTgt spid="74"/>
                                            </p:tgtEl>
                                            <p:attrNameLst>
                                              <p:attrName>ppt_w</p:attrName>
                                            </p:attrNameLst>
                                          </p:cBhvr>
                                          <p:tavLst>
                                            <p:tav tm="0">
                                              <p:val>
                                                <p:fltVal val="0"/>
                                              </p:val>
                                            </p:tav>
                                            <p:tav tm="100000">
                                              <p:val>
                                                <p:strVal val="#ppt_w"/>
                                              </p:val>
                                            </p:tav>
                                          </p:tavLst>
                                        </p:anim>
                                        <p:anim calcmode="lin" valueType="num">
                                          <p:cBhvr>
                                            <p:cTn id="25" dur="500" fill="hold"/>
                                            <p:tgtEl>
                                              <p:spTgt spid="74"/>
                                            </p:tgtEl>
                                            <p:attrNameLst>
                                              <p:attrName>ppt_h</p:attrName>
                                            </p:attrNameLst>
                                          </p:cBhvr>
                                          <p:tavLst>
                                            <p:tav tm="0">
                                              <p:val>
                                                <p:fltVal val="0"/>
                                              </p:val>
                                            </p:tav>
                                            <p:tav tm="100000">
                                              <p:val>
                                                <p:strVal val="#ppt_h"/>
                                              </p:val>
                                            </p:tav>
                                          </p:tavLst>
                                        </p:anim>
                                        <p:animEffect transition="in" filter="fade">
                                          <p:cBhvr>
                                            <p:cTn id="26" dur="500"/>
                                            <p:tgtEl>
                                              <p:spTgt spid="74"/>
                                            </p:tgtEl>
                                          </p:cBhvr>
                                        </p:animEffect>
                                      </p:childTnLst>
                                    </p:cTn>
                                  </p:par>
                                  <p:par>
                                    <p:cTn id="27" presetID="53" presetClass="entr" presetSubtype="16"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fltVal val="0"/>
                                              </p:val>
                                            </p:tav>
                                            <p:tav tm="100000">
                                              <p:val>
                                                <p:strVal val="#ppt_h"/>
                                              </p:val>
                                            </p:tav>
                                          </p:tavLst>
                                        </p:anim>
                                        <p:animEffect transition="in" filter="fade">
                                          <p:cBhvr>
                                            <p:cTn id="31" dur="500"/>
                                            <p:tgtEl>
                                              <p:spTgt spid="53"/>
                                            </p:tgtEl>
                                          </p:cBhvr>
                                        </p:animEffect>
                                      </p:childTnLst>
                                    </p:cTn>
                                  </p:par>
                                </p:childTnLst>
                              </p:cTn>
                            </p:par>
                            <p:par>
                              <p:cTn id="32" fill="hold">
                                <p:stCondLst>
                                  <p:cond delay="1000"/>
                                </p:stCondLst>
                                <p:childTnLst>
                                  <p:par>
                                    <p:cTn id="33" presetID="2" presetClass="entr" presetSubtype="8" fill="hold" nodeType="afterEffect" p14:presetBounceEnd="54000">
                                      <p:stCondLst>
                                        <p:cond delay="0"/>
                                      </p:stCondLst>
                                      <p:childTnLst>
                                        <p:set>
                                          <p:cBhvr>
                                            <p:cTn id="34" dur="1" fill="hold">
                                              <p:stCondLst>
                                                <p:cond delay="0"/>
                                              </p:stCondLst>
                                            </p:cTn>
                                            <p:tgtEl>
                                              <p:spTgt spid="77"/>
                                            </p:tgtEl>
                                            <p:attrNameLst>
                                              <p:attrName>style.visibility</p:attrName>
                                            </p:attrNameLst>
                                          </p:cBhvr>
                                          <p:to>
                                            <p:strVal val="visible"/>
                                          </p:to>
                                        </p:set>
                                        <p:anim calcmode="lin" valueType="num" p14:bounceEnd="54000">
                                          <p:cBhvr additive="base">
                                            <p:cTn id="35" dur="1000" fill="hold"/>
                                            <p:tgtEl>
                                              <p:spTgt spid="77"/>
                                            </p:tgtEl>
                                            <p:attrNameLst>
                                              <p:attrName>ppt_x</p:attrName>
                                            </p:attrNameLst>
                                          </p:cBhvr>
                                          <p:tavLst>
                                            <p:tav tm="0">
                                              <p:val>
                                                <p:strVal val="0-#ppt_w/2"/>
                                              </p:val>
                                            </p:tav>
                                            <p:tav tm="100000">
                                              <p:val>
                                                <p:strVal val="#ppt_x"/>
                                              </p:val>
                                            </p:tav>
                                          </p:tavLst>
                                        </p:anim>
                                        <p:anim calcmode="lin" valueType="num" p14:bounceEnd="54000">
                                          <p:cBhvr additive="base">
                                            <p:cTn id="36" dur="1000" fill="hold"/>
                                            <p:tgtEl>
                                              <p:spTgt spid="7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14:presetBounceEnd="54000">
                                      <p:stCondLst>
                                        <p:cond delay="0"/>
                                      </p:stCondLst>
                                      <p:childTnLst>
                                        <p:set>
                                          <p:cBhvr>
                                            <p:cTn id="38" dur="1" fill="hold">
                                              <p:stCondLst>
                                                <p:cond delay="0"/>
                                              </p:stCondLst>
                                            </p:cTn>
                                            <p:tgtEl>
                                              <p:spTgt spid="83"/>
                                            </p:tgtEl>
                                            <p:attrNameLst>
                                              <p:attrName>style.visibility</p:attrName>
                                            </p:attrNameLst>
                                          </p:cBhvr>
                                          <p:to>
                                            <p:strVal val="visible"/>
                                          </p:to>
                                        </p:set>
                                        <p:anim calcmode="lin" valueType="num" p14:bounceEnd="54000">
                                          <p:cBhvr additive="base">
                                            <p:cTn id="39" dur="1000" fill="hold"/>
                                            <p:tgtEl>
                                              <p:spTgt spid="83"/>
                                            </p:tgtEl>
                                            <p:attrNameLst>
                                              <p:attrName>ppt_x</p:attrName>
                                            </p:attrNameLst>
                                          </p:cBhvr>
                                          <p:tavLst>
                                            <p:tav tm="0">
                                              <p:val>
                                                <p:strVal val="1+#ppt_w/2"/>
                                              </p:val>
                                            </p:tav>
                                            <p:tav tm="100000">
                                              <p:val>
                                                <p:strVal val="#ppt_x"/>
                                              </p:val>
                                            </p:tav>
                                          </p:tavLst>
                                        </p:anim>
                                        <p:anim calcmode="lin" valueType="num" p14:bounceEnd="54000">
                                          <p:cBhvr additive="base">
                                            <p:cTn id="40" dur="1000" fill="hold"/>
                                            <p:tgtEl>
                                              <p:spTgt spid="83"/>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14:presetBounceEnd="54000">
                                      <p:stCondLst>
                                        <p:cond delay="0"/>
                                      </p:stCondLst>
                                      <p:childTnLst>
                                        <p:set>
                                          <p:cBhvr>
                                            <p:cTn id="42" dur="1" fill="hold">
                                              <p:stCondLst>
                                                <p:cond delay="0"/>
                                              </p:stCondLst>
                                            </p:cTn>
                                            <p:tgtEl>
                                              <p:spTgt spid="91"/>
                                            </p:tgtEl>
                                            <p:attrNameLst>
                                              <p:attrName>style.visibility</p:attrName>
                                            </p:attrNameLst>
                                          </p:cBhvr>
                                          <p:to>
                                            <p:strVal val="visible"/>
                                          </p:to>
                                        </p:set>
                                        <p:anim calcmode="lin" valueType="num" p14:bounceEnd="54000">
                                          <p:cBhvr additive="base">
                                            <p:cTn id="43" dur="1000" fill="hold"/>
                                            <p:tgtEl>
                                              <p:spTgt spid="91"/>
                                            </p:tgtEl>
                                            <p:attrNameLst>
                                              <p:attrName>ppt_x</p:attrName>
                                            </p:attrNameLst>
                                          </p:cBhvr>
                                          <p:tavLst>
                                            <p:tav tm="0">
                                              <p:val>
                                                <p:strVal val="1+#ppt_w/2"/>
                                              </p:val>
                                            </p:tav>
                                            <p:tav tm="100000">
                                              <p:val>
                                                <p:strVal val="#ppt_x"/>
                                              </p:val>
                                            </p:tav>
                                          </p:tavLst>
                                        </p:anim>
                                        <p:anim calcmode="lin" valueType="num" p14:bounceEnd="54000">
                                          <p:cBhvr additive="base">
                                            <p:cTn id="44" dur="1000" fill="hold"/>
                                            <p:tgtEl>
                                              <p:spTgt spid="91"/>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14:presetBounceEnd="54000">
                                      <p:stCondLst>
                                        <p:cond delay="0"/>
                                      </p:stCondLst>
                                      <p:childTnLst>
                                        <p:set>
                                          <p:cBhvr>
                                            <p:cTn id="46" dur="1" fill="hold">
                                              <p:stCondLst>
                                                <p:cond delay="0"/>
                                              </p:stCondLst>
                                            </p:cTn>
                                            <p:tgtEl>
                                              <p:spTgt spid="80"/>
                                            </p:tgtEl>
                                            <p:attrNameLst>
                                              <p:attrName>style.visibility</p:attrName>
                                            </p:attrNameLst>
                                          </p:cBhvr>
                                          <p:to>
                                            <p:strVal val="visible"/>
                                          </p:to>
                                        </p:set>
                                        <p:anim calcmode="lin" valueType="num" p14:bounceEnd="54000">
                                          <p:cBhvr additive="base">
                                            <p:cTn id="47" dur="1000" fill="hold"/>
                                            <p:tgtEl>
                                              <p:spTgt spid="80"/>
                                            </p:tgtEl>
                                            <p:attrNameLst>
                                              <p:attrName>ppt_x</p:attrName>
                                            </p:attrNameLst>
                                          </p:cBhvr>
                                          <p:tavLst>
                                            <p:tav tm="0">
                                              <p:val>
                                                <p:strVal val="0-#ppt_w/2"/>
                                              </p:val>
                                            </p:tav>
                                            <p:tav tm="100000">
                                              <p:val>
                                                <p:strVal val="#ppt_x"/>
                                              </p:val>
                                            </p:tav>
                                          </p:tavLst>
                                        </p:anim>
                                        <p:anim calcmode="lin" valueType="num" p14:bounceEnd="54000">
                                          <p:cBhvr additive="base">
                                            <p:cTn id="48" dur="10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strVal val="(6*min(max(#ppt_w*#ppt_h,.3),1)-7.4)/-.7*#ppt_w"/>
                                              </p:val>
                                            </p:tav>
                                            <p:tav tm="100000">
                                              <p:val>
                                                <p:strVal val="#ppt_w"/>
                                              </p:val>
                                            </p:tav>
                                          </p:tavLst>
                                        </p:anim>
                                        <p:anim calcmode="lin" valueType="num">
                                          <p:cBhvr>
                                            <p:cTn id="8" dur="500" fill="hold"/>
                                            <p:tgtEl>
                                              <p:spTgt spid="39"/>
                                            </p:tgtEl>
                                            <p:attrNameLst>
                                              <p:attrName>ppt_h</p:attrName>
                                            </p:attrNameLst>
                                          </p:cBhvr>
                                          <p:tavLst>
                                            <p:tav tm="0">
                                              <p:val>
                                                <p:strVal val="(6*min(max(#ppt_w*#ppt_h,.3),1)-7.4)/-.7*#ppt_h"/>
                                              </p:val>
                                            </p:tav>
                                            <p:tav tm="100000">
                                              <p:val>
                                                <p:strVal val="#ppt_h"/>
                                              </p:val>
                                            </p:tav>
                                          </p:tavLst>
                                        </p:anim>
                                        <p:anim calcmode="lin" valueType="num">
                                          <p:cBhvr>
                                            <p:cTn id="9" dur="500" fill="hold"/>
                                            <p:tgtEl>
                                              <p:spTgt spid="39"/>
                                            </p:tgtEl>
                                            <p:attrNameLst>
                                              <p:attrName>ppt_x</p:attrName>
                                            </p:attrNameLst>
                                          </p:cBhvr>
                                          <p:tavLst>
                                            <p:tav tm="0">
                                              <p:val>
                                                <p:fltVal val="0.5"/>
                                              </p:val>
                                            </p:tav>
                                            <p:tav tm="100000">
                                              <p:val>
                                                <p:strVal val="#ppt_x"/>
                                              </p:val>
                                            </p:tav>
                                          </p:tavLst>
                                        </p:anim>
                                        <p:anim calcmode="lin" valueType="num">
                                          <p:cBhvr>
                                            <p:cTn id="10" dur="500" fill="hold"/>
                                            <p:tgtEl>
                                              <p:spTgt spid="3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p:cTn id="14" dur="500" fill="hold"/>
                                            <p:tgtEl>
                                              <p:spTgt spid="44"/>
                                            </p:tgtEl>
                                            <p:attrNameLst>
                                              <p:attrName>ppt_w</p:attrName>
                                            </p:attrNameLst>
                                          </p:cBhvr>
                                          <p:tavLst>
                                            <p:tav tm="0">
                                              <p:val>
                                                <p:fltVal val="0"/>
                                              </p:val>
                                            </p:tav>
                                            <p:tav tm="100000">
                                              <p:val>
                                                <p:strVal val="#ppt_w"/>
                                              </p:val>
                                            </p:tav>
                                          </p:tavLst>
                                        </p:anim>
                                        <p:anim calcmode="lin" valueType="num">
                                          <p:cBhvr>
                                            <p:cTn id="15" dur="500" fill="hold"/>
                                            <p:tgtEl>
                                              <p:spTgt spid="44"/>
                                            </p:tgtEl>
                                            <p:attrNameLst>
                                              <p:attrName>ppt_h</p:attrName>
                                            </p:attrNameLst>
                                          </p:cBhvr>
                                          <p:tavLst>
                                            <p:tav tm="0">
                                              <p:val>
                                                <p:fltVal val="0"/>
                                              </p:val>
                                            </p:tav>
                                            <p:tav tm="100000">
                                              <p:val>
                                                <p:strVal val="#ppt_h"/>
                                              </p:val>
                                            </p:tav>
                                          </p:tavLst>
                                        </p:anim>
                                        <p:animEffect transition="in" filter="fade">
                                          <p:cBhvr>
                                            <p:cTn id="16" dur="500"/>
                                            <p:tgtEl>
                                              <p:spTgt spid="44"/>
                                            </p:tgtEl>
                                          </p:cBhvr>
                                        </p:animEffect>
                                      </p:childTnLst>
                                    </p:cTn>
                                  </p:par>
                                  <p:par>
                                    <p:cTn id="17" presetID="53" presetClass="entr" presetSubtype="16"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p:cTn id="19" dur="500" fill="hold"/>
                                            <p:tgtEl>
                                              <p:spTgt spid="56"/>
                                            </p:tgtEl>
                                            <p:attrNameLst>
                                              <p:attrName>ppt_w</p:attrName>
                                            </p:attrNameLst>
                                          </p:cBhvr>
                                          <p:tavLst>
                                            <p:tav tm="0">
                                              <p:val>
                                                <p:fltVal val="0"/>
                                              </p:val>
                                            </p:tav>
                                            <p:tav tm="100000">
                                              <p:val>
                                                <p:strVal val="#ppt_w"/>
                                              </p:val>
                                            </p:tav>
                                          </p:tavLst>
                                        </p:anim>
                                        <p:anim calcmode="lin" valueType="num">
                                          <p:cBhvr>
                                            <p:cTn id="20" dur="500" fill="hold"/>
                                            <p:tgtEl>
                                              <p:spTgt spid="56"/>
                                            </p:tgtEl>
                                            <p:attrNameLst>
                                              <p:attrName>ppt_h</p:attrName>
                                            </p:attrNameLst>
                                          </p:cBhvr>
                                          <p:tavLst>
                                            <p:tav tm="0">
                                              <p:val>
                                                <p:fltVal val="0"/>
                                              </p:val>
                                            </p:tav>
                                            <p:tav tm="100000">
                                              <p:val>
                                                <p:strVal val="#ppt_h"/>
                                              </p:val>
                                            </p:tav>
                                          </p:tavLst>
                                        </p:anim>
                                        <p:animEffect transition="in" filter="fade">
                                          <p:cBhvr>
                                            <p:cTn id="21" dur="500"/>
                                            <p:tgtEl>
                                              <p:spTgt spid="56"/>
                                            </p:tgtEl>
                                          </p:cBhvr>
                                        </p:animEffect>
                                      </p:childTnLst>
                                    </p:cTn>
                                  </p:par>
                                  <p:par>
                                    <p:cTn id="22" presetID="53" presetClass="entr" presetSubtype="16"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 calcmode="lin" valueType="num">
                                          <p:cBhvr>
                                            <p:cTn id="24" dur="500" fill="hold"/>
                                            <p:tgtEl>
                                              <p:spTgt spid="74"/>
                                            </p:tgtEl>
                                            <p:attrNameLst>
                                              <p:attrName>ppt_w</p:attrName>
                                            </p:attrNameLst>
                                          </p:cBhvr>
                                          <p:tavLst>
                                            <p:tav tm="0">
                                              <p:val>
                                                <p:fltVal val="0"/>
                                              </p:val>
                                            </p:tav>
                                            <p:tav tm="100000">
                                              <p:val>
                                                <p:strVal val="#ppt_w"/>
                                              </p:val>
                                            </p:tav>
                                          </p:tavLst>
                                        </p:anim>
                                        <p:anim calcmode="lin" valueType="num">
                                          <p:cBhvr>
                                            <p:cTn id="25" dur="500" fill="hold"/>
                                            <p:tgtEl>
                                              <p:spTgt spid="74"/>
                                            </p:tgtEl>
                                            <p:attrNameLst>
                                              <p:attrName>ppt_h</p:attrName>
                                            </p:attrNameLst>
                                          </p:cBhvr>
                                          <p:tavLst>
                                            <p:tav tm="0">
                                              <p:val>
                                                <p:fltVal val="0"/>
                                              </p:val>
                                            </p:tav>
                                            <p:tav tm="100000">
                                              <p:val>
                                                <p:strVal val="#ppt_h"/>
                                              </p:val>
                                            </p:tav>
                                          </p:tavLst>
                                        </p:anim>
                                        <p:animEffect transition="in" filter="fade">
                                          <p:cBhvr>
                                            <p:cTn id="26" dur="500"/>
                                            <p:tgtEl>
                                              <p:spTgt spid="74"/>
                                            </p:tgtEl>
                                          </p:cBhvr>
                                        </p:animEffect>
                                      </p:childTnLst>
                                    </p:cTn>
                                  </p:par>
                                  <p:par>
                                    <p:cTn id="27" presetID="53" presetClass="entr" presetSubtype="16"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fltVal val="0"/>
                                              </p:val>
                                            </p:tav>
                                            <p:tav tm="100000">
                                              <p:val>
                                                <p:strVal val="#ppt_h"/>
                                              </p:val>
                                            </p:tav>
                                          </p:tavLst>
                                        </p:anim>
                                        <p:animEffect transition="in" filter="fade">
                                          <p:cBhvr>
                                            <p:cTn id="31" dur="500"/>
                                            <p:tgtEl>
                                              <p:spTgt spid="53"/>
                                            </p:tgtEl>
                                          </p:cBhvr>
                                        </p:animEffect>
                                      </p:childTnLst>
                                    </p:cTn>
                                  </p:par>
                                </p:childTnLst>
                              </p:cTn>
                            </p:par>
                            <p:par>
                              <p:cTn id="32" fill="hold">
                                <p:stCondLst>
                                  <p:cond delay="1000"/>
                                </p:stCondLst>
                                <p:childTnLst>
                                  <p:par>
                                    <p:cTn id="33" presetID="2" presetClass="entr" presetSubtype="8" fill="hold" nodeType="afterEffect">
                                      <p:stCondLst>
                                        <p:cond delay="0"/>
                                      </p:stCondLst>
                                      <p:childTnLst>
                                        <p:set>
                                          <p:cBhvr>
                                            <p:cTn id="34" dur="1" fill="hold">
                                              <p:stCondLst>
                                                <p:cond delay="0"/>
                                              </p:stCondLst>
                                            </p:cTn>
                                            <p:tgtEl>
                                              <p:spTgt spid="77"/>
                                            </p:tgtEl>
                                            <p:attrNameLst>
                                              <p:attrName>style.visibility</p:attrName>
                                            </p:attrNameLst>
                                          </p:cBhvr>
                                          <p:to>
                                            <p:strVal val="visible"/>
                                          </p:to>
                                        </p:set>
                                        <p:anim calcmode="lin" valueType="num">
                                          <p:cBhvr additive="base">
                                            <p:cTn id="35" dur="1000" fill="hold"/>
                                            <p:tgtEl>
                                              <p:spTgt spid="77"/>
                                            </p:tgtEl>
                                            <p:attrNameLst>
                                              <p:attrName>ppt_x</p:attrName>
                                            </p:attrNameLst>
                                          </p:cBhvr>
                                          <p:tavLst>
                                            <p:tav tm="0">
                                              <p:val>
                                                <p:strVal val="0-#ppt_w/2"/>
                                              </p:val>
                                            </p:tav>
                                            <p:tav tm="100000">
                                              <p:val>
                                                <p:strVal val="#ppt_x"/>
                                              </p:val>
                                            </p:tav>
                                          </p:tavLst>
                                        </p:anim>
                                        <p:anim calcmode="lin" valueType="num">
                                          <p:cBhvr additive="base">
                                            <p:cTn id="36" dur="1000" fill="hold"/>
                                            <p:tgtEl>
                                              <p:spTgt spid="7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anim calcmode="lin" valueType="num">
                                          <p:cBhvr additive="base">
                                            <p:cTn id="39" dur="1000" fill="hold"/>
                                            <p:tgtEl>
                                              <p:spTgt spid="83"/>
                                            </p:tgtEl>
                                            <p:attrNameLst>
                                              <p:attrName>ppt_x</p:attrName>
                                            </p:attrNameLst>
                                          </p:cBhvr>
                                          <p:tavLst>
                                            <p:tav tm="0">
                                              <p:val>
                                                <p:strVal val="1+#ppt_w/2"/>
                                              </p:val>
                                            </p:tav>
                                            <p:tav tm="100000">
                                              <p:val>
                                                <p:strVal val="#ppt_x"/>
                                              </p:val>
                                            </p:tav>
                                          </p:tavLst>
                                        </p:anim>
                                        <p:anim calcmode="lin" valueType="num">
                                          <p:cBhvr additive="base">
                                            <p:cTn id="40" dur="1000" fill="hold"/>
                                            <p:tgtEl>
                                              <p:spTgt spid="83"/>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anim calcmode="lin" valueType="num">
                                          <p:cBhvr additive="base">
                                            <p:cTn id="43" dur="1000" fill="hold"/>
                                            <p:tgtEl>
                                              <p:spTgt spid="91"/>
                                            </p:tgtEl>
                                            <p:attrNameLst>
                                              <p:attrName>ppt_x</p:attrName>
                                            </p:attrNameLst>
                                          </p:cBhvr>
                                          <p:tavLst>
                                            <p:tav tm="0">
                                              <p:val>
                                                <p:strVal val="1+#ppt_w/2"/>
                                              </p:val>
                                            </p:tav>
                                            <p:tav tm="100000">
                                              <p:val>
                                                <p:strVal val="#ppt_x"/>
                                              </p:val>
                                            </p:tav>
                                          </p:tavLst>
                                        </p:anim>
                                        <p:anim calcmode="lin" valueType="num">
                                          <p:cBhvr additive="base">
                                            <p:cTn id="44" dur="1000" fill="hold"/>
                                            <p:tgtEl>
                                              <p:spTgt spid="91"/>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anim calcmode="lin" valueType="num">
                                          <p:cBhvr additive="base">
                                            <p:cTn id="47" dur="1000" fill="hold"/>
                                            <p:tgtEl>
                                              <p:spTgt spid="80"/>
                                            </p:tgtEl>
                                            <p:attrNameLst>
                                              <p:attrName>ppt_x</p:attrName>
                                            </p:attrNameLst>
                                          </p:cBhvr>
                                          <p:tavLst>
                                            <p:tav tm="0">
                                              <p:val>
                                                <p:strVal val="0-#ppt_w/2"/>
                                              </p:val>
                                            </p:tav>
                                            <p:tav tm="100000">
                                              <p:val>
                                                <p:strVal val="#ppt_x"/>
                                              </p:val>
                                            </p:tav>
                                          </p:tavLst>
                                        </p:anim>
                                        <p:anim calcmode="lin" valueType="num">
                                          <p:cBhvr additive="base">
                                            <p:cTn id="48" dur="10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txBox="1">
            <a:spLocks noChangeArrowheads="1"/>
          </p:cNvSpPr>
          <p:nvPr/>
        </p:nvSpPr>
        <p:spPr bwMode="auto">
          <a:xfrm>
            <a:off x="5241638" y="3029307"/>
            <a:ext cx="3581728" cy="586957"/>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en-US" altLang="zh-CN" sz="3200" dirty="0">
                <a:solidFill>
                  <a:prstClr val="white"/>
                </a:solidFill>
                <a:effectLst/>
                <a:latin typeface="Calibri" panose="020F0502020204030204" pitchFamily="34" charset="0"/>
              </a:rPr>
              <a:t>ZRP</a:t>
            </a:r>
            <a:r>
              <a:rPr lang="zh-CN" altLang="en-US" sz="3200" dirty="0">
                <a:solidFill>
                  <a:prstClr val="white"/>
                </a:solidFill>
                <a:effectLst/>
                <a:latin typeface="Calibri" panose="020F0502020204030204" pitchFamily="34" charset="0"/>
              </a:rPr>
              <a:t>网络协议</a:t>
            </a:r>
          </a:p>
        </p:txBody>
      </p:sp>
      <p:cxnSp>
        <p:nvCxnSpPr>
          <p:cNvPr id="56" name="Straight Connector 4"/>
          <p:cNvCxnSpPr/>
          <p:nvPr/>
        </p:nvCxnSpPr>
        <p:spPr>
          <a:xfrm>
            <a:off x="5210960" y="3638383"/>
            <a:ext cx="361240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4" name="Group 1"/>
          <p:cNvGrpSpPr/>
          <p:nvPr/>
        </p:nvGrpSpPr>
        <p:grpSpPr>
          <a:xfrm>
            <a:off x="-2982769" y="3616264"/>
            <a:ext cx="6950890" cy="7035260"/>
            <a:chOff x="4297681" y="2137013"/>
            <a:chExt cx="3596640" cy="3640296"/>
          </a:xfrm>
        </p:grpSpPr>
        <p:sp>
          <p:nvSpPr>
            <p:cNvPr id="65"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6"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7"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8"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9"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0"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1" name="Freeform 705"/>
            <p:cNvSpPr/>
            <p:nvPr/>
          </p:nvSpPr>
          <p:spPr bwMode="auto">
            <a:xfrm>
              <a:off x="5112461" y="2348476"/>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2"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3"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4"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5"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6"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7"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8"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9" name="Line 713"/>
            <p:cNvSpPr>
              <a:spLocks noChangeShapeType="1"/>
            </p:cNvSpPr>
            <p:nvPr/>
          </p:nvSpPr>
          <p:spPr bwMode="auto">
            <a:xfrm flipH="1" flipV="1">
              <a:off x="6981510" y="2366234"/>
              <a:ext cx="237017" cy="63173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0"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1"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2"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3"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4"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5"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6"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7"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8"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9"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0"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1"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2"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3"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4"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5"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6"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7"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8"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99" name="Group 1"/>
          <p:cNvGrpSpPr/>
          <p:nvPr/>
        </p:nvGrpSpPr>
        <p:grpSpPr>
          <a:xfrm>
            <a:off x="9290190" y="-3412530"/>
            <a:ext cx="5803619" cy="5874063"/>
            <a:chOff x="4297681" y="2137013"/>
            <a:chExt cx="3596640" cy="3640296"/>
          </a:xfrm>
        </p:grpSpPr>
        <p:sp>
          <p:nvSpPr>
            <p:cNvPr id="100"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1"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2"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3"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4"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5"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6" name="Freeform 705"/>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7"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8"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9"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0"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1"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2"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3"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4" name="Line 713"/>
            <p:cNvSpPr>
              <a:spLocks noChangeShapeType="1"/>
            </p:cNvSpPr>
            <p:nvPr/>
          </p:nvSpPr>
          <p:spPr bwMode="auto">
            <a:xfrm flipH="1" flipV="1">
              <a:off x="6972417" y="2367473"/>
              <a:ext cx="242415" cy="63049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5"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6"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7"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8"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9"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0"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1"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2"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3"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4"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5"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6"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7"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8"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9"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0"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1"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2"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3"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2" name="组合 1"/>
          <p:cNvGrpSpPr/>
          <p:nvPr/>
        </p:nvGrpSpPr>
        <p:grpSpPr>
          <a:xfrm>
            <a:off x="2553195" y="2109078"/>
            <a:ext cx="3784653" cy="771623"/>
            <a:chOff x="2553195" y="2109078"/>
            <a:chExt cx="3784653" cy="771623"/>
          </a:xfrm>
        </p:grpSpPr>
        <p:sp>
          <p:nvSpPr>
            <p:cNvPr id="54" name="Rectangle 1"/>
            <p:cNvSpPr/>
            <p:nvPr/>
          </p:nvSpPr>
          <p:spPr>
            <a:xfrm>
              <a:off x="2553195" y="2115243"/>
              <a:ext cx="3784653" cy="759293"/>
            </a:xfrm>
            <a:prstGeom prst="rect">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prstClr val="white"/>
                </a:solidFill>
              </a:endParaRPr>
            </a:p>
          </p:txBody>
        </p:sp>
        <p:sp>
          <p:nvSpPr>
            <p:cNvPr id="57" name="Rectangle 3"/>
            <p:cNvSpPr txBox="1">
              <a:spLocks noChangeArrowheads="1"/>
            </p:cNvSpPr>
            <p:nvPr/>
          </p:nvSpPr>
          <p:spPr bwMode="auto">
            <a:xfrm>
              <a:off x="5134760" y="2109078"/>
              <a:ext cx="774482"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a:r>
                <a:rPr lang="en-US" altLang="ko-KR" dirty="0">
                  <a:solidFill>
                    <a:prstClr val="white"/>
                  </a:solidFill>
                  <a:effectLst/>
                  <a:latin typeface="Calibri" panose="020F0502020204030204" pitchFamily="34" charset="0"/>
                </a:rPr>
                <a:t>01</a:t>
              </a:r>
            </a:p>
          </p:txBody>
        </p:sp>
        <p:sp>
          <p:nvSpPr>
            <p:cNvPr id="58" name="Rectangle 3"/>
            <p:cNvSpPr txBox="1">
              <a:spLocks noChangeArrowheads="1"/>
            </p:cNvSpPr>
            <p:nvPr/>
          </p:nvSpPr>
          <p:spPr bwMode="auto">
            <a:xfrm>
              <a:off x="2730285" y="2309133"/>
              <a:ext cx="2475673" cy="37151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r"/>
              <a:r>
                <a:rPr lang="en-US" altLang="ko-KR" sz="900" b="0" err="1">
                  <a:solidFill>
                    <a:prstClr val="white"/>
                  </a:solidFill>
                  <a:effectLst/>
                  <a:latin typeface="Calibri" panose="020F0502020204030204" pitchFamily="34" charset="0"/>
                </a:rPr>
                <a:t>Lorem</a:t>
              </a:r>
              <a:r>
                <a:rPr lang="en-US" altLang="ko-KR" sz="900" b="0">
                  <a:solidFill>
                    <a:prstClr val="white"/>
                  </a:solidFill>
                  <a:effectLst/>
                  <a:latin typeface="Calibri" panose="020F0502020204030204" pitchFamily="34" charset="0"/>
                </a:rPr>
                <a:t> </a:t>
              </a:r>
              <a:r>
                <a:rPr lang="en-US" altLang="ko-KR" sz="900" b="0" err="1">
                  <a:solidFill>
                    <a:prstClr val="white"/>
                  </a:solidFill>
                  <a:effectLst/>
                  <a:latin typeface="Calibri" panose="020F0502020204030204" pitchFamily="34" charset="0"/>
                </a:rPr>
                <a:t>Ipsum</a:t>
              </a:r>
              <a:r>
                <a:rPr lang="en-US" altLang="ko-KR" sz="900" b="0">
                  <a:solidFill>
                    <a:prstClr val="white"/>
                  </a:solidFill>
                  <a:effectLst/>
                  <a:latin typeface="Calibri" panose="020F0502020204030204" pitchFamily="34" charset="0"/>
                </a:rPr>
                <a:t> is simply dummy text of the printing and typesetting industry </a:t>
              </a:r>
            </a:p>
          </p:txBody>
        </p:sp>
      </p:grpSp>
    </p:spTree>
    <p:extLst>
      <p:ext uri="{BB962C8B-B14F-4D97-AF65-F5344CB8AC3E}">
        <p14:creationId xmlns:p14="http://schemas.microsoft.com/office/powerpoint/2010/main" val="29676489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7"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ppt_w/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2" presetClass="entr" presetSubtype="1" fill="hold" grpId="0" nodeType="afterEffect">
                                  <p:stCondLst>
                                    <p:cond delay="0"/>
                                  </p:stCondLst>
                                  <p:iterate type="lt">
                                    <p:tmPct val="10000"/>
                                  </p:iterate>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down)">
                                      <p:cBhvr>
                                        <p:cTn id="24" dur="500"/>
                                        <p:tgtEl>
                                          <p:spTgt spid="55"/>
                                        </p:tgtEl>
                                      </p:cBhvr>
                                    </p:animEffect>
                                  </p:childTnLst>
                                </p:cTn>
                              </p:par>
                            </p:childTnLst>
                          </p:cTn>
                        </p:par>
                        <p:par>
                          <p:cTn id="25" fill="hold">
                            <p:stCondLst>
                              <p:cond delay="1800"/>
                            </p:stCondLst>
                            <p:childTnLst>
                              <p:par>
                                <p:cTn id="26" presetID="22" presetClass="entr" presetSubtype="8"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447675" y="367239"/>
            <a:ext cx="513548" cy="575736"/>
            <a:chOff x="447675" y="367239"/>
            <a:chExt cx="513548" cy="575736"/>
          </a:xfrm>
        </p:grpSpPr>
        <p:sp>
          <p:nvSpPr>
            <p:cNvPr id="87" name="等腰三角形 86"/>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矩形 88"/>
          <p:cNvSpPr/>
          <p:nvPr/>
        </p:nvSpPr>
        <p:spPr>
          <a:xfrm>
            <a:off x="1017388" y="409286"/>
            <a:ext cx="1693092" cy="400110"/>
          </a:xfrm>
          <a:prstGeom prst="rect">
            <a:avLst/>
          </a:prstGeom>
        </p:spPr>
        <p:txBody>
          <a:bodyPr wrap="none">
            <a:spAutoFit/>
          </a:bodyPr>
          <a:lstStyle/>
          <a:p>
            <a:r>
              <a:rPr lang="en-US" altLang="zh-CN"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ZRP</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路由协议</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2" name="文本框 1"/>
          <p:cNvSpPr txBox="1"/>
          <p:nvPr/>
        </p:nvSpPr>
        <p:spPr>
          <a:xfrm>
            <a:off x="1464907" y="1828801"/>
            <a:ext cx="9815804" cy="3139321"/>
          </a:xfrm>
          <a:prstGeom prst="rect">
            <a:avLst/>
          </a:prstGeom>
          <a:noFill/>
        </p:spPr>
        <p:txBody>
          <a:bodyPr wrap="square" rtlCol="0">
            <a:spAutoFit/>
          </a:bodyPr>
          <a:lstStyle/>
          <a:p>
            <a:r>
              <a:rPr lang="zh-CN" altLang="en-US" dirty="0">
                <a:solidFill>
                  <a:schemeClr val="tx2">
                    <a:lumMod val="20000"/>
                    <a:lumOff val="80000"/>
                  </a:schemeClr>
                </a:solidFill>
              </a:rPr>
              <a:t>目前，</a:t>
            </a:r>
            <a:r>
              <a:rPr lang="en-US" altLang="zh-CN" dirty="0" err="1">
                <a:solidFill>
                  <a:schemeClr val="tx2">
                    <a:lumMod val="20000"/>
                    <a:lumOff val="80000"/>
                  </a:schemeClr>
                </a:solidFill>
              </a:rPr>
              <a:t>AdHoc</a:t>
            </a:r>
            <a:r>
              <a:rPr lang="zh-CN" altLang="en-US" dirty="0">
                <a:solidFill>
                  <a:schemeClr val="tx2">
                    <a:lumMod val="20000"/>
                    <a:lumOff val="80000"/>
                  </a:schemeClr>
                </a:solidFill>
              </a:rPr>
              <a:t>网络中使用的路由协议主要分为两类，先应式（表驱动）路由协议和反应式（按需驱动）路由协议。</a:t>
            </a:r>
          </a:p>
          <a:p>
            <a:endParaRPr lang="zh-CN" altLang="en-US" dirty="0">
              <a:solidFill>
                <a:schemeClr val="tx2">
                  <a:lumMod val="20000"/>
                  <a:lumOff val="80000"/>
                </a:schemeClr>
              </a:solidFill>
            </a:endParaRPr>
          </a:p>
          <a:p>
            <a:r>
              <a:rPr lang="zh-CN" altLang="en-US" dirty="0">
                <a:solidFill>
                  <a:schemeClr val="tx2">
                    <a:lumMod val="20000"/>
                    <a:lumOff val="80000"/>
                  </a:schemeClr>
                </a:solidFill>
              </a:rPr>
              <a:t>这两种路由协议都具有明显的优缺点，先应式路由协议的优点是能够提供实时路由，发送数据几乎没有时延，但是网络中节点的快速移动会导致路由更新数据频繁，大多数路由信息并没有使用过，造成带宽资源的浪费。而反应式路由协议的优点是有效利用带宽，节省资源，但由于它在信息发送前必须先检测路由，所以必然存在一定时间的时延，致使它不太适合于实时通信。</a:t>
            </a:r>
          </a:p>
          <a:p>
            <a:endParaRPr lang="zh-CN" altLang="en-US" dirty="0">
              <a:solidFill>
                <a:schemeClr val="tx2">
                  <a:lumMod val="20000"/>
                  <a:lumOff val="80000"/>
                </a:schemeClr>
              </a:solidFill>
            </a:endParaRPr>
          </a:p>
          <a:p>
            <a:r>
              <a:rPr lang="zh-CN" altLang="en-US" dirty="0">
                <a:solidFill>
                  <a:schemeClr val="tx2">
                    <a:lumMod val="20000"/>
                    <a:lumOff val="80000"/>
                  </a:schemeClr>
                </a:solidFill>
              </a:rPr>
              <a:t>基于以上两类路由协议的优缺点，</a:t>
            </a:r>
            <a:r>
              <a:rPr lang="en-US" altLang="zh-CN" dirty="0">
                <a:solidFill>
                  <a:schemeClr val="tx2">
                    <a:lumMod val="20000"/>
                    <a:lumOff val="80000"/>
                  </a:schemeClr>
                </a:solidFill>
              </a:rPr>
              <a:t>ZRP</a:t>
            </a:r>
            <a:r>
              <a:rPr lang="zh-CN" altLang="en-US" dirty="0">
                <a:solidFill>
                  <a:schemeClr val="tx2">
                    <a:lumMod val="20000"/>
                    <a:lumOff val="80000"/>
                  </a:schemeClr>
                </a:solidFill>
              </a:rPr>
              <a:t>协议能够通过将这两种协议以最好的比例组合起来以实现性能上的提高。</a:t>
            </a:r>
          </a:p>
          <a:p>
            <a:endParaRPr lang="zh-CN" altLang="en-US" dirty="0">
              <a:solidFill>
                <a:schemeClr val="tx2">
                  <a:lumMod val="20000"/>
                  <a:lumOff val="80000"/>
                </a:schemeClr>
              </a:solidFill>
            </a:endParaRPr>
          </a:p>
        </p:txBody>
      </p:sp>
    </p:spTree>
    <p:extLst>
      <p:ext uri="{BB962C8B-B14F-4D97-AF65-F5344CB8AC3E}">
        <p14:creationId xmlns:p14="http://schemas.microsoft.com/office/powerpoint/2010/main" val="24322622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447675" y="367239"/>
            <a:ext cx="513548" cy="575736"/>
            <a:chOff x="447675" y="367239"/>
            <a:chExt cx="513548" cy="575736"/>
          </a:xfrm>
        </p:grpSpPr>
        <p:sp>
          <p:nvSpPr>
            <p:cNvPr id="87" name="等腰三角形 86"/>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矩形 88"/>
          <p:cNvSpPr/>
          <p:nvPr/>
        </p:nvSpPr>
        <p:spPr>
          <a:xfrm>
            <a:off x="1017388" y="409286"/>
            <a:ext cx="1693092" cy="400110"/>
          </a:xfrm>
          <a:prstGeom prst="rect">
            <a:avLst/>
          </a:prstGeom>
        </p:spPr>
        <p:txBody>
          <a:bodyPr wrap="none">
            <a:spAutoFit/>
          </a:bodyPr>
          <a:lstStyle/>
          <a:p>
            <a:r>
              <a:rPr lang="en-US" altLang="zh-CN"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ZRP</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路由协议</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pic>
        <p:nvPicPr>
          <p:cNvPr id="90" name="图片 89"/>
          <p:cNvPicPr>
            <a:picLocks noChangeAspect="1"/>
          </p:cNvPicPr>
          <p:nvPr/>
        </p:nvPicPr>
        <p:blipFill>
          <a:blip r:embed="rId3"/>
          <a:stretch>
            <a:fillRect/>
          </a:stretch>
        </p:blipFill>
        <p:spPr>
          <a:xfrm>
            <a:off x="3858722" y="942975"/>
            <a:ext cx="4335037" cy="3207373"/>
          </a:xfrm>
          <a:prstGeom prst="rect">
            <a:avLst/>
          </a:prstGeom>
        </p:spPr>
      </p:pic>
      <p:sp>
        <p:nvSpPr>
          <p:cNvPr id="92" name="文本框 91"/>
          <p:cNvSpPr txBox="1"/>
          <p:nvPr/>
        </p:nvSpPr>
        <p:spPr>
          <a:xfrm>
            <a:off x="1306636" y="4376057"/>
            <a:ext cx="9681805" cy="1200329"/>
          </a:xfrm>
          <a:prstGeom prst="rect">
            <a:avLst/>
          </a:prstGeom>
          <a:noFill/>
        </p:spPr>
        <p:txBody>
          <a:bodyPr wrap="square" rtlCol="0">
            <a:spAutoFit/>
          </a:bodyPr>
          <a:lstStyle/>
          <a:p>
            <a:r>
              <a:rPr lang="en-US" altLang="zh-CN" dirty="0">
                <a:solidFill>
                  <a:schemeClr val="tx2">
                    <a:lumMod val="20000"/>
                    <a:lumOff val="80000"/>
                  </a:schemeClr>
                </a:solidFill>
              </a:rPr>
              <a:t>ZRP</a:t>
            </a:r>
            <a:r>
              <a:rPr lang="zh-CN" altLang="en-US" dirty="0">
                <a:solidFill>
                  <a:schemeClr val="tx2">
                    <a:lumMod val="20000"/>
                    <a:lumOff val="80000"/>
                  </a:schemeClr>
                </a:solidFill>
              </a:rPr>
              <a:t>协议在每个节点定义一个区域，此区域包含一些节点，这些节点的距离</a:t>
            </a:r>
            <a:r>
              <a:rPr lang="en-US" altLang="zh-CN" dirty="0">
                <a:solidFill>
                  <a:schemeClr val="tx2">
                    <a:lumMod val="20000"/>
                    <a:lumOff val="80000"/>
                  </a:schemeClr>
                </a:solidFill>
              </a:rPr>
              <a:t>(</a:t>
            </a:r>
            <a:r>
              <a:rPr lang="zh-CN" altLang="en-US" dirty="0">
                <a:solidFill>
                  <a:schemeClr val="tx2">
                    <a:lumMod val="20000"/>
                    <a:lumOff val="80000"/>
                  </a:schemeClr>
                </a:solidFill>
              </a:rPr>
              <a:t>也就是跳数</a:t>
            </a:r>
            <a:r>
              <a:rPr lang="en-US" altLang="zh-CN" dirty="0">
                <a:solidFill>
                  <a:schemeClr val="tx2">
                    <a:lumMod val="20000"/>
                    <a:lumOff val="80000"/>
                  </a:schemeClr>
                </a:solidFill>
              </a:rPr>
              <a:t>)</a:t>
            </a:r>
            <a:r>
              <a:rPr lang="zh-CN" altLang="en-US" dirty="0">
                <a:solidFill>
                  <a:schemeClr val="tx2">
                    <a:lumMod val="20000"/>
                    <a:lumOff val="80000"/>
                  </a:schemeClr>
                </a:solidFill>
              </a:rPr>
              <a:t>在一个限定的范围之内。这个距离被称为区域半径</a:t>
            </a:r>
            <a:r>
              <a:rPr lang="en-US" altLang="zh-CN" dirty="0" err="1">
                <a:solidFill>
                  <a:schemeClr val="tx2">
                    <a:lumMod val="20000"/>
                    <a:lumOff val="80000"/>
                  </a:schemeClr>
                </a:solidFill>
              </a:rPr>
              <a:t>rzone</a:t>
            </a:r>
            <a:r>
              <a:rPr lang="zh-CN" altLang="en-US" dirty="0">
                <a:solidFill>
                  <a:schemeClr val="tx2">
                    <a:lumMod val="20000"/>
                    <a:lumOff val="80000"/>
                  </a:schemeClr>
                </a:solidFill>
              </a:rPr>
              <a:t>。每一个节点只需要知道它的路由区域内的拓扑结构，而且其路由信息随着区域内的拓扑更新而更新。这样，尽管网络很大，但更新仅仅在局部区域进行。由于距离大于</a:t>
            </a:r>
            <a:r>
              <a:rPr lang="en-US" altLang="zh-CN" dirty="0">
                <a:solidFill>
                  <a:schemeClr val="tx2">
                    <a:lumMod val="20000"/>
                    <a:lumOff val="80000"/>
                  </a:schemeClr>
                </a:solidFill>
              </a:rPr>
              <a:t>1</a:t>
            </a:r>
            <a:r>
              <a:rPr lang="zh-CN" altLang="en-US" dirty="0">
                <a:solidFill>
                  <a:schemeClr val="tx2">
                    <a:lumMod val="20000"/>
                    <a:lumOff val="80000"/>
                  </a:schemeClr>
                </a:solidFill>
              </a:rPr>
              <a:t>，这样区域就有大量重叠。</a:t>
            </a:r>
          </a:p>
        </p:txBody>
      </p:sp>
    </p:spTree>
    <p:extLst>
      <p:ext uri="{BB962C8B-B14F-4D97-AF65-F5344CB8AC3E}">
        <p14:creationId xmlns:p14="http://schemas.microsoft.com/office/powerpoint/2010/main" val="30874739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447675" y="367239"/>
            <a:ext cx="513548" cy="575736"/>
            <a:chOff x="447675" y="367239"/>
            <a:chExt cx="513548" cy="575736"/>
          </a:xfrm>
        </p:grpSpPr>
        <p:sp>
          <p:nvSpPr>
            <p:cNvPr id="87" name="等腰三角形 86"/>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矩形 88"/>
          <p:cNvSpPr/>
          <p:nvPr/>
        </p:nvSpPr>
        <p:spPr>
          <a:xfrm>
            <a:off x="1017388" y="409286"/>
            <a:ext cx="1693092" cy="400110"/>
          </a:xfrm>
          <a:prstGeom prst="rect">
            <a:avLst/>
          </a:prstGeom>
        </p:spPr>
        <p:txBody>
          <a:bodyPr wrap="none">
            <a:spAutoFit/>
          </a:bodyPr>
          <a:lstStyle/>
          <a:p>
            <a:r>
              <a:rPr lang="en-US" altLang="zh-CN"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ZRP</a:t>
            </a:r>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路由过程</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pic>
        <p:nvPicPr>
          <p:cNvPr id="2" name="图片 1"/>
          <p:cNvPicPr>
            <a:picLocks noChangeAspect="1"/>
          </p:cNvPicPr>
          <p:nvPr/>
        </p:nvPicPr>
        <p:blipFill>
          <a:blip r:embed="rId3"/>
          <a:stretch>
            <a:fillRect/>
          </a:stretch>
        </p:blipFill>
        <p:spPr>
          <a:xfrm>
            <a:off x="7713113" y="1782729"/>
            <a:ext cx="4286250" cy="3200400"/>
          </a:xfrm>
          <a:prstGeom prst="rect">
            <a:avLst/>
          </a:prstGeom>
        </p:spPr>
      </p:pic>
      <p:sp>
        <p:nvSpPr>
          <p:cNvPr id="3" name="矩形 2"/>
          <p:cNvSpPr/>
          <p:nvPr/>
        </p:nvSpPr>
        <p:spPr>
          <a:xfrm>
            <a:off x="307911" y="1383068"/>
            <a:ext cx="7405202" cy="4801314"/>
          </a:xfrm>
          <a:prstGeom prst="rect">
            <a:avLst/>
          </a:prstGeom>
        </p:spPr>
        <p:txBody>
          <a:bodyPr wrap="square">
            <a:spAutoFit/>
          </a:bodyPr>
          <a:lstStyle/>
          <a:p>
            <a:r>
              <a:rPr lang="zh-CN" altLang="en-US" dirty="0">
                <a:solidFill>
                  <a:schemeClr val="tx2">
                    <a:lumMod val="20000"/>
                    <a:lumOff val="80000"/>
                  </a:schemeClr>
                </a:solidFill>
              </a:rPr>
              <a:t>当节点要发送数据包时，首先通过</a:t>
            </a:r>
            <a:r>
              <a:rPr lang="en-US" altLang="zh-CN" dirty="0">
                <a:solidFill>
                  <a:schemeClr val="tx2">
                    <a:lumMod val="20000"/>
                    <a:lumOff val="80000"/>
                  </a:schemeClr>
                </a:solidFill>
              </a:rPr>
              <a:t>IARP</a:t>
            </a:r>
            <a:r>
              <a:rPr lang="zh-CN" altLang="en-US" dirty="0">
                <a:solidFill>
                  <a:schemeClr val="tx2">
                    <a:lumMod val="20000"/>
                    <a:lumOff val="80000"/>
                  </a:schemeClr>
                </a:solidFill>
              </a:rPr>
              <a:t>查看目的节点是否在它的本地区域中，如果在，则数据包能够依赖</a:t>
            </a:r>
            <a:r>
              <a:rPr lang="en-US" altLang="zh-CN" dirty="0">
                <a:solidFill>
                  <a:schemeClr val="tx2">
                    <a:lumMod val="20000"/>
                    <a:lumOff val="80000"/>
                  </a:schemeClr>
                </a:solidFill>
              </a:rPr>
              <a:t>IARP</a:t>
            </a:r>
            <a:r>
              <a:rPr lang="zh-CN" altLang="en-US" dirty="0">
                <a:solidFill>
                  <a:schemeClr val="tx2">
                    <a:lumMod val="20000"/>
                    <a:lumOff val="80000"/>
                  </a:schemeClr>
                </a:solidFill>
              </a:rPr>
              <a:t>路由直接进行传送，如果目的节点在区域之外，则使用</a:t>
            </a:r>
            <a:r>
              <a:rPr lang="en-US" altLang="zh-CN" dirty="0">
                <a:solidFill>
                  <a:schemeClr val="tx2">
                    <a:lumMod val="20000"/>
                    <a:lumOff val="80000"/>
                  </a:schemeClr>
                </a:solidFill>
              </a:rPr>
              <a:t>IERP</a:t>
            </a:r>
            <a:r>
              <a:rPr lang="zh-CN" altLang="en-US" dirty="0">
                <a:solidFill>
                  <a:schemeClr val="tx2">
                    <a:lumMod val="20000"/>
                    <a:lumOff val="80000"/>
                  </a:schemeClr>
                </a:solidFill>
              </a:rPr>
              <a:t>路由传送。</a:t>
            </a:r>
          </a:p>
          <a:p>
            <a:endParaRPr lang="zh-CN" altLang="en-US" dirty="0">
              <a:solidFill>
                <a:schemeClr val="tx2">
                  <a:lumMod val="20000"/>
                  <a:lumOff val="80000"/>
                </a:schemeClr>
              </a:solidFill>
            </a:endParaRPr>
          </a:p>
          <a:p>
            <a:r>
              <a:rPr lang="en-US" altLang="zh-CN" dirty="0">
                <a:solidFill>
                  <a:schemeClr val="tx2">
                    <a:lumMod val="20000"/>
                    <a:lumOff val="80000"/>
                  </a:schemeClr>
                </a:solidFill>
              </a:rPr>
              <a:t>IERP</a:t>
            </a:r>
            <a:r>
              <a:rPr lang="zh-CN" altLang="en-US" dirty="0">
                <a:solidFill>
                  <a:schemeClr val="tx2">
                    <a:lumMod val="20000"/>
                    <a:lumOff val="80000"/>
                  </a:schemeClr>
                </a:solidFill>
              </a:rPr>
              <a:t>路由过程分为两个阶段：</a:t>
            </a:r>
          </a:p>
          <a:p>
            <a:endParaRPr lang="zh-CN" altLang="en-US" dirty="0">
              <a:solidFill>
                <a:schemeClr val="tx2">
                  <a:lumMod val="20000"/>
                  <a:lumOff val="80000"/>
                </a:schemeClr>
              </a:solidFill>
            </a:endParaRPr>
          </a:p>
          <a:p>
            <a:r>
              <a:rPr lang="en-US" altLang="zh-CN" dirty="0">
                <a:solidFill>
                  <a:schemeClr val="tx2">
                    <a:lumMod val="20000"/>
                    <a:lumOff val="80000"/>
                  </a:schemeClr>
                </a:solidFill>
              </a:rPr>
              <a:t>1. </a:t>
            </a:r>
            <a:r>
              <a:rPr lang="zh-CN" altLang="en-US" dirty="0">
                <a:solidFill>
                  <a:schemeClr val="tx2">
                    <a:lumMod val="20000"/>
                    <a:lumOff val="80000"/>
                  </a:schemeClr>
                </a:solidFill>
              </a:rPr>
              <a:t>路由请求阶段</a:t>
            </a:r>
          </a:p>
          <a:p>
            <a:r>
              <a:rPr lang="zh-CN" altLang="en-US" dirty="0">
                <a:solidFill>
                  <a:schemeClr val="tx2">
                    <a:lumMod val="20000"/>
                    <a:lumOff val="80000"/>
                  </a:schemeClr>
                </a:solidFill>
              </a:rPr>
              <a:t>    源节点使用</a:t>
            </a:r>
            <a:r>
              <a:rPr lang="en-US" altLang="zh-CN" dirty="0">
                <a:solidFill>
                  <a:schemeClr val="tx2">
                    <a:lumMod val="20000"/>
                    <a:lumOff val="80000"/>
                  </a:schemeClr>
                </a:solidFill>
              </a:rPr>
              <a:t>BRP</a:t>
            </a:r>
            <a:r>
              <a:rPr lang="zh-CN" altLang="en-US" dirty="0">
                <a:solidFill>
                  <a:schemeClr val="tx2">
                    <a:lumMod val="20000"/>
                    <a:lumOff val="80000"/>
                  </a:schemeClr>
                </a:solidFill>
              </a:rPr>
              <a:t>发送一个路由请求到它的周边节点，如果接收到路由请求包的节点，且知道目的节点的位置，它会返回给源节点一个路由回复。</a:t>
            </a:r>
          </a:p>
          <a:p>
            <a:r>
              <a:rPr lang="zh-CN" altLang="en-US" dirty="0">
                <a:solidFill>
                  <a:schemeClr val="tx2">
                    <a:lumMod val="20000"/>
                    <a:lumOff val="80000"/>
                  </a:schemeClr>
                </a:solidFill>
              </a:rPr>
              <a:t>    否则继续边缘广播此数据包，如果一个节点接收到几个相同的路由请求副本，这些副本将被视为冗余的而被丢弃。</a:t>
            </a:r>
          </a:p>
          <a:p>
            <a:endParaRPr lang="zh-CN" altLang="en-US" dirty="0">
              <a:solidFill>
                <a:schemeClr val="tx2">
                  <a:lumMod val="20000"/>
                  <a:lumOff val="80000"/>
                </a:schemeClr>
              </a:solidFill>
            </a:endParaRPr>
          </a:p>
          <a:p>
            <a:r>
              <a:rPr lang="en-US" altLang="zh-CN" dirty="0">
                <a:solidFill>
                  <a:schemeClr val="tx2">
                    <a:lumMod val="20000"/>
                    <a:lumOff val="80000"/>
                  </a:schemeClr>
                </a:solidFill>
              </a:rPr>
              <a:t>2. </a:t>
            </a:r>
            <a:r>
              <a:rPr lang="zh-CN" altLang="en-US" dirty="0">
                <a:solidFill>
                  <a:schemeClr val="tx2">
                    <a:lumMod val="20000"/>
                    <a:lumOff val="80000"/>
                  </a:schemeClr>
                </a:solidFill>
              </a:rPr>
              <a:t>路由回复阶段</a:t>
            </a:r>
          </a:p>
          <a:p>
            <a:r>
              <a:rPr lang="zh-CN" altLang="en-US" dirty="0">
                <a:solidFill>
                  <a:schemeClr val="tx2">
                    <a:lumMod val="20000"/>
                    <a:lumOff val="80000"/>
                  </a:schemeClr>
                </a:solidFill>
              </a:rPr>
              <a:t>    回复阶段，查询在网络中发送时就必须累积路由信息。路由信息或者在路由请求包中记录，或者作为下一跳地址记录在信息传递经过的每一个节点中。</a:t>
            </a:r>
          </a:p>
        </p:txBody>
      </p:sp>
    </p:spTree>
    <p:extLst>
      <p:ext uri="{BB962C8B-B14F-4D97-AF65-F5344CB8AC3E}">
        <p14:creationId xmlns:p14="http://schemas.microsoft.com/office/powerpoint/2010/main" val="28015708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txBox="1">
            <a:spLocks noChangeArrowheads="1"/>
          </p:cNvSpPr>
          <p:nvPr/>
        </p:nvSpPr>
        <p:spPr bwMode="auto">
          <a:xfrm>
            <a:off x="5241638" y="3029307"/>
            <a:ext cx="3581728" cy="586957"/>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zh-CN" altLang="en-US" sz="3200" dirty="0">
                <a:solidFill>
                  <a:prstClr val="white"/>
                </a:solidFill>
                <a:effectLst/>
                <a:latin typeface="Calibri" panose="020F0502020204030204" pitchFamily="34" charset="0"/>
              </a:rPr>
              <a:t>环境配置</a:t>
            </a:r>
          </a:p>
        </p:txBody>
      </p:sp>
      <p:cxnSp>
        <p:nvCxnSpPr>
          <p:cNvPr id="56" name="Straight Connector 4"/>
          <p:cNvCxnSpPr/>
          <p:nvPr/>
        </p:nvCxnSpPr>
        <p:spPr>
          <a:xfrm>
            <a:off x="5210960" y="3638383"/>
            <a:ext cx="361240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4" name="Group 1"/>
          <p:cNvGrpSpPr/>
          <p:nvPr/>
        </p:nvGrpSpPr>
        <p:grpSpPr>
          <a:xfrm>
            <a:off x="-2982769" y="3616264"/>
            <a:ext cx="6950890" cy="7035260"/>
            <a:chOff x="4297681" y="2137013"/>
            <a:chExt cx="3596640" cy="3640296"/>
          </a:xfrm>
        </p:grpSpPr>
        <p:sp>
          <p:nvSpPr>
            <p:cNvPr id="65"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6"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7"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8"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9"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0"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1" name="Freeform 705"/>
            <p:cNvSpPr/>
            <p:nvPr/>
          </p:nvSpPr>
          <p:spPr bwMode="auto">
            <a:xfrm>
              <a:off x="5112461" y="2348476"/>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2"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3"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4"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5"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6"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7"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8"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9" name="Line 713"/>
            <p:cNvSpPr>
              <a:spLocks noChangeShapeType="1"/>
            </p:cNvSpPr>
            <p:nvPr/>
          </p:nvSpPr>
          <p:spPr bwMode="auto">
            <a:xfrm flipH="1" flipV="1">
              <a:off x="6981510" y="2366234"/>
              <a:ext cx="237017" cy="63173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0"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1"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2"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3"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4"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5"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6"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7"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8"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9"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0"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1"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2"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3"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4"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5"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6"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7"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8"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99" name="Group 1"/>
          <p:cNvGrpSpPr/>
          <p:nvPr/>
        </p:nvGrpSpPr>
        <p:grpSpPr>
          <a:xfrm>
            <a:off x="9290190" y="-3412530"/>
            <a:ext cx="5803619" cy="5874063"/>
            <a:chOff x="4297681" y="2137013"/>
            <a:chExt cx="3596640" cy="3640296"/>
          </a:xfrm>
        </p:grpSpPr>
        <p:sp>
          <p:nvSpPr>
            <p:cNvPr id="100"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1"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2"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3"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4"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5"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6" name="Freeform 705"/>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7"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8"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9"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0"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1"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2"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3"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4" name="Line 713"/>
            <p:cNvSpPr>
              <a:spLocks noChangeShapeType="1"/>
            </p:cNvSpPr>
            <p:nvPr/>
          </p:nvSpPr>
          <p:spPr bwMode="auto">
            <a:xfrm flipH="1" flipV="1">
              <a:off x="6972417" y="2367473"/>
              <a:ext cx="242415" cy="63049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5"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6"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7"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8"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9"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0"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1"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2"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3"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4"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5"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6"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7"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8"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9"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0"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1"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2"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3"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2" name="组合 1"/>
          <p:cNvGrpSpPr/>
          <p:nvPr/>
        </p:nvGrpSpPr>
        <p:grpSpPr>
          <a:xfrm>
            <a:off x="2553195" y="2109078"/>
            <a:ext cx="3784653" cy="771623"/>
            <a:chOff x="2553195" y="2109078"/>
            <a:chExt cx="3784653" cy="771623"/>
          </a:xfrm>
        </p:grpSpPr>
        <p:sp>
          <p:nvSpPr>
            <p:cNvPr id="54" name="Rectangle 1"/>
            <p:cNvSpPr/>
            <p:nvPr/>
          </p:nvSpPr>
          <p:spPr>
            <a:xfrm>
              <a:off x="2553195" y="2115243"/>
              <a:ext cx="3784653" cy="759293"/>
            </a:xfrm>
            <a:prstGeom prst="rect">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prstClr val="white"/>
                </a:solidFill>
              </a:endParaRPr>
            </a:p>
          </p:txBody>
        </p:sp>
        <p:sp>
          <p:nvSpPr>
            <p:cNvPr id="57" name="Rectangle 3"/>
            <p:cNvSpPr txBox="1">
              <a:spLocks noChangeArrowheads="1"/>
            </p:cNvSpPr>
            <p:nvPr/>
          </p:nvSpPr>
          <p:spPr bwMode="auto">
            <a:xfrm>
              <a:off x="5134760" y="2109078"/>
              <a:ext cx="774482"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a:r>
                <a:rPr lang="en-US" altLang="ko-KR" dirty="0">
                  <a:solidFill>
                    <a:prstClr val="white"/>
                  </a:solidFill>
                  <a:effectLst/>
                  <a:latin typeface="Calibri" panose="020F0502020204030204" pitchFamily="34" charset="0"/>
                </a:rPr>
                <a:t>0</a:t>
              </a:r>
              <a:r>
                <a:rPr lang="en-US" altLang="zh-CN" dirty="0">
                  <a:solidFill>
                    <a:prstClr val="white"/>
                  </a:solidFill>
                  <a:effectLst/>
                  <a:latin typeface="Calibri" panose="020F0502020204030204" pitchFamily="34" charset="0"/>
                </a:rPr>
                <a:t>2</a:t>
              </a:r>
              <a:endParaRPr lang="en-US" altLang="ko-KR" dirty="0">
                <a:solidFill>
                  <a:prstClr val="white"/>
                </a:solidFill>
                <a:effectLst/>
                <a:latin typeface="Calibri" panose="020F0502020204030204" pitchFamily="34" charset="0"/>
              </a:endParaRPr>
            </a:p>
          </p:txBody>
        </p:sp>
        <p:sp>
          <p:nvSpPr>
            <p:cNvPr id="58" name="Rectangle 3"/>
            <p:cNvSpPr txBox="1">
              <a:spLocks noChangeArrowheads="1"/>
            </p:cNvSpPr>
            <p:nvPr/>
          </p:nvSpPr>
          <p:spPr bwMode="auto">
            <a:xfrm>
              <a:off x="2730285" y="2309133"/>
              <a:ext cx="2475673" cy="37151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r"/>
              <a:r>
                <a:rPr lang="en-US" altLang="ko-KR" sz="900" b="0" err="1">
                  <a:solidFill>
                    <a:prstClr val="white"/>
                  </a:solidFill>
                  <a:effectLst/>
                  <a:latin typeface="Calibri" panose="020F0502020204030204" pitchFamily="34" charset="0"/>
                </a:rPr>
                <a:t>Lorem</a:t>
              </a:r>
              <a:r>
                <a:rPr lang="en-US" altLang="ko-KR" sz="900" b="0">
                  <a:solidFill>
                    <a:prstClr val="white"/>
                  </a:solidFill>
                  <a:effectLst/>
                  <a:latin typeface="Calibri" panose="020F0502020204030204" pitchFamily="34" charset="0"/>
                </a:rPr>
                <a:t> </a:t>
              </a:r>
              <a:r>
                <a:rPr lang="en-US" altLang="ko-KR" sz="900" b="0" err="1">
                  <a:solidFill>
                    <a:prstClr val="white"/>
                  </a:solidFill>
                  <a:effectLst/>
                  <a:latin typeface="Calibri" panose="020F0502020204030204" pitchFamily="34" charset="0"/>
                </a:rPr>
                <a:t>Ipsum</a:t>
              </a:r>
              <a:r>
                <a:rPr lang="en-US" altLang="ko-KR" sz="900" b="0">
                  <a:solidFill>
                    <a:prstClr val="white"/>
                  </a:solidFill>
                  <a:effectLst/>
                  <a:latin typeface="Calibri" panose="020F0502020204030204" pitchFamily="34" charset="0"/>
                </a:rPr>
                <a:t> is simply dummy text of the printing and typesetting industry </a:t>
              </a:r>
            </a:p>
          </p:txBody>
        </p:sp>
      </p:grpSp>
    </p:spTree>
    <p:extLst>
      <p:ext uri="{BB962C8B-B14F-4D97-AF65-F5344CB8AC3E}">
        <p14:creationId xmlns:p14="http://schemas.microsoft.com/office/powerpoint/2010/main" val="38249236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7"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ppt_w/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2" presetClass="entr" presetSubtype="1" fill="hold" grpId="0" nodeType="afterEffect">
                                  <p:stCondLst>
                                    <p:cond delay="0"/>
                                  </p:stCondLst>
                                  <p:iterate type="lt">
                                    <p:tmPct val="10000"/>
                                  </p:iterate>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down)">
                                      <p:cBhvr>
                                        <p:cTn id="24" dur="500"/>
                                        <p:tgtEl>
                                          <p:spTgt spid="55"/>
                                        </p:tgtEl>
                                      </p:cBhvr>
                                    </p:animEffect>
                                  </p:childTnLst>
                                </p:cTn>
                              </p:par>
                            </p:childTnLst>
                          </p:cTn>
                        </p:par>
                        <p:par>
                          <p:cTn id="25" fill="hold">
                            <p:stCondLst>
                              <p:cond delay="1650"/>
                            </p:stCondLst>
                            <p:childTnLst>
                              <p:par>
                                <p:cTn id="26" presetID="22" presetClass="entr" presetSubtype="8"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447675" y="367239"/>
            <a:ext cx="513548" cy="575736"/>
            <a:chOff x="447675" y="367239"/>
            <a:chExt cx="513548" cy="575736"/>
          </a:xfrm>
        </p:grpSpPr>
        <p:sp>
          <p:nvSpPr>
            <p:cNvPr id="87" name="等腰三角形 86"/>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矩形 88"/>
          <p:cNvSpPr/>
          <p:nvPr/>
        </p:nvSpPr>
        <p:spPr>
          <a:xfrm>
            <a:off x="1017388" y="409286"/>
            <a:ext cx="1210588" cy="400110"/>
          </a:xfrm>
          <a:prstGeom prst="rect">
            <a:avLst/>
          </a:prstGeom>
        </p:spPr>
        <p:txBody>
          <a:bodyPr wrap="none">
            <a:spAutoFit/>
          </a:bodyPr>
          <a:lstStyle/>
          <a:p>
            <a:r>
              <a:rPr lang="zh-CN" altLang="en-US"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环境配置</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2" name="文本框 1"/>
          <p:cNvSpPr txBox="1"/>
          <p:nvPr/>
        </p:nvSpPr>
        <p:spPr>
          <a:xfrm>
            <a:off x="1017388" y="1563566"/>
            <a:ext cx="9815804" cy="1938992"/>
          </a:xfrm>
          <a:prstGeom prst="rect">
            <a:avLst/>
          </a:prstGeom>
          <a:noFill/>
        </p:spPr>
        <p:txBody>
          <a:bodyPr wrap="square" rtlCol="0">
            <a:spAutoFit/>
          </a:bodyPr>
          <a:lstStyle/>
          <a:p>
            <a:pPr marL="342900" indent="-342900">
              <a:buAutoNum type="arabicPeriod"/>
            </a:pPr>
            <a:r>
              <a:rPr lang="zh-CN" altLang="en-US" sz="2000" dirty="0">
                <a:solidFill>
                  <a:schemeClr val="tx2">
                    <a:lumMod val="20000"/>
                    <a:lumOff val="80000"/>
                  </a:schemeClr>
                </a:solidFill>
              </a:rPr>
              <a:t>从官网</a:t>
            </a:r>
            <a:r>
              <a:rPr lang="en-US" altLang="zh-CN" sz="2000" dirty="0">
                <a:solidFill>
                  <a:schemeClr val="tx2">
                    <a:lumMod val="20000"/>
                    <a:lumOff val="80000"/>
                  </a:schemeClr>
                </a:solidFill>
              </a:rPr>
              <a:t>[ns2](http://www.isi.edu/nsnam/ns/ns-build.html)</a:t>
            </a:r>
            <a:r>
              <a:rPr lang="zh-CN" altLang="en-US" sz="2000" dirty="0">
                <a:solidFill>
                  <a:schemeClr val="tx2">
                    <a:lumMod val="20000"/>
                    <a:lumOff val="80000"/>
                  </a:schemeClr>
                </a:solidFill>
              </a:rPr>
              <a:t>下载</a:t>
            </a:r>
            <a:r>
              <a:rPr lang="en-US" altLang="zh-CN" sz="2000" dirty="0">
                <a:solidFill>
                  <a:schemeClr val="tx2">
                    <a:lumMod val="20000"/>
                    <a:lumOff val="80000"/>
                  </a:schemeClr>
                </a:solidFill>
              </a:rPr>
              <a:t>ns2</a:t>
            </a:r>
            <a:r>
              <a:rPr lang="zh-CN" altLang="en-US" sz="2000" dirty="0">
                <a:solidFill>
                  <a:schemeClr val="tx2">
                    <a:lumMod val="20000"/>
                    <a:lumOff val="80000"/>
                  </a:schemeClr>
                </a:solidFill>
              </a:rPr>
              <a:t>安装包</a:t>
            </a:r>
            <a:endParaRPr lang="en-US" altLang="zh-CN" sz="2000" dirty="0">
              <a:solidFill>
                <a:schemeClr val="tx2">
                  <a:lumMod val="20000"/>
                  <a:lumOff val="80000"/>
                </a:schemeClr>
              </a:solidFill>
            </a:endParaRPr>
          </a:p>
          <a:p>
            <a:pPr marL="342900" indent="-342900">
              <a:buAutoNum type="arabicPeriod"/>
            </a:pPr>
            <a:r>
              <a:rPr lang="zh-CN" altLang="en-US" sz="2000" dirty="0">
                <a:solidFill>
                  <a:schemeClr val="tx2">
                    <a:lumMod val="20000"/>
                    <a:lumOff val="80000"/>
                  </a:schemeClr>
                </a:solidFill>
              </a:rPr>
              <a:t>安装依赖包</a:t>
            </a:r>
            <a:endParaRPr lang="en-US" altLang="zh-CN" sz="2000" dirty="0">
              <a:solidFill>
                <a:schemeClr val="tx2">
                  <a:lumMod val="20000"/>
                  <a:lumOff val="80000"/>
                </a:schemeClr>
              </a:solidFill>
            </a:endParaRPr>
          </a:p>
          <a:p>
            <a:pPr marL="342900" indent="-342900">
              <a:buAutoNum type="arabicPeriod"/>
            </a:pPr>
            <a:r>
              <a:rPr lang="zh-CN" altLang="en-US" sz="2000" dirty="0">
                <a:solidFill>
                  <a:schemeClr val="tx2">
                    <a:lumMod val="20000"/>
                    <a:lumOff val="80000"/>
                  </a:schemeClr>
                </a:solidFill>
              </a:rPr>
              <a:t>将安装包解压到本地。</a:t>
            </a:r>
            <a:endParaRPr lang="en-US" altLang="zh-CN" sz="2000" dirty="0">
              <a:solidFill>
                <a:schemeClr val="tx2">
                  <a:lumMod val="20000"/>
                  <a:lumOff val="80000"/>
                </a:schemeClr>
              </a:solidFill>
            </a:endParaRPr>
          </a:p>
          <a:p>
            <a:pPr marL="342900" indent="-342900">
              <a:buAutoNum type="arabicPeriod"/>
            </a:pPr>
            <a:r>
              <a:rPr lang="zh-CN" altLang="en-US" sz="2000" dirty="0">
                <a:solidFill>
                  <a:schemeClr val="tx2">
                    <a:lumMod val="20000"/>
                    <a:lumOff val="80000"/>
                  </a:schemeClr>
                </a:solidFill>
              </a:rPr>
              <a:t>修改配置文件 </a:t>
            </a:r>
            <a:endParaRPr lang="en-US" altLang="zh-CN" sz="2000" dirty="0">
              <a:solidFill>
                <a:schemeClr val="tx2">
                  <a:lumMod val="20000"/>
                  <a:lumOff val="80000"/>
                </a:schemeClr>
              </a:solidFill>
            </a:endParaRPr>
          </a:p>
          <a:p>
            <a:pPr marL="342900" indent="-342900">
              <a:buAutoNum type="arabicPeriod"/>
            </a:pPr>
            <a:r>
              <a:rPr lang="zh-CN" altLang="en-US" sz="2000" dirty="0">
                <a:solidFill>
                  <a:schemeClr val="tx2">
                    <a:lumMod val="20000"/>
                    <a:lumOff val="80000"/>
                  </a:schemeClr>
                </a:solidFill>
              </a:rPr>
              <a:t>配置环境变量</a:t>
            </a:r>
            <a:endParaRPr lang="en-US" altLang="zh-CN" sz="2000" dirty="0">
              <a:solidFill>
                <a:schemeClr val="tx2">
                  <a:lumMod val="20000"/>
                  <a:lumOff val="80000"/>
                </a:schemeClr>
              </a:solidFill>
            </a:endParaRPr>
          </a:p>
          <a:p>
            <a:pPr marL="342900" indent="-342900">
              <a:buAutoNum type="arabicPeriod"/>
            </a:pPr>
            <a:r>
              <a:rPr lang="zh-CN" altLang="en-US" sz="2000" dirty="0">
                <a:solidFill>
                  <a:schemeClr val="tx2">
                    <a:lumMod val="20000"/>
                    <a:lumOff val="80000"/>
                  </a:schemeClr>
                </a:solidFill>
              </a:rPr>
              <a:t>终端输入</a:t>
            </a:r>
            <a:r>
              <a:rPr lang="en-US" altLang="zh-CN" sz="2000" dirty="0">
                <a:solidFill>
                  <a:schemeClr val="tx2">
                    <a:lumMod val="20000"/>
                    <a:lumOff val="80000"/>
                  </a:schemeClr>
                </a:solidFill>
              </a:rPr>
              <a:t>```ns```</a:t>
            </a:r>
            <a:r>
              <a:rPr lang="zh-CN" altLang="en-US" sz="2000" dirty="0">
                <a:solidFill>
                  <a:schemeClr val="tx2">
                    <a:lumMod val="20000"/>
                    <a:lumOff val="80000"/>
                  </a:schemeClr>
                </a:solidFill>
              </a:rPr>
              <a:t>进行测试，前缀出现</a:t>
            </a:r>
            <a:r>
              <a:rPr lang="en-US" altLang="zh-CN" sz="2000" dirty="0">
                <a:solidFill>
                  <a:schemeClr val="tx2">
                    <a:lumMod val="20000"/>
                    <a:lumOff val="80000"/>
                  </a:schemeClr>
                </a:solidFill>
              </a:rPr>
              <a:t>%</a:t>
            </a:r>
            <a:r>
              <a:rPr lang="zh-CN" altLang="en-US" sz="2000" dirty="0">
                <a:solidFill>
                  <a:schemeClr val="tx2">
                    <a:lumMod val="20000"/>
                    <a:lumOff val="80000"/>
                  </a:schemeClr>
                </a:solidFill>
              </a:rPr>
              <a:t>则安装配置成功。</a:t>
            </a:r>
          </a:p>
        </p:txBody>
      </p:sp>
      <p:sp>
        <p:nvSpPr>
          <p:cNvPr id="7" name="文本框 6"/>
          <p:cNvSpPr txBox="1"/>
          <p:nvPr/>
        </p:nvSpPr>
        <p:spPr>
          <a:xfrm>
            <a:off x="961224" y="4256728"/>
            <a:ext cx="9815804" cy="1200329"/>
          </a:xfrm>
          <a:prstGeom prst="rect">
            <a:avLst/>
          </a:prstGeom>
          <a:noFill/>
        </p:spPr>
        <p:txBody>
          <a:bodyPr wrap="square" rtlCol="0">
            <a:spAutoFit/>
          </a:bodyPr>
          <a:lstStyle/>
          <a:p>
            <a:r>
              <a:rPr lang="zh-CN" altLang="en-US" b="1" dirty="0">
                <a:solidFill>
                  <a:schemeClr val="tx2">
                    <a:lumMod val="20000"/>
                    <a:lumOff val="80000"/>
                  </a:schemeClr>
                </a:solidFill>
              </a:rPr>
              <a:t>同时，因为网络流传的</a:t>
            </a:r>
            <a:r>
              <a:rPr lang="en-US" altLang="zh-CN" b="1" dirty="0">
                <a:solidFill>
                  <a:schemeClr val="tx2">
                    <a:lumMod val="20000"/>
                    <a:lumOff val="80000"/>
                  </a:schemeClr>
                </a:solidFill>
              </a:rPr>
              <a:t>ZRP</a:t>
            </a:r>
            <a:r>
              <a:rPr lang="zh-CN" altLang="en-US" b="1" dirty="0">
                <a:solidFill>
                  <a:schemeClr val="tx2">
                    <a:lumMod val="20000"/>
                    <a:lumOff val="80000"/>
                  </a:schemeClr>
                </a:solidFill>
              </a:rPr>
              <a:t>协议的代码都是基于</a:t>
            </a:r>
            <a:r>
              <a:rPr lang="en-US" altLang="zh-CN" b="1" dirty="0">
                <a:solidFill>
                  <a:schemeClr val="tx2">
                    <a:lumMod val="20000"/>
                    <a:lumOff val="80000"/>
                  </a:schemeClr>
                </a:solidFill>
              </a:rPr>
              <a:t>2.33</a:t>
            </a:r>
            <a:r>
              <a:rPr lang="zh-CN" altLang="en-US" b="1" dirty="0">
                <a:solidFill>
                  <a:schemeClr val="tx2">
                    <a:lumMod val="20000"/>
                    <a:lumOff val="80000"/>
                  </a:schemeClr>
                </a:solidFill>
              </a:rPr>
              <a:t>版本的</a:t>
            </a:r>
            <a:r>
              <a:rPr lang="en-US" altLang="zh-CN" b="1" dirty="0">
                <a:solidFill>
                  <a:schemeClr val="tx2">
                    <a:lumMod val="20000"/>
                    <a:lumOff val="80000"/>
                  </a:schemeClr>
                </a:solidFill>
              </a:rPr>
              <a:t>ns</a:t>
            </a:r>
            <a:r>
              <a:rPr lang="zh-CN" altLang="en-US" b="1" dirty="0">
                <a:solidFill>
                  <a:schemeClr val="tx2">
                    <a:lumMod val="20000"/>
                    <a:lumOff val="80000"/>
                  </a:schemeClr>
                </a:solidFill>
              </a:rPr>
              <a:t>，而</a:t>
            </a:r>
            <a:r>
              <a:rPr lang="en-US" altLang="zh-CN" b="1" dirty="0">
                <a:solidFill>
                  <a:schemeClr val="tx2">
                    <a:lumMod val="20000"/>
                    <a:lumOff val="80000"/>
                  </a:schemeClr>
                </a:solidFill>
              </a:rPr>
              <a:t>ns2.35</a:t>
            </a:r>
            <a:r>
              <a:rPr lang="zh-CN" altLang="en-US" b="1" dirty="0">
                <a:solidFill>
                  <a:schemeClr val="tx2">
                    <a:lumMod val="20000"/>
                    <a:lumOff val="80000"/>
                  </a:schemeClr>
                </a:solidFill>
              </a:rPr>
              <a:t>原生并不支持</a:t>
            </a:r>
            <a:r>
              <a:rPr lang="en-US" altLang="zh-CN" b="1" dirty="0">
                <a:solidFill>
                  <a:schemeClr val="tx2">
                    <a:lumMod val="20000"/>
                    <a:lumOff val="80000"/>
                  </a:schemeClr>
                </a:solidFill>
              </a:rPr>
              <a:t>ZRP</a:t>
            </a:r>
            <a:r>
              <a:rPr lang="zh-CN" altLang="en-US" b="1" dirty="0">
                <a:solidFill>
                  <a:schemeClr val="tx2">
                    <a:lumMod val="20000"/>
                    <a:lumOff val="80000"/>
                  </a:schemeClr>
                </a:solidFill>
              </a:rPr>
              <a:t>协议，所以需要我们先将</a:t>
            </a:r>
            <a:r>
              <a:rPr lang="en-US" altLang="zh-CN" b="1" dirty="0">
                <a:solidFill>
                  <a:schemeClr val="tx2">
                    <a:lumMod val="20000"/>
                    <a:lumOff val="80000"/>
                  </a:schemeClr>
                </a:solidFill>
              </a:rPr>
              <a:t>ZRP</a:t>
            </a:r>
            <a:r>
              <a:rPr lang="zh-CN" altLang="en-US" b="1" dirty="0">
                <a:solidFill>
                  <a:schemeClr val="tx2">
                    <a:lumMod val="20000"/>
                    <a:lumOff val="80000"/>
                  </a:schemeClr>
                </a:solidFill>
              </a:rPr>
              <a:t>协议添加到</a:t>
            </a:r>
            <a:r>
              <a:rPr lang="en-US" altLang="zh-CN" b="1" dirty="0">
                <a:solidFill>
                  <a:schemeClr val="tx2">
                    <a:lumMod val="20000"/>
                    <a:lumOff val="80000"/>
                  </a:schemeClr>
                </a:solidFill>
              </a:rPr>
              <a:t>ns</a:t>
            </a:r>
            <a:r>
              <a:rPr lang="zh-CN" altLang="en-US" b="1" dirty="0">
                <a:solidFill>
                  <a:schemeClr val="tx2">
                    <a:lumMod val="20000"/>
                    <a:lumOff val="80000"/>
                  </a:schemeClr>
                </a:solidFill>
              </a:rPr>
              <a:t>的代码中才能对</a:t>
            </a:r>
            <a:r>
              <a:rPr lang="en-US" altLang="zh-CN" b="1" dirty="0">
                <a:solidFill>
                  <a:schemeClr val="tx2">
                    <a:lumMod val="20000"/>
                    <a:lumOff val="80000"/>
                  </a:schemeClr>
                </a:solidFill>
              </a:rPr>
              <a:t>ZRP</a:t>
            </a:r>
            <a:r>
              <a:rPr lang="zh-CN" altLang="en-US" b="1" dirty="0">
                <a:solidFill>
                  <a:schemeClr val="tx2">
                    <a:lumMod val="20000"/>
                    <a:lumOff val="80000"/>
                  </a:schemeClr>
                </a:solidFill>
              </a:rPr>
              <a:t>路由方式进行模拟。</a:t>
            </a:r>
            <a:endParaRPr lang="en-US" altLang="zh-CN" b="1" dirty="0">
              <a:solidFill>
                <a:schemeClr val="tx2">
                  <a:lumMod val="20000"/>
                  <a:lumOff val="80000"/>
                </a:schemeClr>
              </a:solidFill>
            </a:endParaRPr>
          </a:p>
          <a:p>
            <a:endParaRPr lang="en-US" altLang="zh-CN" b="1" dirty="0">
              <a:solidFill>
                <a:schemeClr val="tx2">
                  <a:lumMod val="20000"/>
                  <a:lumOff val="80000"/>
                </a:schemeClr>
              </a:solidFill>
            </a:endParaRPr>
          </a:p>
          <a:p>
            <a:r>
              <a:rPr lang="zh-CN" altLang="en-US" b="1" dirty="0">
                <a:solidFill>
                  <a:schemeClr val="tx2">
                    <a:lumMod val="20000"/>
                    <a:lumOff val="80000"/>
                  </a:schemeClr>
                </a:solidFill>
              </a:rPr>
              <a:t>具体流程见：</a:t>
            </a:r>
            <a:r>
              <a:rPr lang="en-US" altLang="zh-CN" dirty="0">
                <a:solidFill>
                  <a:schemeClr val="tx2">
                    <a:lumMod val="20000"/>
                    <a:lumOff val="80000"/>
                  </a:schemeClr>
                </a:solidFill>
              </a:rPr>
              <a:t>https://www.cnblogs.com/lungeer/archive/2012/04/14/2447579.html</a:t>
            </a:r>
            <a:endParaRPr lang="zh-CN" altLang="en-US" dirty="0">
              <a:solidFill>
                <a:schemeClr val="tx2">
                  <a:lumMod val="20000"/>
                  <a:lumOff val="80000"/>
                </a:schemeClr>
              </a:solidFill>
            </a:endParaRPr>
          </a:p>
        </p:txBody>
      </p:sp>
    </p:spTree>
    <p:extLst>
      <p:ext uri="{BB962C8B-B14F-4D97-AF65-F5344CB8AC3E}">
        <p14:creationId xmlns:p14="http://schemas.microsoft.com/office/powerpoint/2010/main" val="42020524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txBox="1">
            <a:spLocks noChangeArrowheads="1"/>
          </p:cNvSpPr>
          <p:nvPr/>
        </p:nvSpPr>
        <p:spPr bwMode="auto">
          <a:xfrm>
            <a:off x="5241638" y="3029307"/>
            <a:ext cx="3581728" cy="586957"/>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zh-CN" altLang="en-US" sz="3200" dirty="0">
                <a:solidFill>
                  <a:prstClr val="white"/>
                </a:solidFill>
                <a:effectLst/>
                <a:latin typeface="Calibri" panose="020F0502020204030204" pitchFamily="34" charset="0"/>
              </a:rPr>
              <a:t>实验流程</a:t>
            </a:r>
          </a:p>
        </p:txBody>
      </p:sp>
      <p:cxnSp>
        <p:nvCxnSpPr>
          <p:cNvPr id="56" name="Straight Connector 4"/>
          <p:cNvCxnSpPr/>
          <p:nvPr/>
        </p:nvCxnSpPr>
        <p:spPr>
          <a:xfrm>
            <a:off x="5210960" y="3638383"/>
            <a:ext cx="361240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4" name="Group 1"/>
          <p:cNvGrpSpPr/>
          <p:nvPr/>
        </p:nvGrpSpPr>
        <p:grpSpPr>
          <a:xfrm>
            <a:off x="-2982769" y="3616264"/>
            <a:ext cx="6950890" cy="7035260"/>
            <a:chOff x="4297681" y="2137013"/>
            <a:chExt cx="3596640" cy="3640296"/>
          </a:xfrm>
        </p:grpSpPr>
        <p:sp>
          <p:nvSpPr>
            <p:cNvPr id="65"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6"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7"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8"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69"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0"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1" name="Freeform 705"/>
            <p:cNvSpPr/>
            <p:nvPr/>
          </p:nvSpPr>
          <p:spPr bwMode="auto">
            <a:xfrm>
              <a:off x="5112461" y="2348476"/>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2"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3"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4"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5"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6"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7"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8"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79" name="Line 713"/>
            <p:cNvSpPr>
              <a:spLocks noChangeShapeType="1"/>
            </p:cNvSpPr>
            <p:nvPr/>
          </p:nvSpPr>
          <p:spPr bwMode="auto">
            <a:xfrm flipH="1" flipV="1">
              <a:off x="6981510" y="2366234"/>
              <a:ext cx="237017" cy="63173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0"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1"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2"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3"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4"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5"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6"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7"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8"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89"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0"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1"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2"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3"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4"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5"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6"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7"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98"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99" name="Group 1"/>
          <p:cNvGrpSpPr/>
          <p:nvPr/>
        </p:nvGrpSpPr>
        <p:grpSpPr>
          <a:xfrm>
            <a:off x="9290190" y="-3412530"/>
            <a:ext cx="5803619" cy="5874063"/>
            <a:chOff x="4297681" y="2137013"/>
            <a:chExt cx="3596640" cy="3640296"/>
          </a:xfrm>
        </p:grpSpPr>
        <p:sp>
          <p:nvSpPr>
            <p:cNvPr id="100"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1" name="Freeform 700"/>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2" name="Freeform 701"/>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3"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4" name="Freeform 703"/>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5"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6" name="Freeform 705"/>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7" name="Freeform 706"/>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8" name="Freeform 707"/>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09" name="Freeform 708"/>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0" name="Freeform 709"/>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1"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2"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3"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4" name="Line 713"/>
            <p:cNvSpPr>
              <a:spLocks noChangeShapeType="1"/>
            </p:cNvSpPr>
            <p:nvPr/>
          </p:nvSpPr>
          <p:spPr bwMode="auto">
            <a:xfrm flipH="1" flipV="1">
              <a:off x="6972417" y="2367473"/>
              <a:ext cx="242415" cy="63049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5"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6"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7" name="Freeform 716"/>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8"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19"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0"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1"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2"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3" name="Freeform 722"/>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4" name="Freeform 723"/>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5"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6"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7" name="Freeform 726"/>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8"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29" name="Freeform 729"/>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0" name="Freeform 730"/>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1" name="Freeform 731"/>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2"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sp>
          <p:nvSpPr>
            <p:cNvPr id="133"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a:solidFill>
                  <a:prstClr val="black"/>
                </a:solidFill>
              </a:endParaRPr>
            </a:p>
          </p:txBody>
        </p:sp>
      </p:grpSp>
      <p:grpSp>
        <p:nvGrpSpPr>
          <p:cNvPr id="2" name="组合 1"/>
          <p:cNvGrpSpPr/>
          <p:nvPr/>
        </p:nvGrpSpPr>
        <p:grpSpPr>
          <a:xfrm>
            <a:off x="2553195" y="2109078"/>
            <a:ext cx="3784653" cy="771623"/>
            <a:chOff x="2553195" y="2109078"/>
            <a:chExt cx="3784653" cy="771623"/>
          </a:xfrm>
        </p:grpSpPr>
        <p:sp>
          <p:nvSpPr>
            <p:cNvPr id="54" name="Rectangle 1"/>
            <p:cNvSpPr/>
            <p:nvPr/>
          </p:nvSpPr>
          <p:spPr>
            <a:xfrm>
              <a:off x="2553195" y="2115243"/>
              <a:ext cx="3784653" cy="759293"/>
            </a:xfrm>
            <a:prstGeom prst="rect">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prstClr val="white"/>
                </a:solidFill>
              </a:endParaRPr>
            </a:p>
          </p:txBody>
        </p:sp>
        <p:sp>
          <p:nvSpPr>
            <p:cNvPr id="57" name="Rectangle 3"/>
            <p:cNvSpPr txBox="1">
              <a:spLocks noChangeArrowheads="1"/>
            </p:cNvSpPr>
            <p:nvPr/>
          </p:nvSpPr>
          <p:spPr bwMode="auto">
            <a:xfrm>
              <a:off x="5134760" y="2109078"/>
              <a:ext cx="774482"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a:r>
                <a:rPr lang="en-US" altLang="ko-KR" dirty="0">
                  <a:solidFill>
                    <a:prstClr val="white"/>
                  </a:solidFill>
                  <a:effectLst/>
                  <a:latin typeface="Calibri" panose="020F0502020204030204" pitchFamily="34" charset="0"/>
                </a:rPr>
                <a:t>0</a:t>
              </a:r>
              <a:r>
                <a:rPr lang="en-US" altLang="zh-CN" dirty="0">
                  <a:solidFill>
                    <a:prstClr val="white"/>
                  </a:solidFill>
                  <a:effectLst/>
                  <a:latin typeface="Calibri" panose="020F0502020204030204" pitchFamily="34" charset="0"/>
                </a:rPr>
                <a:t>3</a:t>
              </a:r>
              <a:endParaRPr lang="en-US" altLang="ko-KR" dirty="0">
                <a:solidFill>
                  <a:prstClr val="white"/>
                </a:solidFill>
                <a:effectLst/>
                <a:latin typeface="Calibri" panose="020F0502020204030204" pitchFamily="34" charset="0"/>
              </a:endParaRPr>
            </a:p>
          </p:txBody>
        </p:sp>
        <p:sp>
          <p:nvSpPr>
            <p:cNvPr id="58" name="Rectangle 3"/>
            <p:cNvSpPr txBox="1">
              <a:spLocks noChangeArrowheads="1"/>
            </p:cNvSpPr>
            <p:nvPr/>
          </p:nvSpPr>
          <p:spPr bwMode="auto">
            <a:xfrm>
              <a:off x="2730285" y="2309133"/>
              <a:ext cx="2475673" cy="37151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r"/>
              <a:r>
                <a:rPr lang="en-US" altLang="ko-KR" sz="900" b="0" err="1">
                  <a:solidFill>
                    <a:prstClr val="white"/>
                  </a:solidFill>
                  <a:effectLst/>
                  <a:latin typeface="Calibri" panose="020F0502020204030204" pitchFamily="34" charset="0"/>
                </a:rPr>
                <a:t>Lorem</a:t>
              </a:r>
              <a:r>
                <a:rPr lang="en-US" altLang="ko-KR" sz="900" b="0">
                  <a:solidFill>
                    <a:prstClr val="white"/>
                  </a:solidFill>
                  <a:effectLst/>
                  <a:latin typeface="Calibri" panose="020F0502020204030204" pitchFamily="34" charset="0"/>
                </a:rPr>
                <a:t> </a:t>
              </a:r>
              <a:r>
                <a:rPr lang="en-US" altLang="ko-KR" sz="900" b="0" err="1">
                  <a:solidFill>
                    <a:prstClr val="white"/>
                  </a:solidFill>
                  <a:effectLst/>
                  <a:latin typeface="Calibri" panose="020F0502020204030204" pitchFamily="34" charset="0"/>
                </a:rPr>
                <a:t>Ipsum</a:t>
              </a:r>
              <a:r>
                <a:rPr lang="en-US" altLang="ko-KR" sz="900" b="0">
                  <a:solidFill>
                    <a:prstClr val="white"/>
                  </a:solidFill>
                  <a:effectLst/>
                  <a:latin typeface="Calibri" panose="020F0502020204030204" pitchFamily="34" charset="0"/>
                </a:rPr>
                <a:t> is simply dummy text of the printing and typesetting industry </a:t>
              </a:r>
            </a:p>
          </p:txBody>
        </p:sp>
      </p:grpSp>
    </p:spTree>
    <p:extLst>
      <p:ext uri="{BB962C8B-B14F-4D97-AF65-F5344CB8AC3E}">
        <p14:creationId xmlns:p14="http://schemas.microsoft.com/office/powerpoint/2010/main" val="33364691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7"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ppt_w/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2" presetClass="entr" presetSubtype="1" fill="hold" grpId="0" nodeType="afterEffect">
                                  <p:stCondLst>
                                    <p:cond delay="0"/>
                                  </p:stCondLst>
                                  <p:iterate type="lt">
                                    <p:tmPct val="10000"/>
                                  </p:iterate>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down)">
                                      <p:cBhvr>
                                        <p:cTn id="24" dur="500"/>
                                        <p:tgtEl>
                                          <p:spTgt spid="55"/>
                                        </p:tgtEl>
                                      </p:cBhvr>
                                    </p:animEffect>
                                  </p:childTnLst>
                                </p:cTn>
                              </p:par>
                            </p:childTnLst>
                          </p:cTn>
                        </p:par>
                        <p:par>
                          <p:cTn id="25" fill="hold">
                            <p:stCondLst>
                              <p:cond delay="1650"/>
                            </p:stCondLst>
                            <p:childTnLst>
                              <p:par>
                                <p:cTn id="26" presetID="22" presetClass="entr" presetSubtype="8"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q2sdixo">
      <a:majorFont>
        <a:latin typeface="微软雅黑" panose="020F0302020204030204"/>
        <a:ea typeface="宋体"/>
        <a:cs typeface=""/>
      </a:majorFont>
      <a:minorFont>
        <a:latin typeface="微软雅黑" panose="020F0502020204030204"/>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1093</Words>
  <Application>Microsoft Macintosh PowerPoint</Application>
  <PresentationFormat>Widescreen</PresentationFormat>
  <Paragraphs>101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等线</vt:lpstr>
      <vt:lpstr>微软雅黑</vt:lpstr>
      <vt:lpstr>宋体</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Kitiro</dc:creator>
  <cp:lastModifiedBy>张钊诚</cp:lastModifiedBy>
  <cp:revision>11</cp:revision>
  <dcterms:created xsi:type="dcterms:W3CDTF">2019-12-29T02:48:39Z</dcterms:created>
  <dcterms:modified xsi:type="dcterms:W3CDTF">2019-12-30T01:44:39Z</dcterms:modified>
</cp:coreProperties>
</file>