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4" r:id="rId9"/>
    <p:sldId id="262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374" autoAdjust="0"/>
  </p:normalViewPr>
  <p:slideViewPr>
    <p:cSldViewPr snapToGrid="0">
      <p:cViewPr varScale="1">
        <p:scale>
          <a:sx n="51" d="100"/>
          <a:sy n="51" d="100"/>
        </p:scale>
        <p:origin x="18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299E3-9A7D-45D2-8AD3-0D0271C129D8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166E7-7CCB-4D0E-9AB8-0078D70C3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8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747228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CVPR 2019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复现结果：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https://github.com/dmlc/gluon-cv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75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最初来自于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1*1,stride=2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的卷积，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的输入特征。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Inception-v2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主要考虑减少计算量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7*7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卷积层用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3*3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卷积层替换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因为大尺寸的卷积核的计算量总是比小尺寸的卷积核多。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卷积的计算成本是内核宽度或高度的二次方。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7x7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卷积代价高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49/9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）。所做的修改是把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7x7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卷积代替。前两个输出通道为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，第三个输出通道为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本文提出。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步长为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卷积核改为平均池化，有选择的筛选信息进行下采样。只影响一点计算代价。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4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floating-point operations per second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的训练速度降低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21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学习率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95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9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为模型输出的概率分布</a:t>
            </a:r>
            <a:r>
              <a:rPr lang="en-US" altLang="zh-CN" dirty="0" smtClean="0"/>
              <a:t>logits. P</a:t>
            </a:r>
            <a:r>
              <a:rPr lang="zh-CN" altLang="en-US" dirty="0" smtClean="0"/>
              <a:t>为真实</a:t>
            </a:r>
            <a:r>
              <a:rPr lang="en-US" altLang="zh-CN" dirty="0" smtClean="0"/>
              <a:t>label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训练期间，通过最小化该损失来更新模型参数从而让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的概率分布充分大，同时让其他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的值充分小。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但这样会让模型过于自信，容易导致过拟合。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84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16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smoothing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相当于减少真实标签的类别概率在计算损失值时的权重，同时增加其他类别的预测概率在最终损失函数中的权重。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这样真实类别概率和其他类别的概率均值之间的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（倍数）就会相对减小。有助于模型的泛化能力提升。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验证集上，最大预测值与其他平均值的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。能看出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普遍降低，且极值变少。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75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用老师模型帮助当前的模型（学生模型）。老师模型通常是有很高准确率的预训练模型，对待训练的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网络添加监督信息</a:t>
            </a:r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通过模仿，学生模型能提升自己的准确率同时保持其模型复杂度。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代码上通过在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网络后添加一个蒸馏损失函数实现。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第一项为分类交叉损失，第二项是待训练的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网络输出的交叉损失熵。。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75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类似于一种数据增强的方式。</a:t>
            </a:r>
            <a:endParaRPr lang="en-US" altLang="zh-CN" dirty="0" smtClean="0"/>
          </a:p>
          <a:p>
            <a:r>
              <a:rPr lang="zh-CN" altLang="en-US" dirty="0" smtClean="0"/>
              <a:t>以像素为单位线性加权和。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  <a:hlinkClick r:id="rId3"/>
              </a:rPr>
              <a:t>原作者在知乎的回答：</a:t>
            </a:r>
            <a:r>
              <a:rPr lang="en-US" altLang="zh-CN" dirty="0" smtClean="0">
                <a:hlinkClick r:id="rId3"/>
              </a:rPr>
              <a:t>https://www.zhihu.com/question/67472285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46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w/ : with</a:t>
            </a:r>
            <a:endParaRPr lang="en-US" altLang="zh-CN" dirty="0" smtClean="0"/>
          </a:p>
          <a:p>
            <a:r>
              <a:rPr lang="en-US" altLang="zh-CN" dirty="0" smtClean="0"/>
              <a:t>w/o: without</a:t>
            </a:r>
            <a:r>
              <a:rPr lang="en-US" altLang="zh-CN" baseline="0" dirty="0" smtClean="0"/>
              <a:t> </a:t>
            </a:r>
          </a:p>
          <a:p>
            <a:r>
              <a:rPr lang="zh-CN" altLang="en-US" baseline="0" dirty="0" smtClean="0"/>
              <a:t>将</a:t>
            </a:r>
            <a:r>
              <a:rPr lang="en-US" altLang="zh-CN" baseline="0" dirty="0" smtClean="0"/>
              <a:t>refinements</a:t>
            </a:r>
            <a:r>
              <a:rPr lang="zh-CN" altLang="en-US" baseline="0" dirty="0" smtClean="0"/>
              <a:t>一层一层堆叠起来的实验结果。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蒸馏只在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上有效，解释是老师模型和学生不是一个家族的，因此对于预测有不一样的分布，所以反而给模型带来负面影响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2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何通</a:t>
            </a:r>
            <a:r>
              <a:rPr lang="en-US" altLang="zh-CN" dirty="0" smtClean="0"/>
              <a:t>. Developing </a:t>
            </a:r>
            <a:r>
              <a:rPr lang="en-US" altLang="zh-CN" dirty="0" err="1" smtClean="0"/>
              <a:t>XGBoost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tianqi</a:t>
            </a:r>
            <a:r>
              <a:rPr lang="en-US" altLang="zh-CN" dirty="0" smtClean="0"/>
              <a:t> Chen. &lt;</a:t>
            </a:r>
            <a:r>
              <a:rPr lang="zh-CN" altLang="en-US" dirty="0" smtClean="0"/>
              <a:t>机器学习科研的十年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李沐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百度少帅 “少帅计划”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/>
              <a:t>MXNet</a:t>
            </a:r>
            <a:r>
              <a:rPr lang="zh-CN" altLang="en-US" dirty="0" smtClean="0"/>
              <a:t>深度学习框架。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在陈天奇写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的分布式启动脚本时，他们发现很多基础部件例如启动脚本，文件读取应该是可以多个项目共同使用，而不是每个项目都造一个轮子，于是李沐与陈天奇在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上创建了一个叫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DMLC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的组织，用来加强合作和沟通。也就是这个组织，此后创建了全世界最受欢迎的深度学习框架之一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动手学深度学习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56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 目标检测任务，将</a:t>
            </a:r>
            <a:r>
              <a:rPr lang="en-US" altLang="zh-CN" dirty="0" smtClean="0"/>
              <a:t>VGG19</a:t>
            </a:r>
            <a:r>
              <a:rPr lang="zh-CN" altLang="en-US" dirty="0" smtClean="0"/>
              <a:t>基模型用预训练模型替换后的效果，最终</a:t>
            </a:r>
            <a:r>
              <a:rPr lang="en-US" altLang="zh-CN" dirty="0" err="1" smtClean="0"/>
              <a:t>mAP</a:t>
            </a:r>
            <a:r>
              <a:rPr lang="zh-CN" altLang="en-US" dirty="0" smtClean="0"/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Average Precision</a:t>
            </a:r>
            <a:r>
              <a:rPr lang="zh-CN" altLang="en-US" dirty="0" smtClean="0"/>
              <a:t>）上提升</a:t>
            </a:r>
            <a:r>
              <a:rPr lang="en-US" altLang="zh-CN" dirty="0" smtClean="0"/>
              <a:t>81.33.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：首先是一个类别内，求平均精确度（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Precision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），然后对所有类别的平均精确度再求平均（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Average Precision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15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14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加快模型训练，提高训练效率。</a:t>
            </a:r>
            <a:endParaRPr lang="en-US" altLang="zh-CN" dirty="0" smtClean="0"/>
          </a:p>
          <a:p>
            <a:r>
              <a:rPr lang="zh-CN" altLang="en-US" dirty="0" smtClean="0"/>
              <a:t>模型网络结构优化，提出新结构。</a:t>
            </a:r>
            <a:endParaRPr lang="en-US" altLang="zh-CN" dirty="0" smtClean="0"/>
          </a:p>
          <a:p>
            <a:r>
              <a:rPr lang="zh-CN" altLang="en-US" dirty="0" smtClean="0"/>
              <a:t>训练过程调优。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发展迅速，最近这些训练神经网络的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tricks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，比如数据增强，训练过程中的优化策略等，这些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tricks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大部分都只是在以前的论文轻描淡写地一笔带过，有些只能在源代码里找到，但这一部分可能很重要。令人惊讶的是对这些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tricks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作对照实验结果还能优于一些后来提出的网络。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论文中实验了在各种不同的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模型上结合各个</a:t>
            </a:r>
            <a:r>
              <a:rPr lang="en-US" altLang="zh-CN" dirty="0" smtClean="0"/>
              <a:t>tricks,</a:t>
            </a:r>
            <a:r>
              <a:rPr lang="zh-CN" altLang="en-US" dirty="0" smtClean="0"/>
              <a:t>能对模型效果有很大提升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e.g.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ResNet-50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top-1 validation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acc</a:t>
            </a:r>
            <a:r>
              <a:rPr lang="zh-CN" altLang="en-US" baseline="0" dirty="0" smtClean="0"/>
              <a:t>从</a:t>
            </a:r>
            <a:r>
              <a:rPr lang="en-US" altLang="zh-CN" baseline="0" dirty="0" smtClean="0"/>
              <a:t>75.3</a:t>
            </a:r>
            <a:r>
              <a:rPr lang="zh-CN" altLang="en-US" baseline="0" dirty="0" smtClean="0"/>
              <a:t>提升到了</a:t>
            </a:r>
            <a:r>
              <a:rPr lang="en-US" altLang="zh-CN" baseline="0" dirty="0" smtClean="0"/>
              <a:t>79.29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这篇文章可以看作是一群经验丰富的工程师介绍炼丹技巧，帮助广大读者炼出更好的丹药，个人感觉非常实用。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方式复现的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个常用分类网络的结果</a:t>
            </a:r>
            <a:endParaRPr lang="en-US" altLang="zh-CN" dirty="0" smtClean="0"/>
          </a:p>
          <a:p>
            <a:r>
              <a:rPr lang="en-US" altLang="zh-CN" dirty="0" smtClean="0"/>
              <a:t>follow a widely used implementation of 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as baseline.</a:t>
            </a:r>
          </a:p>
          <a:p>
            <a:r>
              <a:rPr lang="zh-CN" altLang="en-US" dirty="0" smtClean="0"/>
              <a:t>训练阶段：</a:t>
            </a:r>
            <a:endParaRPr lang="en-US" altLang="zh-CN" dirty="0" smtClean="0"/>
          </a:p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图像转换为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位浮点数格式，值域</a:t>
            </a:r>
            <a:r>
              <a:rPr lang="en-US" altLang="zh-CN" dirty="0" smtClean="0"/>
              <a:t>[0,255]</a:t>
            </a:r>
            <a:r>
              <a:rPr lang="zh-CN" altLang="en-US" dirty="0" smtClean="0"/>
              <a:t>随机裁剪区域，</a:t>
            </a:r>
            <a:endParaRPr lang="en-US" altLang="zh-CN" dirty="0" smtClean="0"/>
          </a:p>
          <a:p>
            <a:r>
              <a:rPr lang="zh-CN" altLang="en-US" dirty="0" smtClean="0"/>
              <a:t>比例随机选取范围</a:t>
            </a:r>
            <a:r>
              <a:rPr lang="en-US" altLang="zh-CN" dirty="0" smtClean="0"/>
              <a:t>[3/4, 4/3]. </a:t>
            </a:r>
            <a:r>
              <a:rPr lang="zh-CN" altLang="en-US" dirty="0" smtClean="0"/>
              <a:t>区域大小随机采取范围</a:t>
            </a:r>
            <a:r>
              <a:rPr lang="en-US" altLang="zh-CN" dirty="0" smtClean="0"/>
              <a:t>[8%,100%]</a:t>
            </a:r>
          </a:p>
          <a:p>
            <a:r>
              <a:rPr lang="en-US" altLang="zh-CN" dirty="0" smtClean="0"/>
              <a:t>resize</a:t>
            </a:r>
            <a:r>
              <a:rPr lang="zh-CN" altLang="en-US" dirty="0" smtClean="0"/>
              <a:t>裁剪的区域至</a:t>
            </a:r>
            <a:r>
              <a:rPr lang="en-US" altLang="zh-CN" dirty="0" smtClean="0"/>
              <a:t>224×224→</a:t>
            </a:r>
            <a:r>
              <a:rPr lang="zh-CN" altLang="en-US" dirty="0" smtClean="0"/>
              <a:t>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的概率随机水平翻转</a:t>
            </a:r>
            <a:endParaRPr lang="en-US" altLang="zh-CN" dirty="0" smtClean="0"/>
          </a:p>
          <a:p>
            <a:r>
              <a:rPr lang="zh-CN" altLang="en-US" dirty="0" smtClean="0"/>
              <a:t>色调、饱和度和明亮度随机调整比例范围</a:t>
            </a:r>
            <a:r>
              <a:rPr lang="en-US" altLang="zh-CN" dirty="0" smtClean="0"/>
              <a:t>[0.6,1.4]</a:t>
            </a:r>
          </a:p>
          <a:p>
            <a:r>
              <a:rPr lang="zh-CN" altLang="en-US" dirty="0" smtClean="0"/>
              <a:t>增加符合正太分布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0,0.1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PCA</a:t>
            </a:r>
            <a:r>
              <a:rPr lang="zh-CN" altLang="en-US" dirty="0" smtClean="0"/>
              <a:t>噪声</a:t>
            </a:r>
            <a:endParaRPr lang="en-US" altLang="zh-CN" dirty="0" smtClean="0"/>
          </a:p>
          <a:p>
            <a:r>
              <a:rPr lang="en-US" altLang="zh-CN" dirty="0" smtClean="0"/>
              <a:t>RGB</a:t>
            </a:r>
            <a:r>
              <a:rPr lang="zh-CN" altLang="en-US" dirty="0" smtClean="0"/>
              <a:t>通道减去</a:t>
            </a:r>
            <a:r>
              <a:rPr lang="en-US" altLang="zh-CN" dirty="0" smtClean="0"/>
              <a:t>[123.68,116.779,103.939], 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[58.393,57.12,57.375].</a:t>
            </a:r>
          </a:p>
          <a:p>
            <a:r>
              <a:rPr lang="zh-CN" altLang="en-US" dirty="0" smtClean="0"/>
              <a:t>初始化：采用</a:t>
            </a:r>
            <a:r>
              <a:rPr lang="en-US" altLang="zh-CN" dirty="0" smtClean="0"/>
              <a:t>Xavier algorithm. </a:t>
            </a:r>
            <a:r>
              <a:rPr lang="zh-CN" altLang="en-US" dirty="0" smtClean="0"/>
              <a:t>偏置初始值全部设置为</a:t>
            </a:r>
            <a:r>
              <a:rPr lang="en-US" altLang="zh-CN" dirty="0" smtClean="0"/>
              <a:t>0. </a:t>
            </a:r>
            <a:r>
              <a:rPr lang="zh-CN" altLang="en-US" dirty="0" smtClean="0"/>
              <a:t>这种初始化方式可以让该层的输出方差</a:t>
            </a:r>
            <a:r>
              <a:rPr lang="en-US" altLang="zh-CN" dirty="0" smtClean="0"/>
              <a:t>=</a:t>
            </a:r>
            <a:r>
              <a:rPr lang="zh-CN" altLang="en-US" dirty="0" smtClean="0"/>
              <a:t>输入的方差</a:t>
            </a:r>
            <a:endParaRPr lang="en-US" altLang="zh-CN" dirty="0" smtClean="0"/>
          </a:p>
          <a:p>
            <a:r>
              <a:rPr lang="zh-CN" altLang="en-US" dirty="0" smtClean="0"/>
              <a:t>优化方式：</a:t>
            </a:r>
            <a:r>
              <a:rPr lang="en-US" altLang="zh-CN" dirty="0" err="1" smtClean="0"/>
              <a:t>Nesterov</a:t>
            </a:r>
            <a:r>
              <a:rPr lang="en-US" altLang="zh-CN" dirty="0" smtClean="0"/>
              <a:t> Accelerated Gradient (NAG) </a:t>
            </a:r>
            <a:r>
              <a:rPr lang="en-US" altLang="zh-CN" dirty="0" err="1" smtClean="0"/>
              <a:t>desend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测试阶段：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将每张样本的短边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大小，并保持长宽比。下一步以中间为中点，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224*224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的区域，并使用相同的方法对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通道进行正则化。在验证阶段我们不进行任何随机数据扩展。</a:t>
            </a:r>
            <a:endParaRPr lang="en-US" altLang="zh-CN" dirty="0" smtClean="0"/>
          </a:p>
          <a:p>
            <a:r>
              <a:rPr lang="en-US" altLang="zh-CN" dirty="0" smtClean="0"/>
              <a:t>120 epoch, 8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Nvidia</a:t>
            </a:r>
            <a:r>
              <a:rPr lang="en-US" altLang="zh-CN" dirty="0" smtClean="0"/>
              <a:t> V100 GPU, batch size 256.</a:t>
            </a:r>
          </a:p>
          <a:p>
            <a:r>
              <a:rPr lang="en-US" altLang="zh-CN" dirty="0" smtClean="0"/>
              <a:t>Learning rate is initialized to 0.1 and divided by 10 at the 30th, 60th, and 90th epochs.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8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简要介绍模型：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 V4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基本上是当前在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图像分类任务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正确率最高的模型。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Inception</a:t>
            </a:r>
            <a:r>
              <a:rPr lang="zh-CN" altLang="en-US" dirty="0" smtClean="0"/>
              <a:t>模块：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在同一层级上运行具备多个尺寸的滤波器，让网络变得更宽，并在后面将特征拼接。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MobieNet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专注于移动端或者嵌入式设备中的轻量级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减少计算量。用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4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和低精度。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选用更大的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能够在整体上加快模型的训练，但是一般而言如果只增大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，效果不会太理想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一定的情况下，大的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可能会降低模型的训练精度。使用大的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训练网络会导致网络的泛化性能下降（文中称之为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Generalization Gap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）。文中给出了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Generalization Gap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现象的解释：大的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训练使得目标函数倾向于收敛到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 minima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（类似于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minima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 minima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导致了网络的泛化性能下降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也会导致内存占用过大。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，比如每个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一个样本，随机性更大，可以让模型跳出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 minima.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但收敛速度慢。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当前主流的计算框架，参数的运算都是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位浮点数的，而一些新的计算设备，如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Nvidia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V100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位浮点数情况下更高的计算效率。速度提高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但由此也会带来对训练效果的负面影响，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Micikevicius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等人提出可以通过同时保留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位参数和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位参数，在计算梯度时采用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位数据，而在更新参数时采用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位参数的形式避免该问题。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5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线性增加学习率的初始值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会降低随机梯度下降的方差，但同时能降低噪声影响。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2.Warm up</a:t>
            </a:r>
          </a:p>
          <a:p>
            <a:r>
              <a:rPr lang="zh-CN" altLang="en-US" dirty="0" smtClean="0"/>
              <a:t>初期参数随机初始化，学习率过大容易导致参数变化不稳定。</a:t>
            </a:r>
            <a:endParaRPr lang="en-US" altLang="zh-CN" dirty="0" smtClean="0"/>
          </a:p>
          <a:p>
            <a:r>
              <a:rPr lang="en-US" altLang="zh-CN" dirty="0" smtClean="0"/>
              <a:t>3.ResNet</a:t>
            </a:r>
            <a:r>
              <a:rPr lang="zh-CN" altLang="en-US" dirty="0" smtClean="0"/>
              <a:t>的残差块，最后的正则化层。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参数是用来对标准化后的输入做线性变换的，也就是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^+β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。一般为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作者提出初始化为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不对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decay.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decay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主要的作用就是通过对网络层的参数（包括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）做约束（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正则化会使得网络层的参数更加平滑）达到减少模型过拟合的效果。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5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为例探究微调网络结构对模型的影响。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6E7-7CCB-4D0E-9AB8-0078D70C3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3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2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5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4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7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3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4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60A5-9473-4218-9186-1F3CF26896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823CA-49B9-4F2B-A827-082F3203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gluon-c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9055" y="891237"/>
            <a:ext cx="10326254" cy="11731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Bag of Tricks for Image Classification with Convolutional Neural Networks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9565" y="2881601"/>
            <a:ext cx="8922326" cy="247548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  Tong He 		</a:t>
            </a:r>
            <a:r>
              <a:rPr lang="en-US" altLang="zh-CN" dirty="0" err="1" smtClean="0"/>
              <a:t>Zhi</a:t>
            </a:r>
            <a:r>
              <a:rPr lang="en-US" altLang="zh-CN" dirty="0" smtClean="0"/>
              <a:t> Zhang 		 Hang Zhang 	</a:t>
            </a:r>
          </a:p>
          <a:p>
            <a:pPr algn="l"/>
            <a:r>
              <a:rPr lang="en-US" altLang="zh-CN" dirty="0" smtClean="0"/>
              <a:t> </a:t>
            </a:r>
            <a:r>
              <a:rPr lang="en-US" altLang="zh-CN" dirty="0" err="1" smtClean="0"/>
              <a:t>Zhongyue</a:t>
            </a:r>
            <a:r>
              <a:rPr lang="en-US" altLang="zh-CN" dirty="0" smtClean="0"/>
              <a:t> Zhang 	</a:t>
            </a:r>
            <a:r>
              <a:rPr lang="en-US" altLang="zh-CN" dirty="0" err="1" smtClean="0"/>
              <a:t>Junyuan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Xie</a:t>
            </a:r>
            <a:r>
              <a:rPr lang="en-US" altLang="zh-CN" dirty="0" smtClean="0"/>
              <a:t> 	 Mu Li</a:t>
            </a:r>
          </a:p>
          <a:p>
            <a:pPr algn="just"/>
            <a:r>
              <a:rPr lang="en-US" altLang="zh-CN" dirty="0" smtClean="0"/>
              <a:t>		</a:t>
            </a:r>
          </a:p>
          <a:p>
            <a:pPr algn="just"/>
            <a:r>
              <a:rPr lang="en-US" altLang="zh-CN" dirty="0"/>
              <a:t>	</a:t>
            </a:r>
            <a:r>
              <a:rPr lang="en-US" altLang="zh-CN" dirty="0" smtClean="0"/>
              <a:t>	   Amazon Web Services</a:t>
            </a:r>
            <a:endParaRPr lang="en-US" altLang="zh-CN" dirty="0"/>
          </a:p>
          <a:p>
            <a:pPr algn="just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htong,zhiz,hzaws,zhongyue,junyuanx,mli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}@amazon.com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1200" y="683491"/>
            <a:ext cx="10464800" cy="4618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499127" y="2272145"/>
            <a:ext cx="904974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96900" y="5989625"/>
            <a:ext cx="456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Code: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://github.com/dmlc/gluon-cv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09199" y="5989625"/>
            <a:ext cx="379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报告人：张钊诚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4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8260"/>
          <a:stretch/>
        </p:blipFill>
        <p:spPr>
          <a:xfrm>
            <a:off x="838200" y="1122790"/>
            <a:ext cx="9677400" cy="527286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Solution for big-batch-size 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94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 Tweaks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5523" r="880"/>
          <a:stretch/>
        </p:blipFill>
        <p:spPr>
          <a:xfrm>
            <a:off x="2621287" y="1009503"/>
            <a:ext cx="6012165" cy="58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 Tweaks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5523" r="880"/>
          <a:stretch/>
        </p:blipFill>
        <p:spPr>
          <a:xfrm>
            <a:off x="118117" y="1325563"/>
            <a:ext cx="5234933" cy="50924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662781"/>
            <a:ext cx="68389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Tweaks Result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39" y="1325563"/>
            <a:ext cx="9341531" cy="444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Training refinements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88102" y="160077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Cosine Learning Rate Decay</a:t>
            </a:r>
          </a:p>
          <a:p>
            <a:endParaRPr lang="en-US" altLang="zh-CN" dirty="0"/>
          </a:p>
          <a:p>
            <a:r>
              <a:rPr lang="en-US" altLang="zh-CN" dirty="0" smtClean="0"/>
              <a:t>Label Smoothing</a:t>
            </a:r>
          </a:p>
          <a:p>
            <a:endParaRPr lang="en-US" altLang="zh-CN" dirty="0"/>
          </a:p>
          <a:p>
            <a:r>
              <a:rPr lang="en-US" altLang="zh-CN" dirty="0" smtClean="0"/>
              <a:t>Knowledge Distillation</a:t>
            </a:r>
          </a:p>
          <a:p>
            <a:endParaRPr lang="en-US" altLang="zh-CN" dirty="0"/>
          </a:p>
          <a:p>
            <a:r>
              <a:rPr lang="en-US" altLang="zh-CN" dirty="0" err="1" smtClean="0"/>
              <a:t>Mixup</a:t>
            </a:r>
            <a:r>
              <a:rPr lang="en-US" altLang="zh-CN" dirty="0" smtClean="0"/>
              <a:t> Training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Cosine Learning Rate Decay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98" y="1049311"/>
            <a:ext cx="6747467" cy="58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CrossEntropyLoss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9961" t="35101" r="8840"/>
          <a:stretch/>
        </p:blipFill>
        <p:spPr>
          <a:xfrm>
            <a:off x="629587" y="1259174"/>
            <a:ext cx="10987790" cy="18847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18652" r="13202"/>
          <a:stretch/>
        </p:blipFill>
        <p:spPr>
          <a:xfrm>
            <a:off x="1962696" y="3544618"/>
            <a:ext cx="7882301" cy="17678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32696" y="5478025"/>
            <a:ext cx="351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Over fitting</a:t>
            </a:r>
            <a:endParaRPr lang="zh-CN" altLang="en-US" sz="36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312825" y="5801191"/>
            <a:ext cx="1349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Label Smooth</a:t>
            </a:r>
            <a:endParaRPr lang="zh-CN" altLang="en-US" dirty="0"/>
          </a:p>
        </p:txBody>
      </p:sp>
      <p:sp>
        <p:nvSpPr>
          <p:cNvPr id="3" name="AutoShape 2" descr="q _ { i } = \left\{ \begin{array} { l l } { 1 - \varepsilon } &amp; { \text { if } i = y } \\ { \varepsilon / ( K - 1 ) } &amp; { \text { otherwise } } \end{array} \right.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49" y="1600202"/>
            <a:ext cx="8518754" cy="20237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46507" y="3804287"/>
            <a:ext cx="407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— Inception-v2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089691" y="4389062"/>
                <a:ext cx="707535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.         </m:t>
                      </m:r>
                    </m:oMath>
                  </m:oMathPara>
                </a14:m>
                <a:endParaRPr lang="en-US" altLang="zh-CN" sz="40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𝑎𝑟𝑏𝑖𝑡𝑟𝑎𝑟𝑦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4000" i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691" y="4389062"/>
                <a:ext cx="7075358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5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Result of Label Smooth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666" y="980789"/>
            <a:ext cx="6453365" cy="26400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385" y="3755713"/>
            <a:ext cx="62579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Knowledge Distillation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43"/>
          </a:xfrm>
        </p:spPr>
        <p:txBody>
          <a:bodyPr/>
          <a:lstStyle/>
          <a:p>
            <a:r>
              <a:rPr lang="en-US" altLang="zh-CN" dirty="0"/>
              <a:t>Distilling the Knowledge in a Neural </a:t>
            </a:r>
            <a:r>
              <a:rPr lang="en-US" altLang="zh-CN" dirty="0" smtClean="0"/>
              <a:t>Network. </a:t>
            </a:r>
            <a:r>
              <a:rPr lang="en-US" altLang="zh-CN" i="1" dirty="0" smtClean="0"/>
              <a:t>Hinton 2015 </a:t>
            </a:r>
            <a:endParaRPr lang="zh-CN" altLang="en-US" i="1" dirty="0"/>
          </a:p>
        </p:txBody>
      </p:sp>
      <p:sp>
        <p:nvSpPr>
          <p:cNvPr id="3" name="圆角矩形 2"/>
          <p:cNvSpPr/>
          <p:nvPr/>
        </p:nvSpPr>
        <p:spPr>
          <a:xfrm>
            <a:off x="793231" y="2713221"/>
            <a:ext cx="3224134" cy="1439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ResNet-152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73913" y="2713221"/>
            <a:ext cx="3224134" cy="1439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ResNet-50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1156" y="4371388"/>
            <a:ext cx="238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Teacher Model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986711" y="4326297"/>
            <a:ext cx="238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Student Model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8566" r="1778"/>
          <a:stretch/>
        </p:blipFill>
        <p:spPr>
          <a:xfrm>
            <a:off x="369570" y="5006714"/>
            <a:ext cx="11592581" cy="14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30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Author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4" y="1325563"/>
            <a:ext cx="10801979" cy="253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5" y="4050001"/>
            <a:ext cx="10801978" cy="24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Mixup</a:t>
            </a:r>
            <a:r>
              <a:rPr lang="en-US" altLang="zh-CN" dirty="0" smtClean="0"/>
              <a:t> Training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881" y="2249384"/>
            <a:ext cx="5359542" cy="17917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79292" y="1377869"/>
                <a:ext cx="10538085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Randomly pick two samples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)</a:t>
                </a:r>
                <a:r>
                  <a:rPr lang="zh-CN" altLang="en-US" sz="3200" dirty="0"/>
                  <a:t> </a:t>
                </a:r>
                <a:r>
                  <a:rPr lang="en-US" altLang="zh-CN" sz="3200" dirty="0" smtClean="0"/>
                  <a:t>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)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1377869"/>
                <a:ext cx="10538085" cy="624338"/>
              </a:xfrm>
              <a:prstGeom prst="rect">
                <a:avLst/>
              </a:prstGeom>
              <a:blipFill>
                <a:blip r:embed="rId4"/>
                <a:stretch>
                  <a:fillRect l="-1446" t="-12745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69570" y="4153356"/>
                <a:ext cx="11722308" cy="222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zh-CN" sz="3200" dirty="0" smtClean="0"/>
                  <a:t> is a random number drawn from the Beta(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3200" dirty="0" smtClean="0"/>
                  <a:t>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3200" dirty="0" smtClean="0"/>
                  <a:t>Label of formed sample is from two source label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/>
                  <a:t>Generative samples only appear in </a:t>
                </a:r>
                <a:r>
                  <a:rPr lang="en-US" altLang="zh-CN" sz="3200" dirty="0" err="1"/>
                  <a:t>m</a:t>
                </a:r>
                <a:r>
                  <a:rPr lang="en-US" altLang="zh-CN" sz="3200" dirty="0" err="1" smtClean="0"/>
                  <a:t>ixup</a:t>
                </a:r>
                <a:r>
                  <a:rPr lang="en-US" altLang="zh-CN" sz="3200" dirty="0" smtClean="0"/>
                  <a:t> training stage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" y="4153356"/>
                <a:ext cx="11722308" cy="2221314"/>
              </a:xfrm>
              <a:prstGeom prst="rect">
                <a:avLst/>
              </a:prstGeom>
              <a:blipFill>
                <a:blip r:embed="rId5"/>
                <a:stretch>
                  <a:fillRect l="-1352" b="-7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51" y="1124262"/>
            <a:ext cx="10615026" cy="38541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69570" y="5126636"/>
                <a:ext cx="1177055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320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zh-CN" sz="3200" dirty="0" smtClean="0"/>
                  <a:t> for label smoothing. T=20 for knowledge distillation.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for Beta distribution in </a:t>
                </a:r>
                <a:r>
                  <a:rPr lang="en-US" altLang="zh-CN" sz="3200" dirty="0" err="1" smtClean="0"/>
                  <a:t>mixup</a:t>
                </a:r>
                <a:r>
                  <a:rPr lang="en-US" altLang="zh-CN" sz="3200" dirty="0" smtClean="0"/>
                  <a:t> training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" y="5126636"/>
                <a:ext cx="11770557" cy="1077218"/>
              </a:xfrm>
              <a:prstGeom prst="rect">
                <a:avLst/>
              </a:prstGeom>
              <a:blipFill>
                <a:blip r:embed="rId4"/>
                <a:stretch>
                  <a:fillRect t="-7345" r="-2124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8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/>
              <a:t>Object Detection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4655" y="6204998"/>
            <a:ext cx="966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mAP</a:t>
            </a:r>
            <a:r>
              <a:rPr lang="en-US" altLang="zh-CN" sz="2800" dirty="0" smtClean="0"/>
              <a:t>: </a:t>
            </a:r>
            <a:r>
              <a:rPr lang="en-US" altLang="zh-CN" sz="2800" dirty="0"/>
              <a:t>mean Average Precision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6339" r="162"/>
          <a:stretch/>
        </p:blipFill>
        <p:spPr>
          <a:xfrm>
            <a:off x="1763624" y="1325563"/>
            <a:ext cx="8330814" cy="48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Semantic Segmentation Result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78" y="1325563"/>
            <a:ext cx="8925503" cy="54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8102" y="160077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Trick helps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Find the most suitable one for your task</a:t>
            </a:r>
          </a:p>
          <a:p>
            <a:endParaRPr lang="en-US" altLang="zh-CN" dirty="0"/>
          </a:p>
          <a:p>
            <a:r>
              <a:rPr lang="en-US" altLang="zh-CN" dirty="0" smtClean="0"/>
              <a:t>Try more</a:t>
            </a:r>
          </a:p>
          <a:p>
            <a:endParaRPr lang="en-US" altLang="zh-CN" dirty="0"/>
          </a:p>
          <a:p>
            <a:r>
              <a:rPr lang="en-US" altLang="zh-CN" dirty="0" smtClean="0"/>
              <a:t>Pat  your head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0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789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789" y="1325563"/>
            <a:ext cx="10515600" cy="54763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Motivation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Tricks useful for efficient training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 Model architecture tweaks and propose a new one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 Training procedure refinements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5. Experiments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55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547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478" y="1103622"/>
            <a:ext cx="8876770" cy="53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67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Baseline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7495" y="1096741"/>
            <a:ext cx="9039879" cy="48269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1186" t="6110"/>
          <a:stretch/>
        </p:blipFill>
        <p:spPr>
          <a:xfrm>
            <a:off x="2663190" y="2057400"/>
            <a:ext cx="6542890" cy="22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67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Baseline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7495" y="1096741"/>
            <a:ext cx="9039879" cy="48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626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Tricks </a:t>
            </a:r>
            <a:r>
              <a:rPr lang="en-US" altLang="zh-CN" dirty="0"/>
              <a:t>useful for efficient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0" y="175605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Much bigger batch size</a:t>
            </a: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Training with 16 float </a:t>
            </a: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85850" y="2335452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Too big : Generalization Gap. Subject to memory.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Too small: Subject to time.</a:t>
            </a:r>
          </a:p>
          <a:p>
            <a:pPr marL="285750" indent="-285750" algn="r">
              <a:buFontTx/>
              <a:buChar char="-"/>
            </a:pPr>
            <a:endParaRPr lang="en-US" altLang="zh-CN" dirty="0"/>
          </a:p>
          <a:p>
            <a:r>
              <a:rPr lang="en-US" altLang="zh-CN" dirty="0" smtClean="0"/>
              <a:t>On </a:t>
            </a:r>
            <a:r>
              <a:rPr lang="en-US" altLang="zh-CN" dirty="0"/>
              <a:t>Large-Batch Training for Deep Learning: Generalization Gap and Sharp </a:t>
            </a:r>
            <a:r>
              <a:rPr lang="en-US" altLang="zh-CN" dirty="0" smtClean="0"/>
              <a:t>Minima</a:t>
            </a:r>
            <a:r>
              <a:rPr lang="en-US" altLang="zh-CN" dirty="0"/>
              <a:t> </a:t>
            </a:r>
            <a:r>
              <a:rPr lang="en-US" altLang="zh-CN" i="1" dirty="0" smtClean="0"/>
              <a:t> ICLR 2017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1394460" y="463692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V100 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14TFLOPS in FP32. 100TFLOPS in FP16.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3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FP16 vs FP32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5413"/>
            <a:ext cx="12147422" cy="31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Solution for big-batch-size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Linear </a:t>
            </a:r>
            <a:r>
              <a:rPr lang="en-US" altLang="zh-CN" dirty="0" err="1" smtClean="0"/>
              <a:t>scalling</a:t>
            </a:r>
            <a:r>
              <a:rPr lang="en-US" altLang="zh-CN" dirty="0" smtClean="0"/>
              <a:t> learning rate</a:t>
            </a:r>
          </a:p>
          <a:p>
            <a:endParaRPr lang="en-US" altLang="zh-CN" dirty="0"/>
          </a:p>
          <a:p>
            <a:r>
              <a:rPr lang="en-US" altLang="zh-CN" dirty="0" smtClean="0"/>
              <a:t>Learning rate warm up</a:t>
            </a:r>
          </a:p>
          <a:p>
            <a:endParaRPr lang="en-US" altLang="zh-CN" dirty="0"/>
          </a:p>
          <a:p>
            <a:r>
              <a:rPr lang="en-US" altLang="zh-CN" dirty="0" smtClean="0"/>
              <a:t>Zero γ in last BN layer of every residual block</a:t>
            </a:r>
          </a:p>
          <a:p>
            <a:endParaRPr lang="en-US" altLang="zh-CN" dirty="0"/>
          </a:p>
          <a:p>
            <a:r>
              <a:rPr lang="en-US" altLang="zh-CN" dirty="0" smtClean="0"/>
              <a:t>No bias decay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51610" y="2305201"/>
            <a:ext cx="637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Lr</a:t>
            </a:r>
            <a:r>
              <a:rPr lang="en-US" altLang="zh-CN" sz="2400" dirty="0" smtClean="0"/>
              <a:t>*= (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*/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) x </a:t>
            </a:r>
            <a:r>
              <a:rPr lang="en-US" altLang="zh-CN" sz="2400" dirty="0" err="1" smtClean="0"/>
              <a:t>Lr</a:t>
            </a:r>
            <a:r>
              <a:rPr lang="en-US" altLang="zh-CN" sz="2400" dirty="0" smtClean="0"/>
              <a:t>  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453514" y="3297559"/>
            <a:ext cx="719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Lr</a:t>
            </a:r>
            <a:r>
              <a:rPr lang="en-US" altLang="zh-CN" sz="2400" dirty="0" smtClean="0"/>
              <a:t> : 0  --(n epochs)--&gt; learning rate being 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69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2553</Words>
  <Application>Microsoft Office PowerPoint</Application>
  <PresentationFormat>宽屏</PresentationFormat>
  <Paragraphs>203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微软雅黑</vt:lpstr>
      <vt:lpstr>微软雅黑 Light</vt:lpstr>
      <vt:lpstr>Arial</vt:lpstr>
      <vt:lpstr>Cambria Math</vt:lpstr>
      <vt:lpstr>Office 主题​​</vt:lpstr>
      <vt:lpstr>Bag of Tricks for Image Classification with Convolutional Neural Networks</vt:lpstr>
      <vt:lpstr>Author</vt:lpstr>
      <vt:lpstr>Outline</vt:lpstr>
      <vt:lpstr>Motivation</vt:lpstr>
      <vt:lpstr>Baseline</vt:lpstr>
      <vt:lpstr>Baseline</vt:lpstr>
      <vt:lpstr>Tricks useful for efficient training</vt:lpstr>
      <vt:lpstr>FP16 vs FP32</vt:lpstr>
      <vt:lpstr>Solution for big-batch-size problem</vt:lpstr>
      <vt:lpstr>Solution for big-batch-size problem</vt:lpstr>
      <vt:lpstr>Model Tweaks</vt:lpstr>
      <vt:lpstr>Model Tweaks</vt:lpstr>
      <vt:lpstr>Tweaks Result</vt:lpstr>
      <vt:lpstr>Training refinements</vt:lpstr>
      <vt:lpstr>Cosine Learning Rate Decay</vt:lpstr>
      <vt:lpstr>CrossEntropyLoss</vt:lpstr>
      <vt:lpstr>Label Smooth</vt:lpstr>
      <vt:lpstr>Result of Label Smooth</vt:lpstr>
      <vt:lpstr>Knowledge Distillation</vt:lpstr>
      <vt:lpstr>Mixup Training</vt:lpstr>
      <vt:lpstr>Experiment Result</vt:lpstr>
      <vt:lpstr>Object Detection Result</vt:lpstr>
      <vt:lpstr>Semantic Segmentation 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 of Tricks for Image Classification with Convolutional Neural Networks</dc:title>
  <dc:creator>Kitiro</dc:creator>
  <cp:lastModifiedBy>Kitiro</cp:lastModifiedBy>
  <cp:revision>53</cp:revision>
  <dcterms:created xsi:type="dcterms:W3CDTF">2019-11-30T02:50:03Z</dcterms:created>
  <dcterms:modified xsi:type="dcterms:W3CDTF">2019-12-11T14:02:39Z</dcterms:modified>
</cp:coreProperties>
</file>