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045" r:id="rId1"/>
  </p:sldMasterIdLst>
  <p:notesMasterIdLst>
    <p:notesMasterId r:id="rId61"/>
  </p:notesMasterIdLst>
  <p:handoutMasterIdLst>
    <p:handoutMasterId r:id="rId62"/>
  </p:handoutMasterIdLst>
  <p:sldIdLst>
    <p:sldId id="285" r:id="rId2"/>
    <p:sldId id="397" r:id="rId3"/>
    <p:sldId id="452" r:id="rId4"/>
    <p:sldId id="385" r:id="rId5"/>
    <p:sldId id="400" r:id="rId6"/>
    <p:sldId id="401" r:id="rId7"/>
    <p:sldId id="402" r:id="rId8"/>
    <p:sldId id="403" r:id="rId9"/>
    <p:sldId id="405" r:id="rId10"/>
    <p:sldId id="406" r:id="rId11"/>
    <p:sldId id="407" r:id="rId12"/>
    <p:sldId id="408" r:id="rId13"/>
    <p:sldId id="409" r:id="rId14"/>
    <p:sldId id="410" r:id="rId15"/>
    <p:sldId id="411" r:id="rId16"/>
    <p:sldId id="412" r:id="rId17"/>
    <p:sldId id="413" r:id="rId18"/>
    <p:sldId id="415" r:id="rId19"/>
    <p:sldId id="416" r:id="rId20"/>
    <p:sldId id="417" r:id="rId21"/>
    <p:sldId id="419" r:id="rId22"/>
    <p:sldId id="420" r:id="rId23"/>
    <p:sldId id="421" r:id="rId24"/>
    <p:sldId id="422" r:id="rId25"/>
    <p:sldId id="423" r:id="rId26"/>
    <p:sldId id="424" r:id="rId27"/>
    <p:sldId id="425" r:id="rId28"/>
    <p:sldId id="426" r:id="rId29"/>
    <p:sldId id="427" r:id="rId30"/>
    <p:sldId id="428" r:id="rId31"/>
    <p:sldId id="429" r:id="rId32"/>
    <p:sldId id="431" r:id="rId33"/>
    <p:sldId id="432" r:id="rId34"/>
    <p:sldId id="433" r:id="rId35"/>
    <p:sldId id="434" r:id="rId36"/>
    <p:sldId id="436" r:id="rId37"/>
    <p:sldId id="437" r:id="rId38"/>
    <p:sldId id="438" r:id="rId39"/>
    <p:sldId id="439" r:id="rId40"/>
    <p:sldId id="440" r:id="rId41"/>
    <p:sldId id="441" r:id="rId42"/>
    <p:sldId id="442" r:id="rId43"/>
    <p:sldId id="443" r:id="rId44"/>
    <p:sldId id="444" r:id="rId45"/>
    <p:sldId id="445" r:id="rId46"/>
    <p:sldId id="446" r:id="rId47"/>
    <p:sldId id="447" r:id="rId48"/>
    <p:sldId id="449" r:id="rId49"/>
    <p:sldId id="450" r:id="rId50"/>
    <p:sldId id="454" r:id="rId51"/>
    <p:sldId id="456" r:id="rId52"/>
    <p:sldId id="457" r:id="rId53"/>
    <p:sldId id="458" r:id="rId54"/>
    <p:sldId id="459" r:id="rId55"/>
    <p:sldId id="460" r:id="rId56"/>
    <p:sldId id="453" r:id="rId57"/>
    <p:sldId id="308" r:id="rId58"/>
    <p:sldId id="451" r:id="rId59"/>
    <p:sldId id="292" r:id="rId60"/>
  </p:sldIdLst>
  <p:sldSz cx="10080625" cy="7559675"/>
  <p:notesSz cx="6645275" cy="9777413"/>
  <p:defaultTextStyle>
    <a:defPPr>
      <a:defRPr lang="en-GB"/>
    </a:defPPr>
    <a:lvl1pPr algn="l" defTabSz="447675" rtl="0" fontAlgn="base">
      <a:spcBef>
        <a:spcPct val="0"/>
      </a:spcBef>
      <a:spcAft>
        <a:spcPct val="0"/>
      </a:spcAft>
      <a:defRPr kern="1200">
        <a:solidFill>
          <a:schemeClr val="tx1"/>
        </a:solidFill>
        <a:latin typeface="Arial" charset="0"/>
        <a:ea typeface="MS Gothic" pitchFamily="49" charset="-128"/>
        <a:cs typeface="Arial" charset="0"/>
      </a:defRPr>
    </a:lvl1pPr>
    <a:lvl2pPr marL="430213" indent="-214313" algn="l" defTabSz="447675" rtl="0" fontAlgn="base">
      <a:spcBef>
        <a:spcPct val="0"/>
      </a:spcBef>
      <a:spcAft>
        <a:spcPct val="0"/>
      </a:spcAft>
      <a:defRPr kern="1200">
        <a:solidFill>
          <a:schemeClr val="tx1"/>
        </a:solidFill>
        <a:latin typeface="Arial" charset="0"/>
        <a:ea typeface="MS Gothic" pitchFamily="49" charset="-128"/>
        <a:cs typeface="Arial" charset="0"/>
      </a:defRPr>
    </a:lvl2pPr>
    <a:lvl3pPr marL="646113" indent="-214313" algn="l" defTabSz="447675" rtl="0" fontAlgn="base">
      <a:spcBef>
        <a:spcPct val="0"/>
      </a:spcBef>
      <a:spcAft>
        <a:spcPct val="0"/>
      </a:spcAft>
      <a:defRPr kern="1200">
        <a:solidFill>
          <a:schemeClr val="tx1"/>
        </a:solidFill>
        <a:latin typeface="Arial" charset="0"/>
        <a:ea typeface="MS Gothic" pitchFamily="49" charset="-128"/>
        <a:cs typeface="Arial" charset="0"/>
      </a:defRPr>
    </a:lvl3pPr>
    <a:lvl4pPr marL="862013" indent="-214313" algn="l" defTabSz="447675" rtl="0" fontAlgn="base">
      <a:spcBef>
        <a:spcPct val="0"/>
      </a:spcBef>
      <a:spcAft>
        <a:spcPct val="0"/>
      </a:spcAft>
      <a:defRPr kern="1200">
        <a:solidFill>
          <a:schemeClr val="tx1"/>
        </a:solidFill>
        <a:latin typeface="Arial" charset="0"/>
        <a:ea typeface="MS Gothic" pitchFamily="49" charset="-128"/>
        <a:cs typeface="Arial" charset="0"/>
      </a:defRPr>
    </a:lvl4pPr>
    <a:lvl5pPr marL="1077913" indent="-214313" algn="l" defTabSz="447675" rtl="0" fontAlgn="base">
      <a:spcBef>
        <a:spcPct val="0"/>
      </a:spcBef>
      <a:spcAft>
        <a:spcPct val="0"/>
      </a:spcAft>
      <a:defRPr kern="1200">
        <a:solidFill>
          <a:schemeClr val="tx1"/>
        </a:solidFill>
        <a:latin typeface="Arial" charset="0"/>
        <a:ea typeface="MS Gothic" pitchFamily="49" charset="-128"/>
        <a:cs typeface="Arial" charset="0"/>
      </a:defRPr>
    </a:lvl5pPr>
    <a:lvl6pPr marL="2286000" algn="l" defTabSz="914400" rtl="0" eaLnBrk="1" latinLnBrk="0" hangingPunct="1">
      <a:defRPr kern="1200">
        <a:solidFill>
          <a:schemeClr val="tx1"/>
        </a:solidFill>
        <a:latin typeface="Arial" charset="0"/>
        <a:ea typeface="MS Gothic" pitchFamily="49" charset="-128"/>
        <a:cs typeface="Arial" charset="0"/>
      </a:defRPr>
    </a:lvl6pPr>
    <a:lvl7pPr marL="2743200" algn="l" defTabSz="914400" rtl="0" eaLnBrk="1" latinLnBrk="0" hangingPunct="1">
      <a:defRPr kern="1200">
        <a:solidFill>
          <a:schemeClr val="tx1"/>
        </a:solidFill>
        <a:latin typeface="Arial" charset="0"/>
        <a:ea typeface="MS Gothic" pitchFamily="49" charset="-128"/>
        <a:cs typeface="Arial" charset="0"/>
      </a:defRPr>
    </a:lvl7pPr>
    <a:lvl8pPr marL="3200400" algn="l" defTabSz="914400" rtl="0" eaLnBrk="1" latinLnBrk="0" hangingPunct="1">
      <a:defRPr kern="1200">
        <a:solidFill>
          <a:schemeClr val="tx1"/>
        </a:solidFill>
        <a:latin typeface="Arial" charset="0"/>
        <a:ea typeface="MS Gothic" pitchFamily="49" charset="-128"/>
        <a:cs typeface="Arial" charset="0"/>
      </a:defRPr>
    </a:lvl8pPr>
    <a:lvl9pPr marL="3657600" algn="l" defTabSz="914400" rtl="0" eaLnBrk="1" latinLnBrk="0" hangingPunct="1">
      <a:defRPr kern="1200">
        <a:solidFill>
          <a:schemeClr val="tx1"/>
        </a:solidFill>
        <a:latin typeface="Arial" charset="0"/>
        <a:ea typeface="MS Gothic" pitchFamily="49" charset="-128"/>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60A8"/>
    <a:srgbClr val="0066FF"/>
    <a:srgbClr val="008000"/>
    <a:srgbClr val="1D278B"/>
    <a:srgbClr val="F2E600"/>
    <a:srgbClr val="E4E456"/>
    <a:srgbClr val="00CC00"/>
    <a:srgbClr val="F9F9F9"/>
    <a:srgbClr val="FFFF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717" autoAdjust="0"/>
    <p:restoredTop sz="89928" autoAdjust="0"/>
  </p:normalViewPr>
  <p:slideViewPr>
    <p:cSldViewPr>
      <p:cViewPr varScale="1">
        <p:scale>
          <a:sx n="74" d="100"/>
          <a:sy n="74" d="100"/>
        </p:scale>
        <p:origin x="-948" y="-102"/>
      </p:cViewPr>
      <p:guideLst>
        <p:guide orient="horz" pos="2161"/>
        <p:guide pos="2880"/>
      </p:guideLst>
    </p:cSldViewPr>
  </p:slideViewPr>
  <p:outlineViewPr>
    <p:cViewPr varScale="1">
      <p:scale>
        <a:sx n="170" d="200"/>
        <a:sy n="170" d="200"/>
      </p:scale>
      <p:origin x="0" y="55278"/>
    </p:cViewPr>
  </p:outlineViewPr>
  <p:notesTextViewPr>
    <p:cViewPr>
      <p:scale>
        <a:sx n="100" d="100"/>
        <a:sy n="100" d="100"/>
      </p:scale>
      <p:origin x="0" y="0"/>
    </p:cViewPr>
  </p:notesTextViewPr>
  <p:sorterViewPr>
    <p:cViewPr>
      <p:scale>
        <a:sx n="200" d="100"/>
        <a:sy n="200" d="100"/>
      </p:scale>
      <p:origin x="0" y="1380"/>
    </p:cViewPr>
  </p:sorterViewPr>
  <p:notesViewPr>
    <p:cSldViewPr>
      <p:cViewPr varScale="1">
        <p:scale>
          <a:sx n="63" d="100"/>
          <a:sy n="63" d="100"/>
        </p:scale>
        <p:origin x="-3408" y="-108"/>
      </p:cViewPr>
      <p:guideLst>
        <p:guide orient="horz" pos="2634"/>
        <p:guide pos="1899"/>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79725" cy="488950"/>
          </a:xfrm>
          <a:prstGeom prst="rect">
            <a:avLst/>
          </a:prstGeom>
        </p:spPr>
        <p:txBody>
          <a:bodyPr vert="horz" lIns="82269" tIns="41134" rIns="82269" bIns="41134" rtlCol="0"/>
          <a:lstStyle>
            <a:lvl1pPr algn="l" defTabSz="449170" hangingPunct="0">
              <a:lnSpc>
                <a:spcPct val="93000"/>
              </a:lnSpc>
              <a:buClr>
                <a:srgbClr val="000000"/>
              </a:buClr>
              <a:buSzPct val="45000"/>
              <a:buFont typeface="Wingdings" charset="2"/>
              <a:buNone/>
              <a:defRPr sz="1100">
                <a:ea typeface="MS Gothic" charset="-128"/>
                <a:cs typeface="+mn-cs"/>
              </a:defRPr>
            </a:lvl1pPr>
          </a:lstStyle>
          <a:p>
            <a:pPr>
              <a:defRPr/>
            </a:pPr>
            <a:endParaRPr lang="vi-VN"/>
          </a:p>
        </p:txBody>
      </p:sp>
      <p:sp>
        <p:nvSpPr>
          <p:cNvPr id="3" name="Date Placeholder 2"/>
          <p:cNvSpPr>
            <a:spLocks noGrp="1"/>
          </p:cNvSpPr>
          <p:nvPr>
            <p:ph type="dt" sz="quarter" idx="1"/>
          </p:nvPr>
        </p:nvSpPr>
        <p:spPr>
          <a:xfrm>
            <a:off x="3763963" y="0"/>
            <a:ext cx="2879725" cy="488950"/>
          </a:xfrm>
          <a:prstGeom prst="rect">
            <a:avLst/>
          </a:prstGeom>
        </p:spPr>
        <p:txBody>
          <a:bodyPr vert="horz" lIns="82269" tIns="41134" rIns="82269" bIns="41134" rtlCol="0"/>
          <a:lstStyle>
            <a:lvl1pPr algn="r" defTabSz="449170" hangingPunct="0">
              <a:lnSpc>
                <a:spcPct val="93000"/>
              </a:lnSpc>
              <a:buClr>
                <a:srgbClr val="000000"/>
              </a:buClr>
              <a:buSzPct val="45000"/>
              <a:buFont typeface="Wingdings" charset="2"/>
              <a:buNone/>
              <a:defRPr sz="1100">
                <a:ea typeface="MS Gothic" charset="-128"/>
                <a:cs typeface="+mn-cs"/>
              </a:defRPr>
            </a:lvl1pPr>
          </a:lstStyle>
          <a:p>
            <a:pPr>
              <a:defRPr/>
            </a:pPr>
            <a:fld id="{80BDBA87-EA15-4DD3-99B3-9ABDFDCB6EFB}" type="datetimeFigureOut">
              <a:rPr lang="vi-VN"/>
              <a:pPr>
                <a:defRPr/>
              </a:pPr>
              <a:t>05/01/2014</a:t>
            </a:fld>
            <a:endParaRPr lang="vi-VN"/>
          </a:p>
        </p:txBody>
      </p:sp>
      <p:sp>
        <p:nvSpPr>
          <p:cNvPr id="4" name="Footer Placeholder 3"/>
          <p:cNvSpPr>
            <a:spLocks noGrp="1"/>
          </p:cNvSpPr>
          <p:nvPr>
            <p:ph type="ftr" sz="quarter" idx="2"/>
          </p:nvPr>
        </p:nvSpPr>
        <p:spPr>
          <a:xfrm>
            <a:off x="0" y="9286875"/>
            <a:ext cx="2879725" cy="488950"/>
          </a:xfrm>
          <a:prstGeom prst="rect">
            <a:avLst/>
          </a:prstGeom>
        </p:spPr>
        <p:txBody>
          <a:bodyPr vert="horz" lIns="82269" tIns="41134" rIns="82269" bIns="41134" rtlCol="0" anchor="b"/>
          <a:lstStyle>
            <a:lvl1pPr algn="l" defTabSz="449170" hangingPunct="0">
              <a:lnSpc>
                <a:spcPct val="93000"/>
              </a:lnSpc>
              <a:buClr>
                <a:srgbClr val="000000"/>
              </a:buClr>
              <a:buSzPct val="45000"/>
              <a:buFont typeface="Wingdings" charset="2"/>
              <a:buNone/>
              <a:defRPr sz="1100">
                <a:ea typeface="MS Gothic" charset="-128"/>
                <a:cs typeface="+mn-cs"/>
              </a:defRPr>
            </a:lvl1pPr>
          </a:lstStyle>
          <a:p>
            <a:pPr>
              <a:defRPr/>
            </a:pPr>
            <a:endParaRPr lang="vi-VN"/>
          </a:p>
        </p:txBody>
      </p:sp>
      <p:sp>
        <p:nvSpPr>
          <p:cNvPr id="5" name="Slide Number Placeholder 4"/>
          <p:cNvSpPr>
            <a:spLocks noGrp="1"/>
          </p:cNvSpPr>
          <p:nvPr>
            <p:ph type="sldNum" sz="quarter" idx="3"/>
          </p:nvPr>
        </p:nvSpPr>
        <p:spPr>
          <a:xfrm>
            <a:off x="3763963" y="9286875"/>
            <a:ext cx="2879725" cy="488950"/>
          </a:xfrm>
          <a:prstGeom prst="rect">
            <a:avLst/>
          </a:prstGeom>
        </p:spPr>
        <p:txBody>
          <a:bodyPr vert="horz" lIns="82269" tIns="41134" rIns="82269" bIns="41134" rtlCol="0" anchor="b"/>
          <a:lstStyle>
            <a:lvl1pPr algn="r" defTabSz="449170" hangingPunct="0">
              <a:lnSpc>
                <a:spcPct val="93000"/>
              </a:lnSpc>
              <a:buClr>
                <a:srgbClr val="000000"/>
              </a:buClr>
              <a:buSzPct val="45000"/>
              <a:buFont typeface="Wingdings" charset="2"/>
              <a:buNone/>
              <a:defRPr sz="1100">
                <a:ea typeface="MS Gothic" charset="-128"/>
                <a:cs typeface="+mn-cs"/>
              </a:defRPr>
            </a:lvl1pPr>
          </a:lstStyle>
          <a:p>
            <a:pPr>
              <a:defRPr/>
            </a:pPr>
            <a:fld id="{5D06E3D1-EBE4-4EAE-9E7A-650BF3BE741C}" type="slidenum">
              <a:rPr lang="vi-VN"/>
              <a:pPr>
                <a:defRPr/>
              </a:pPr>
              <a:t>‹#›</a:t>
            </a:fld>
            <a:endParaRPr lang="vi-VN"/>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
          <p:cNvSpPr>
            <a:spLocks noGrp="1" noRot="1" noChangeAspect="1" noChangeArrowheads="1"/>
          </p:cNvSpPr>
          <p:nvPr>
            <p:ph type="sldImg"/>
          </p:nvPr>
        </p:nvSpPr>
        <p:spPr bwMode="auto">
          <a:xfrm>
            <a:off x="879475" y="742950"/>
            <a:ext cx="4884738" cy="3663950"/>
          </a:xfrm>
          <a:prstGeom prst="rect">
            <a:avLst/>
          </a:prstGeom>
          <a:noFill/>
          <a:ln w="9525">
            <a:noFill/>
            <a:round/>
            <a:headEnd/>
            <a:tailEnd/>
          </a:ln>
        </p:spPr>
      </p:sp>
      <p:sp>
        <p:nvSpPr>
          <p:cNvPr id="2050" name="Rectangle 2"/>
          <p:cNvSpPr>
            <a:spLocks noGrp="1" noChangeArrowheads="1"/>
          </p:cNvSpPr>
          <p:nvPr>
            <p:ph type="body"/>
          </p:nvPr>
        </p:nvSpPr>
        <p:spPr bwMode="auto">
          <a:xfrm>
            <a:off x="663575" y="4643438"/>
            <a:ext cx="5316538" cy="439896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vi-VN" noProof="0" smtClean="0"/>
          </a:p>
        </p:txBody>
      </p:sp>
      <p:sp>
        <p:nvSpPr>
          <p:cNvPr id="2051" name="Rectangle 3"/>
          <p:cNvSpPr>
            <a:spLocks noGrp="1" noChangeArrowheads="1"/>
          </p:cNvSpPr>
          <p:nvPr>
            <p:ph type="hdr"/>
          </p:nvPr>
        </p:nvSpPr>
        <p:spPr bwMode="auto">
          <a:xfrm>
            <a:off x="0" y="0"/>
            <a:ext cx="2882900" cy="48736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defTabSz="449170" hangingPunct="0">
              <a:lnSpc>
                <a:spcPct val="95000"/>
              </a:lnSpc>
              <a:buClr>
                <a:srgbClr val="000000"/>
              </a:buClr>
              <a:buSzPct val="45000"/>
              <a:buFont typeface="Wingdings" charset="2"/>
              <a:buNone/>
              <a:tabLst>
                <a:tab pos="651293" algn="l"/>
                <a:tab pos="1302586" algn="l"/>
                <a:tab pos="1953878" algn="l"/>
                <a:tab pos="2605171" algn="l"/>
              </a:tabLst>
              <a:defRPr sz="1300">
                <a:solidFill>
                  <a:srgbClr val="000000"/>
                </a:solidFill>
                <a:latin typeface="Times New Roman" pitchFamily="16" charset="0"/>
                <a:ea typeface="MS Gothic" charset="-128"/>
                <a:cs typeface="Arial Unicode MS" charset="0"/>
              </a:defRPr>
            </a:lvl1pPr>
          </a:lstStyle>
          <a:p>
            <a:pPr>
              <a:defRPr/>
            </a:pPr>
            <a:endParaRPr lang="vi-VN"/>
          </a:p>
        </p:txBody>
      </p:sp>
      <p:sp>
        <p:nvSpPr>
          <p:cNvPr id="2052" name="Rectangle 4"/>
          <p:cNvSpPr>
            <a:spLocks noGrp="1" noChangeArrowheads="1"/>
          </p:cNvSpPr>
          <p:nvPr>
            <p:ph type="dt"/>
          </p:nvPr>
        </p:nvSpPr>
        <p:spPr bwMode="auto">
          <a:xfrm>
            <a:off x="3760788" y="0"/>
            <a:ext cx="2882900" cy="48736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defTabSz="449170" hangingPunct="0">
              <a:lnSpc>
                <a:spcPct val="95000"/>
              </a:lnSpc>
              <a:buClr>
                <a:srgbClr val="000000"/>
              </a:buClr>
              <a:buSzPct val="45000"/>
              <a:buFont typeface="Wingdings" charset="2"/>
              <a:buNone/>
              <a:tabLst>
                <a:tab pos="651293" algn="l"/>
                <a:tab pos="1302586" algn="l"/>
                <a:tab pos="1953878" algn="l"/>
                <a:tab pos="2605171" algn="l"/>
              </a:tabLst>
              <a:defRPr sz="1300">
                <a:solidFill>
                  <a:srgbClr val="000000"/>
                </a:solidFill>
                <a:latin typeface="Times New Roman" pitchFamily="16" charset="0"/>
                <a:ea typeface="MS Gothic" charset="-128"/>
                <a:cs typeface="Arial Unicode MS" charset="0"/>
              </a:defRPr>
            </a:lvl1pPr>
          </a:lstStyle>
          <a:p>
            <a:pPr>
              <a:defRPr/>
            </a:pPr>
            <a:endParaRPr lang="vi-VN"/>
          </a:p>
        </p:txBody>
      </p:sp>
      <p:sp>
        <p:nvSpPr>
          <p:cNvPr id="2053" name="Rectangle 5"/>
          <p:cNvSpPr>
            <a:spLocks noGrp="1" noChangeArrowheads="1"/>
          </p:cNvSpPr>
          <p:nvPr>
            <p:ph type="ftr"/>
          </p:nvPr>
        </p:nvSpPr>
        <p:spPr bwMode="auto">
          <a:xfrm>
            <a:off x="0" y="9288463"/>
            <a:ext cx="2882900" cy="487362"/>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defTabSz="449170" hangingPunct="0">
              <a:lnSpc>
                <a:spcPct val="95000"/>
              </a:lnSpc>
              <a:buClr>
                <a:srgbClr val="000000"/>
              </a:buClr>
              <a:buSzPct val="45000"/>
              <a:buFont typeface="Wingdings" charset="2"/>
              <a:buNone/>
              <a:tabLst>
                <a:tab pos="651293" algn="l"/>
                <a:tab pos="1302586" algn="l"/>
                <a:tab pos="1953878" algn="l"/>
                <a:tab pos="2605171" algn="l"/>
              </a:tabLst>
              <a:defRPr sz="1300">
                <a:solidFill>
                  <a:srgbClr val="000000"/>
                </a:solidFill>
                <a:latin typeface="Times New Roman" pitchFamily="16" charset="0"/>
                <a:ea typeface="MS Gothic" charset="-128"/>
                <a:cs typeface="Arial Unicode MS" charset="0"/>
              </a:defRPr>
            </a:lvl1pPr>
          </a:lstStyle>
          <a:p>
            <a:pPr>
              <a:defRPr/>
            </a:pPr>
            <a:endParaRPr lang="vi-VN"/>
          </a:p>
        </p:txBody>
      </p:sp>
      <p:sp>
        <p:nvSpPr>
          <p:cNvPr id="2054" name="Rectangle 6"/>
          <p:cNvSpPr>
            <a:spLocks noGrp="1" noChangeArrowheads="1"/>
          </p:cNvSpPr>
          <p:nvPr>
            <p:ph type="sldNum"/>
          </p:nvPr>
        </p:nvSpPr>
        <p:spPr bwMode="auto">
          <a:xfrm>
            <a:off x="3760788" y="9288463"/>
            <a:ext cx="2882900" cy="487362"/>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defTabSz="449170" hangingPunct="0">
              <a:lnSpc>
                <a:spcPct val="95000"/>
              </a:lnSpc>
              <a:buClr>
                <a:srgbClr val="000000"/>
              </a:buClr>
              <a:buSzPct val="45000"/>
              <a:buFont typeface="Wingdings" charset="2"/>
              <a:buNone/>
              <a:tabLst>
                <a:tab pos="651293" algn="l"/>
                <a:tab pos="1302586" algn="l"/>
                <a:tab pos="1953878" algn="l"/>
                <a:tab pos="2605171" algn="l"/>
              </a:tabLst>
              <a:defRPr sz="1300">
                <a:solidFill>
                  <a:srgbClr val="000000"/>
                </a:solidFill>
                <a:latin typeface="Times New Roman" pitchFamily="16" charset="0"/>
                <a:ea typeface="MS Gothic" charset="-128"/>
                <a:cs typeface="Arial Unicode MS" charset="0"/>
              </a:defRPr>
            </a:lvl1pPr>
          </a:lstStyle>
          <a:p>
            <a:pPr>
              <a:defRPr/>
            </a:pPr>
            <a:fld id="{A44C389E-9238-4459-A754-5DC2EB8592C4}" type="slidenum">
              <a:rPr lang="vi-VN"/>
              <a:pPr>
                <a:defRPr/>
              </a:pPr>
              <a:t>‹#›</a:t>
            </a:fld>
            <a:endParaRPr lang="vi-VN"/>
          </a:p>
        </p:txBody>
      </p:sp>
    </p:spTree>
  </p:cSld>
  <p:clrMap bg1="lt1" tx1="dk1" bg2="lt2" tx2="dk2" accent1="accent1" accent2="accent2" accent3="accent3" accent4="accent4" accent5="accent5" accent6="accent6" hlink="hlink" folHlink="folHlink"/>
  <p:hf hdr="0" ftr="0" dt="0"/>
  <p:notesStyle>
    <a:lvl1pPr algn="l" defTabSz="447675"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47675"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47675"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47675"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47675"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5526" algn="l" defTabSz="914210" rtl="0" eaLnBrk="1" latinLnBrk="0" hangingPunct="1">
      <a:defRPr sz="1200" kern="1200">
        <a:solidFill>
          <a:schemeClr val="tx1"/>
        </a:solidFill>
        <a:latin typeface="+mn-lt"/>
        <a:ea typeface="+mn-ea"/>
        <a:cs typeface="+mn-cs"/>
      </a:defRPr>
    </a:lvl6pPr>
    <a:lvl7pPr marL="2742632" algn="l" defTabSz="914210" rtl="0" eaLnBrk="1" latinLnBrk="0" hangingPunct="1">
      <a:defRPr sz="1200" kern="1200">
        <a:solidFill>
          <a:schemeClr val="tx1"/>
        </a:solidFill>
        <a:latin typeface="+mn-lt"/>
        <a:ea typeface="+mn-ea"/>
        <a:cs typeface="+mn-cs"/>
      </a:defRPr>
    </a:lvl7pPr>
    <a:lvl8pPr marL="3199737" algn="l" defTabSz="914210" rtl="0" eaLnBrk="1" latinLnBrk="0" hangingPunct="1">
      <a:defRPr sz="1200" kern="1200">
        <a:solidFill>
          <a:schemeClr val="tx1"/>
        </a:solidFill>
        <a:latin typeface="+mn-lt"/>
        <a:ea typeface="+mn-ea"/>
        <a:cs typeface="+mn-cs"/>
      </a:defRPr>
    </a:lvl8pPr>
    <a:lvl9pPr marL="3656842" algn="l" defTabSz="91421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a:solidFill>
              <a:srgbClr val="000000"/>
            </a:solidFill>
            <a:miter lim="800000"/>
          </a:ln>
        </p:spPr>
      </p:sp>
      <p:sp>
        <p:nvSpPr>
          <p:cNvPr id="70659" name="Notes Placeholder 2"/>
          <p:cNvSpPr>
            <a:spLocks noGrp="1"/>
          </p:cNvSpPr>
          <p:nvPr>
            <p:ph type="body" idx="1"/>
          </p:nvPr>
        </p:nvSpPr>
        <p:spPr>
          <a:noFill/>
          <a:ln/>
        </p:spPr>
        <p:txBody>
          <a:bodyPr/>
          <a:lstStyle/>
          <a:p>
            <a:pPr eaLnBrk="1" hangingPunct="1">
              <a:spcBef>
                <a:spcPct val="0"/>
              </a:spcBef>
            </a:pPr>
            <a:endParaRPr lang="vi-VN" smtClean="0">
              <a:latin typeface="Calibri" pitchFamily="34" charset="0"/>
            </a:endParaRPr>
          </a:p>
        </p:txBody>
      </p:sp>
      <p:sp>
        <p:nvSpPr>
          <p:cNvPr id="70660" name="Slide Number Placeholder 3"/>
          <p:cNvSpPr>
            <a:spLocks noGrp="1"/>
          </p:cNvSpPr>
          <p:nvPr>
            <p:ph type="sldNum" sz="quarter"/>
          </p:nvPr>
        </p:nvSpPr>
        <p:spPr>
          <a:noFill/>
          <a:ln>
            <a:miter lim="800000"/>
          </a:ln>
        </p:spPr>
        <p:txBody>
          <a:bodyPr/>
          <a:lstStyle/>
          <a:p>
            <a:pPr defTabSz="447675">
              <a:buFont typeface="Wingdings" pitchFamily="2" charset="2"/>
              <a:buNone/>
              <a:tabLst>
                <a:tab pos="650875" algn="l"/>
                <a:tab pos="1301750" algn="l"/>
                <a:tab pos="1952625" algn="l"/>
                <a:tab pos="2605088" algn="l"/>
              </a:tabLst>
            </a:pPr>
            <a:fld id="{D285582F-9750-42BF-A23D-BF7EAFB29C2F}" type="slidenum">
              <a:rPr lang="en-US" smtClean="0">
                <a:latin typeface="Times New Roman" pitchFamily="18" charset="0"/>
                <a:ea typeface="Arial Unicode MS" pitchFamily="34" charset="-128"/>
                <a:cs typeface="Arial Unicode MS" pitchFamily="34" charset="-128"/>
              </a:rPr>
              <a:pPr defTabSz="447675">
                <a:buFont typeface="Wingdings" pitchFamily="2" charset="2"/>
                <a:buNone/>
                <a:tabLst>
                  <a:tab pos="650875" algn="l"/>
                  <a:tab pos="1301750" algn="l"/>
                  <a:tab pos="1952625" algn="l"/>
                  <a:tab pos="2605088" algn="l"/>
                </a:tabLst>
              </a:pPr>
              <a:t>1</a:t>
            </a:fld>
            <a:endParaRPr lang="en-US" smtClean="0">
              <a:latin typeface="Times New Roman" pitchFamily="18" charset="0"/>
              <a:ea typeface="Arial Unicode MS" pitchFamily="34" charset="-128"/>
              <a:cs typeface="Arial Unicode MS"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a:solidFill>
              <a:srgbClr val="000000"/>
            </a:solidFill>
            <a:miter lim="800000"/>
          </a:ln>
        </p:spPr>
      </p:sp>
      <p:sp>
        <p:nvSpPr>
          <p:cNvPr id="71683" name="Notes Placeholder 2"/>
          <p:cNvSpPr>
            <a:spLocks noGrp="1"/>
          </p:cNvSpPr>
          <p:nvPr>
            <p:ph type="body" idx="1"/>
          </p:nvPr>
        </p:nvSpPr>
        <p:spPr>
          <a:noFill/>
          <a:ln/>
        </p:spPr>
        <p:txBody>
          <a:bodyPr/>
          <a:lstStyle/>
          <a:p>
            <a:pPr eaLnBrk="1" hangingPunct="1">
              <a:spcBef>
                <a:spcPct val="0"/>
              </a:spcBef>
            </a:pPr>
            <a:endParaRPr lang="vi-VN" smtClean="0">
              <a:latin typeface="Calibri" pitchFamily="34" charset="0"/>
            </a:endParaRPr>
          </a:p>
        </p:txBody>
      </p:sp>
      <p:sp>
        <p:nvSpPr>
          <p:cNvPr id="71684" name="Slide Number Placeholder 3"/>
          <p:cNvSpPr>
            <a:spLocks noGrp="1"/>
          </p:cNvSpPr>
          <p:nvPr>
            <p:ph type="sldNum" sz="quarter"/>
          </p:nvPr>
        </p:nvSpPr>
        <p:spPr>
          <a:noFill/>
          <a:ln>
            <a:miter lim="800000"/>
          </a:ln>
        </p:spPr>
        <p:txBody>
          <a:bodyPr/>
          <a:lstStyle/>
          <a:p>
            <a:pPr defTabSz="447675">
              <a:buFont typeface="Wingdings" pitchFamily="2" charset="2"/>
              <a:buNone/>
              <a:tabLst>
                <a:tab pos="650875" algn="l"/>
                <a:tab pos="1301750" algn="l"/>
                <a:tab pos="1952625" algn="l"/>
                <a:tab pos="2605088" algn="l"/>
              </a:tabLst>
            </a:pPr>
            <a:fld id="{048750C7-3EB3-4924-897A-1FBCED97C854}" type="slidenum">
              <a:rPr lang="en-US" smtClean="0">
                <a:latin typeface="Times New Roman" pitchFamily="18" charset="0"/>
                <a:ea typeface="Arial Unicode MS" pitchFamily="34" charset="-128"/>
                <a:cs typeface="Arial Unicode MS" pitchFamily="34" charset="-128"/>
              </a:rPr>
              <a:pPr defTabSz="447675">
                <a:buFont typeface="Wingdings" pitchFamily="2" charset="2"/>
                <a:buNone/>
                <a:tabLst>
                  <a:tab pos="650875" algn="l"/>
                  <a:tab pos="1301750" algn="l"/>
                  <a:tab pos="1952625" algn="l"/>
                  <a:tab pos="2605088" algn="l"/>
                </a:tabLst>
              </a:pPr>
              <a:t>2</a:t>
            </a:fld>
            <a:endParaRPr lang="en-US" smtClean="0">
              <a:latin typeface="Times New Roman" pitchFamily="18" charset="0"/>
              <a:ea typeface="Arial Unicode MS" pitchFamily="34" charset="-128"/>
              <a:cs typeface="Arial Unicode MS"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p:sp>
      <p:sp>
        <p:nvSpPr>
          <p:cNvPr id="72707"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72708" name="Slide Number Placeholder 3"/>
          <p:cNvSpPr>
            <a:spLocks noGrp="1"/>
          </p:cNvSpPr>
          <p:nvPr>
            <p:ph type="sldNum" sz="quarter"/>
          </p:nvPr>
        </p:nvSpPr>
        <p:spPr>
          <a:noFill/>
        </p:spPr>
        <p:txBody>
          <a:bodyPr/>
          <a:lstStyle/>
          <a:p>
            <a:pPr defTabSz="447675">
              <a:buFont typeface="Wingdings" pitchFamily="2" charset="2"/>
              <a:buNone/>
              <a:tabLst>
                <a:tab pos="650875" algn="l"/>
                <a:tab pos="1301750" algn="l"/>
                <a:tab pos="1952625" algn="l"/>
                <a:tab pos="2605088" algn="l"/>
              </a:tabLst>
            </a:pPr>
            <a:fld id="{ACDFE228-F9D4-41C4-93A7-8544E1099E20}" type="slidenum">
              <a:rPr lang="vi-VN" smtClean="0">
                <a:latin typeface="Times New Roman" pitchFamily="18" charset="0"/>
                <a:ea typeface="Arial Unicode MS" pitchFamily="34" charset="-128"/>
                <a:cs typeface="Arial Unicode MS" pitchFamily="34" charset="-128"/>
              </a:rPr>
              <a:pPr defTabSz="447675">
                <a:buFont typeface="Wingdings" pitchFamily="2" charset="2"/>
                <a:buNone/>
                <a:tabLst>
                  <a:tab pos="650875" algn="l"/>
                  <a:tab pos="1301750" algn="l"/>
                  <a:tab pos="1952625" algn="l"/>
                  <a:tab pos="2605088" algn="l"/>
                </a:tabLst>
              </a:pPr>
              <a:t>3</a:t>
            </a:fld>
            <a:endParaRPr lang="vi-VN" smtClean="0">
              <a:latin typeface="Times New Roman" pitchFamily="18" charset="0"/>
              <a:ea typeface="Arial Unicode MS" pitchFamily="34" charset="-128"/>
              <a:cs typeface="Arial Unicode MS"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5141913"/>
            <a:ext cx="10088563"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extLst/>
          </a:lstStyle>
          <a:p>
            <a:pPr algn="ctr" defTabSz="449170">
              <a:defRPr/>
            </a:pPr>
            <a:endParaRPr lang="en-US"/>
          </a:p>
        </p:txBody>
      </p:sp>
      <p:grpSp>
        <p:nvGrpSpPr>
          <p:cNvPr id="5" name="Group 15"/>
          <p:cNvGrpSpPr>
            <a:grpSpLocks/>
          </p:cNvGrpSpPr>
          <p:nvPr/>
        </p:nvGrpSpPr>
        <p:grpSpPr bwMode="auto">
          <a:xfrm>
            <a:off x="-4763" y="5459413"/>
            <a:ext cx="10085388" cy="2108200"/>
            <a:chOff x="-3765" y="4832896"/>
            <a:chExt cx="9147765" cy="2032192"/>
          </a:xfrm>
        </p:grpSpPr>
        <p:sp>
          <p:nvSpPr>
            <p:cNvPr id="6" name="Freeform 5"/>
            <p:cNvSpPr>
              <a:spLocks/>
            </p:cNvSpPr>
            <p:nvPr/>
          </p:nvSpPr>
          <p:spPr bwMode="auto">
            <a:xfrm>
              <a:off x="1688133" y="4832896"/>
              <a:ext cx="7455867" cy="518759"/>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defTabSz="449170">
                <a:defRPr/>
              </a:pPr>
              <a:endParaRPr lang="en-US">
                <a:cs typeface="+mn-cs"/>
              </a:endParaRPr>
            </a:p>
          </p:txBody>
        </p:sp>
        <p:sp>
          <p:nvSpPr>
            <p:cNvPr id="7" name="Freeform 6"/>
            <p:cNvSpPr>
              <a:spLocks/>
            </p:cNvSpPr>
            <p:nvPr/>
          </p:nvSpPr>
          <p:spPr bwMode="auto">
            <a:xfrm>
              <a:off x="35113" y="5135888"/>
              <a:ext cx="9108887" cy="838585"/>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defTabSz="449170">
                <a:defRPr/>
              </a:pPr>
              <a:endParaRPr lang="en-US">
                <a:cs typeface="+mn-cs"/>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defTabSz="449170">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756047" y="1931918"/>
            <a:ext cx="8568531" cy="2016973"/>
          </a:xfrm>
        </p:spPr>
        <p:txBody>
          <a:bodyPr anchor="b"/>
          <a:lstStyle>
            <a:lvl1pPr algn="r">
              <a:defRPr sz="53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756047" y="3981128"/>
            <a:ext cx="8568531" cy="1322451"/>
          </a:xfrm>
        </p:spPr>
        <p:txBody>
          <a:bodyPr lIns="50397" rIns="50397"/>
          <a:lstStyle>
            <a:lvl1pPr marL="0" marR="70556" indent="0" algn="r">
              <a:buNone/>
              <a:defRPr>
                <a:solidFill>
                  <a:schemeClr val="tx2"/>
                </a:solidFill>
              </a:defRPr>
            </a:lvl1pPr>
            <a:lvl2pPr marL="503972" indent="0" algn="ctr">
              <a:buNone/>
            </a:lvl2pPr>
            <a:lvl3pPr marL="1007943" indent="0" algn="ctr">
              <a:buNone/>
            </a:lvl3pPr>
            <a:lvl4pPr marL="1511915" indent="0" algn="ctr">
              <a:buNone/>
            </a:lvl4pPr>
            <a:lvl5pPr marL="2015886" indent="0" algn="ctr">
              <a:buNone/>
            </a:lvl5pPr>
            <a:lvl6pPr marL="2519858" indent="0" algn="ctr">
              <a:buNone/>
            </a:lvl6pPr>
            <a:lvl7pPr marL="3023829" indent="0" algn="ctr">
              <a:buNone/>
            </a:lvl7pPr>
            <a:lvl8pPr marL="3527801" indent="0" algn="ctr">
              <a:buNone/>
            </a:lvl8pPr>
            <a:lvl9pPr marL="4031772"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8C054AB7-11DE-4B76-AB27-6E81B8D8E418}" type="slidenum">
              <a:rPr lang="vi-VN"/>
              <a:pPr>
                <a:defRPr/>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504031" y="1632891"/>
            <a:ext cx="9072563" cy="483483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986582DB-21D2-4D95-B3B8-F00D61386923}" type="slidenum">
              <a:rPr lang="vi-VN"/>
              <a:pPr>
                <a:defRPr/>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4"/>
          <p:cNvPicPr>
            <a:picLocks noChangeAspect="1" noChangeArrowheads="1"/>
          </p:cNvPicPr>
          <p:nvPr userDrawn="1"/>
        </p:nvPicPr>
        <p:blipFill>
          <a:blip r:embed="rId2" cstate="print"/>
          <a:srcRect/>
          <a:stretch>
            <a:fillRect/>
          </a:stretch>
        </p:blipFill>
        <p:spPr bwMode="auto">
          <a:xfrm>
            <a:off x="-1588" y="-36513"/>
            <a:ext cx="10082213" cy="7596188"/>
          </a:xfrm>
          <a:prstGeom prst="rect">
            <a:avLst/>
          </a:prstGeom>
          <a:noFill/>
          <a:ln w="9525">
            <a:noFill/>
            <a:miter lim="800000"/>
            <a:headEnd/>
            <a:tailEnd/>
          </a:ln>
        </p:spPr>
      </p:pic>
      <p:sp>
        <p:nvSpPr>
          <p:cNvPr id="2" name="Vertical Title 1"/>
          <p:cNvSpPr>
            <a:spLocks noGrp="1"/>
          </p:cNvSpPr>
          <p:nvPr>
            <p:ph type="title" orient="vert"/>
          </p:nvPr>
        </p:nvSpPr>
        <p:spPr>
          <a:xfrm>
            <a:off x="7545049" y="302740"/>
            <a:ext cx="1959537" cy="6164983"/>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504031" y="302741"/>
            <a:ext cx="6972432" cy="6164982"/>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extLst/>
          </a:lstStyle>
          <a:p>
            <a:pPr>
              <a:defRPr/>
            </a:pPr>
            <a:endParaRPr lang="vi-VN"/>
          </a:p>
        </p:txBody>
      </p:sp>
      <p:sp>
        <p:nvSpPr>
          <p:cNvPr id="6" name="Footer Placeholder 4"/>
          <p:cNvSpPr>
            <a:spLocks noGrp="1"/>
          </p:cNvSpPr>
          <p:nvPr>
            <p:ph type="ftr" sz="quarter" idx="11"/>
          </p:nvPr>
        </p:nvSpPr>
        <p:spPr/>
        <p:txBody>
          <a:bodyPr/>
          <a:lstStyle>
            <a:lvl1pPr>
              <a:defRPr/>
            </a:lvl1pPr>
            <a:extLst/>
          </a:lstStyle>
          <a:p>
            <a:pPr>
              <a:defRPr/>
            </a:pPr>
            <a:endParaRPr lang="en-US"/>
          </a:p>
        </p:txBody>
      </p:sp>
      <p:sp>
        <p:nvSpPr>
          <p:cNvPr id="7" name="Slide Number Placeholder 5"/>
          <p:cNvSpPr>
            <a:spLocks noGrp="1"/>
          </p:cNvSpPr>
          <p:nvPr>
            <p:ph type="sldNum" sz="quarter" idx="12"/>
          </p:nvPr>
        </p:nvSpPr>
        <p:spPr/>
        <p:txBody>
          <a:bodyPr/>
          <a:lstStyle>
            <a:lvl1pPr>
              <a:defRPr/>
            </a:lvl1pPr>
            <a:extLst/>
          </a:lstStyle>
          <a:p>
            <a:pPr>
              <a:defRPr/>
            </a:pPr>
            <a:fld id="{E5B1BE9D-8ED2-4171-BA1C-570A1F9DA8B1}" type="slidenum">
              <a:rPr lang="vi-VN"/>
              <a:pPr>
                <a:defRPr/>
              </a:pPr>
              <a:t>‹#›</a:t>
            </a:fld>
            <a:endParaRPr lang="vi-V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8" name="Text Placeholder 2"/>
          <p:cNvSpPr>
            <a:spLocks noGrp="1"/>
          </p:cNvSpPr>
          <p:nvPr>
            <p:ph type="body" idx="13"/>
          </p:nvPr>
        </p:nvSpPr>
        <p:spPr>
          <a:xfrm>
            <a:off x="968346" y="0"/>
            <a:ext cx="8568531" cy="1279508"/>
          </a:xfrm>
        </p:spPr>
        <p:txBody>
          <a:bodyPr/>
          <a:lstStyle>
            <a:lvl1pPr marL="0" indent="0" algn="ctr">
              <a:buNone/>
              <a:defRPr sz="1800">
                <a:solidFill>
                  <a:schemeClr val="accent3"/>
                </a:solidFill>
              </a:defRPr>
            </a:lvl1pPr>
            <a:lvl2pPr marL="503868" indent="0">
              <a:buNone/>
              <a:defRPr sz="2000"/>
            </a:lvl2pPr>
            <a:lvl3pPr marL="1007734" indent="0">
              <a:buNone/>
              <a:defRPr sz="1800"/>
            </a:lvl3pPr>
            <a:lvl4pPr marL="1511602" indent="0">
              <a:buNone/>
              <a:defRPr sz="1500"/>
            </a:lvl4pPr>
            <a:lvl5pPr marL="2015468" indent="0">
              <a:buNone/>
              <a:defRPr sz="1500"/>
            </a:lvl5pPr>
            <a:lvl6pPr marL="2519335" indent="0">
              <a:buNone/>
              <a:defRPr sz="1500"/>
            </a:lvl6pPr>
            <a:lvl7pPr marL="3023201" indent="0">
              <a:buNone/>
              <a:defRPr sz="1500"/>
            </a:lvl7pPr>
            <a:lvl8pPr marL="3527069" indent="0">
              <a:buNone/>
              <a:defRPr sz="1500"/>
            </a:lvl8pPr>
            <a:lvl9pPr marL="4030936" indent="0">
              <a:buNone/>
              <a:defRPr sz="1500"/>
            </a:lvl9pPr>
          </a:lstStyle>
          <a:p>
            <a:pPr lvl="0"/>
            <a:r>
              <a:rPr lang="en-US" smtClean="0"/>
              <a:t>Click to edit Master text styles</a:t>
            </a:r>
          </a:p>
        </p:txBody>
      </p:sp>
      <p:sp>
        <p:nvSpPr>
          <p:cNvPr id="5" name="Title 1"/>
          <p:cNvSpPr>
            <a:spLocks noGrp="1"/>
          </p:cNvSpPr>
          <p:nvPr>
            <p:ph type="title"/>
          </p:nvPr>
        </p:nvSpPr>
        <p:spPr>
          <a:xfrm>
            <a:off x="1439912" y="3407816"/>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6" name="Text Placeholder 2"/>
          <p:cNvSpPr>
            <a:spLocks noGrp="1"/>
          </p:cNvSpPr>
          <p:nvPr>
            <p:ph type="body" idx="1"/>
          </p:nvPr>
        </p:nvSpPr>
        <p:spPr>
          <a:xfrm>
            <a:off x="1439912" y="1907629"/>
            <a:ext cx="7772400" cy="1500187"/>
          </a:xfrm>
          <a:prstGeom prst="rect">
            <a:avLst/>
          </a:prstGeom>
        </p:spPr>
        <p:txBody>
          <a:bodyPr anchor="b"/>
          <a:lstStyle>
            <a:lvl1pPr marL="0" indent="0">
              <a:buNone/>
              <a:defRPr sz="2000"/>
            </a:lvl1pPr>
            <a:lvl2pPr marL="457105" indent="0">
              <a:buNone/>
              <a:defRPr sz="1800"/>
            </a:lvl2pPr>
            <a:lvl3pPr marL="914210" indent="0">
              <a:buNone/>
              <a:defRPr sz="1700"/>
            </a:lvl3pPr>
            <a:lvl4pPr marL="1371315" indent="0">
              <a:buNone/>
              <a:defRPr sz="1400"/>
            </a:lvl4pPr>
            <a:lvl5pPr marL="1828420" indent="0">
              <a:buNone/>
              <a:defRPr sz="1400"/>
            </a:lvl5pPr>
            <a:lvl6pPr marL="2285526" indent="0">
              <a:buNone/>
              <a:defRPr sz="1400"/>
            </a:lvl6pPr>
            <a:lvl7pPr marL="2742632" indent="0">
              <a:buNone/>
              <a:defRPr sz="1400"/>
            </a:lvl7pPr>
            <a:lvl8pPr marL="3199737" indent="0">
              <a:buNone/>
              <a:defRPr sz="1400"/>
            </a:lvl8pPr>
            <a:lvl9pPr marL="3656842" indent="0">
              <a:buNone/>
              <a:defRPr sz="1400"/>
            </a:lvl9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userDrawn="1"/>
        </p:nvSpPr>
        <p:spPr>
          <a:xfrm>
            <a:off x="0" y="971550"/>
            <a:ext cx="10080625" cy="6588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0" tIns="45711" rIns="91420" bIns="45711" anchor="ctr"/>
          <a:lstStyle/>
          <a:p>
            <a:pPr algn="ctr" defTabSz="449170">
              <a:defRPr/>
            </a:pPr>
            <a:endParaRPr lang="en-US"/>
          </a:p>
        </p:txBody>
      </p:sp>
      <p:sp>
        <p:nvSpPr>
          <p:cNvPr id="4" name="Rectangle 3"/>
          <p:cNvSpPr/>
          <p:nvPr userDrawn="1"/>
        </p:nvSpPr>
        <p:spPr>
          <a:xfrm>
            <a:off x="0" y="-36513"/>
            <a:ext cx="10080625" cy="1054101"/>
          </a:xfrm>
          <a:prstGeom prst="rect">
            <a:avLst/>
          </a:pr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00772" tIns="50387" rIns="100772" bIns="50387" anchor="ctr"/>
          <a:lstStyle/>
          <a:p>
            <a:pPr algn="ctr" defTabSz="449170" hangingPunct="0">
              <a:lnSpc>
                <a:spcPct val="93000"/>
              </a:lnSpc>
              <a:buClr>
                <a:srgbClr val="000000"/>
              </a:buClr>
              <a:buSzPct val="45000"/>
              <a:buFont typeface="Wingdings" pitchFamily="2" charset="2"/>
              <a:buNone/>
              <a:defRPr/>
            </a:pPr>
            <a:endParaRPr lang="en-US"/>
          </a:p>
        </p:txBody>
      </p:sp>
      <p:sp>
        <p:nvSpPr>
          <p:cNvPr id="2" name="Title 1"/>
          <p:cNvSpPr>
            <a:spLocks noGrp="1"/>
          </p:cNvSpPr>
          <p:nvPr>
            <p:ph type="title"/>
          </p:nvPr>
        </p:nvSpPr>
        <p:spPr>
          <a:xfrm>
            <a:off x="189048" y="72111"/>
            <a:ext cx="7803592" cy="827406"/>
          </a:xfrm>
        </p:spPr>
        <p:txBody>
          <a:bodyPr/>
          <a:lstStyle>
            <a:lvl1pPr algn="ctr">
              <a:defRPr>
                <a:solidFill>
                  <a:schemeClr val="bg1"/>
                </a:solidFill>
              </a:defRPr>
            </a:lvl1pPr>
          </a:lstStyle>
          <a:p>
            <a:r>
              <a:rPr lang="en-US" dirty="0" smtClean="0"/>
              <a:t>Click to edit Master title style</a:t>
            </a:r>
            <a:endParaRPr lang="en-US" dirty="0"/>
          </a:p>
        </p:txBody>
      </p:sp>
      <p:sp>
        <p:nvSpPr>
          <p:cNvPr id="5" name="Slide Number Placeholder 5"/>
          <p:cNvSpPr>
            <a:spLocks noGrp="1"/>
          </p:cNvSpPr>
          <p:nvPr>
            <p:ph type="sldNum" sz="quarter" idx="10"/>
          </p:nvPr>
        </p:nvSpPr>
        <p:spPr>
          <a:xfrm>
            <a:off x="7656513" y="7291388"/>
            <a:ext cx="2352675" cy="269875"/>
          </a:xfrm>
        </p:spPr>
        <p:txBody>
          <a:bodyPr/>
          <a:lstStyle>
            <a:lvl1pPr>
              <a:defRPr b="1">
                <a:solidFill>
                  <a:schemeClr val="tx1"/>
                </a:solidFill>
              </a:defRPr>
            </a:lvl1pPr>
          </a:lstStyle>
          <a:p>
            <a:pPr>
              <a:defRPr/>
            </a:pPr>
            <a:fld id="{9C96471E-A847-4EFE-96AF-24E548593A3D}" type="slidenum">
              <a:rPr lang="vi-VN"/>
              <a:pPr>
                <a:defRPr/>
              </a:pPr>
              <a:t>‹#›</a:t>
            </a:fld>
            <a:endParaRPr lang="vi-V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5" name="Picture 3"/>
          <p:cNvPicPr>
            <a:picLocks noChangeAspect="1" noChangeArrowheads="1"/>
          </p:cNvPicPr>
          <p:nvPr userDrawn="1"/>
        </p:nvPicPr>
        <p:blipFill>
          <a:blip r:embed="rId2" cstate="print"/>
          <a:srcRect/>
          <a:stretch>
            <a:fillRect/>
          </a:stretch>
        </p:blipFill>
        <p:spPr bwMode="auto">
          <a:xfrm>
            <a:off x="-1588" y="-36513"/>
            <a:ext cx="10082213" cy="7596188"/>
          </a:xfrm>
          <a:prstGeom prst="rect">
            <a:avLst/>
          </a:prstGeom>
          <a:noFill/>
          <a:ln w="9525">
            <a:noFill/>
            <a:miter lim="800000"/>
            <a:headEnd/>
            <a:tailEnd/>
          </a:ln>
        </p:spPr>
      </p:pic>
      <p:sp>
        <p:nvSpPr>
          <p:cNvPr id="6" name="Title 1"/>
          <p:cNvSpPr txBox="1">
            <a:spLocks/>
          </p:cNvSpPr>
          <p:nvPr userDrawn="1"/>
        </p:nvSpPr>
        <p:spPr bwMode="auto">
          <a:xfrm>
            <a:off x="301625" y="136525"/>
            <a:ext cx="8596313" cy="827088"/>
          </a:xfrm>
          <a:prstGeom prst="rect">
            <a:avLst/>
          </a:prstGeom>
          <a:noFill/>
          <a:ln w="9525">
            <a:noFill/>
            <a:miter lim="800000"/>
            <a:headEnd/>
            <a:tailEnd/>
          </a:ln>
        </p:spPr>
        <p:txBody>
          <a:bodyPr lIns="100772" tIns="50387" rIns="100772" bIns="50387" anchor="ctr"/>
          <a:lstStyle/>
          <a:p>
            <a:pPr defTabSz="914210" eaLnBrk="0" hangingPunct="0">
              <a:defRPr/>
            </a:pPr>
            <a:r>
              <a:rPr lang="en-US" sz="4400" dirty="0">
                <a:solidFill>
                  <a:srgbClr val="FFFFFF"/>
                </a:solidFill>
                <a:cs typeface="Times New Roman" pitchFamily="18" charset="0"/>
              </a:rPr>
              <a:t>Click to edit Master title style</a:t>
            </a:r>
          </a:p>
        </p:txBody>
      </p:sp>
      <p:sp>
        <p:nvSpPr>
          <p:cNvPr id="3" name="Content Placeholder 2"/>
          <p:cNvSpPr>
            <a:spLocks noGrp="1"/>
          </p:cNvSpPr>
          <p:nvPr>
            <p:ph sz="half" idx="1"/>
          </p:nvPr>
        </p:nvSpPr>
        <p:spPr>
          <a:xfrm>
            <a:off x="504031" y="1763927"/>
            <a:ext cx="4452276" cy="4989036"/>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4318" y="1763927"/>
            <a:ext cx="4452276" cy="4989036"/>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503238" y="7351713"/>
            <a:ext cx="2352675" cy="185737"/>
          </a:xfrm>
        </p:spPr>
        <p:txBody>
          <a:bodyPr/>
          <a:lstStyle>
            <a:lvl1pPr hangingPunct="0">
              <a:lnSpc>
                <a:spcPct val="93000"/>
              </a:lnSpc>
              <a:buClr>
                <a:srgbClr val="000000"/>
              </a:buClr>
              <a:buSzPct val="45000"/>
              <a:buFont typeface="Wingdings" pitchFamily="2" charset="2"/>
              <a:buNone/>
              <a:defRPr sz="1400">
                <a:ea typeface="MS Gothic" charset="-128"/>
                <a:cs typeface="+mn-cs"/>
              </a:defRPr>
            </a:lvl1pPr>
          </a:lstStyle>
          <a:p>
            <a:pPr>
              <a:defRPr/>
            </a:pPr>
            <a:endParaRPr lang="vi-VN"/>
          </a:p>
        </p:txBody>
      </p:sp>
      <p:sp>
        <p:nvSpPr>
          <p:cNvPr id="8" name="Slide Number Placeholder 5"/>
          <p:cNvSpPr>
            <a:spLocks noGrp="1"/>
          </p:cNvSpPr>
          <p:nvPr>
            <p:ph type="sldNum" sz="quarter" idx="11"/>
          </p:nvPr>
        </p:nvSpPr>
        <p:spPr>
          <a:xfrm>
            <a:off x="7224713" y="7296150"/>
            <a:ext cx="2352675" cy="269875"/>
          </a:xfrm>
        </p:spPr>
        <p:txBody>
          <a:bodyPr/>
          <a:lstStyle>
            <a:lvl1pPr>
              <a:defRPr/>
            </a:lvl1pPr>
          </a:lstStyle>
          <a:p>
            <a:pPr>
              <a:defRPr/>
            </a:pPr>
            <a:fld id="{410860F8-9B96-4E23-8311-6274BE09C33A}" type="slidenum">
              <a:rPr lang="vi-VN"/>
              <a:pPr>
                <a:defRPr/>
              </a:pPr>
              <a:t>‹#›</a:t>
            </a:fld>
            <a:endParaRPr lang="vi-V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3" name="Picture 3"/>
          <p:cNvPicPr>
            <a:picLocks noChangeAspect="1" noChangeArrowheads="1"/>
          </p:cNvPicPr>
          <p:nvPr userDrawn="1"/>
        </p:nvPicPr>
        <p:blipFill>
          <a:blip r:embed="rId2" cstate="print"/>
          <a:srcRect/>
          <a:stretch>
            <a:fillRect/>
          </a:stretch>
        </p:blipFill>
        <p:spPr bwMode="auto">
          <a:xfrm>
            <a:off x="-1588" y="-36513"/>
            <a:ext cx="10082213" cy="7596188"/>
          </a:xfrm>
          <a:prstGeom prst="rect">
            <a:avLst/>
          </a:prstGeom>
          <a:noFill/>
          <a:ln w="9525">
            <a:noFill/>
            <a:miter lim="800000"/>
            <a:headEnd/>
            <a:tailEnd/>
          </a:ln>
        </p:spPr>
      </p:pic>
      <p:sp>
        <p:nvSpPr>
          <p:cNvPr id="10" name="Title 1"/>
          <p:cNvSpPr>
            <a:spLocks noGrp="1"/>
          </p:cNvSpPr>
          <p:nvPr>
            <p:ph type="title"/>
          </p:nvPr>
        </p:nvSpPr>
        <p:spPr>
          <a:xfrm>
            <a:off x="302284" y="136499"/>
            <a:ext cx="8595680" cy="827406"/>
          </a:xfrm>
        </p:spPr>
        <p:txBody>
          <a:bodyPr/>
          <a:lstStyle>
            <a:lvl1pPr algn="l">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503238" y="7351713"/>
            <a:ext cx="2352675" cy="185737"/>
          </a:xfrm>
        </p:spPr>
        <p:txBody>
          <a:bodyPr/>
          <a:lstStyle>
            <a:lvl1pPr hangingPunct="0">
              <a:lnSpc>
                <a:spcPct val="93000"/>
              </a:lnSpc>
              <a:buClr>
                <a:srgbClr val="000000"/>
              </a:buClr>
              <a:buSzPct val="45000"/>
              <a:buFont typeface="Wingdings" pitchFamily="2" charset="2"/>
              <a:buNone/>
              <a:defRPr sz="1400">
                <a:ea typeface="MS Gothic" charset="-128"/>
                <a:cs typeface="+mn-cs"/>
              </a:defRPr>
            </a:lvl1pPr>
          </a:lstStyle>
          <a:p>
            <a:pPr>
              <a:defRPr/>
            </a:pPr>
            <a:endParaRPr lang="vi-VN"/>
          </a:p>
        </p:txBody>
      </p:sp>
      <p:sp>
        <p:nvSpPr>
          <p:cNvPr id="5" name="Slide Number Placeholder 5"/>
          <p:cNvSpPr>
            <a:spLocks noGrp="1"/>
          </p:cNvSpPr>
          <p:nvPr>
            <p:ph type="sldNum" sz="quarter" idx="11"/>
          </p:nvPr>
        </p:nvSpPr>
        <p:spPr>
          <a:xfrm>
            <a:off x="7224713" y="7296150"/>
            <a:ext cx="2352675" cy="269875"/>
          </a:xfrm>
        </p:spPr>
        <p:txBody>
          <a:bodyPr/>
          <a:lstStyle>
            <a:lvl1pPr>
              <a:defRPr/>
            </a:lvl1pPr>
          </a:lstStyle>
          <a:p>
            <a:pPr>
              <a:defRPr/>
            </a:pPr>
            <a:fld id="{F039E792-5160-4147-A2DA-83008CB07836}" type="slidenum">
              <a:rPr lang="vi-VN"/>
              <a:pPr>
                <a:defRPr/>
              </a:pPr>
              <a:t>‹#›</a:t>
            </a:fld>
            <a:endParaRPr lang="vi-V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pic>
        <p:nvPicPr>
          <p:cNvPr id="3" name="Picture 3"/>
          <p:cNvPicPr>
            <a:picLocks noChangeAspect="1" noChangeArrowheads="1"/>
          </p:cNvPicPr>
          <p:nvPr userDrawn="1"/>
        </p:nvPicPr>
        <p:blipFill>
          <a:blip r:embed="rId2" cstate="print"/>
          <a:srcRect/>
          <a:stretch>
            <a:fillRect/>
          </a:stretch>
        </p:blipFill>
        <p:spPr bwMode="auto">
          <a:xfrm>
            <a:off x="-1588" y="-36513"/>
            <a:ext cx="10082213" cy="7596188"/>
          </a:xfrm>
          <a:prstGeom prst="rect">
            <a:avLst/>
          </a:prstGeom>
          <a:noFill/>
          <a:ln w="9525">
            <a:noFill/>
            <a:miter lim="800000"/>
            <a:headEnd/>
            <a:tailEnd/>
          </a:ln>
        </p:spPr>
      </p:pic>
      <p:sp>
        <p:nvSpPr>
          <p:cNvPr id="10" name="Title 1"/>
          <p:cNvSpPr>
            <a:spLocks noGrp="1"/>
          </p:cNvSpPr>
          <p:nvPr>
            <p:ph type="title"/>
          </p:nvPr>
        </p:nvSpPr>
        <p:spPr>
          <a:xfrm>
            <a:off x="302284" y="136499"/>
            <a:ext cx="8595680" cy="827406"/>
          </a:xfrm>
        </p:spPr>
        <p:txBody>
          <a:bodyPr/>
          <a:lstStyle>
            <a:lvl1pPr algn="l">
              <a:defRPr/>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503238" y="7351713"/>
            <a:ext cx="2352675" cy="185737"/>
          </a:xfrm>
        </p:spPr>
        <p:txBody>
          <a:bodyPr/>
          <a:lstStyle>
            <a:lvl1pPr hangingPunct="0">
              <a:lnSpc>
                <a:spcPct val="93000"/>
              </a:lnSpc>
              <a:buClr>
                <a:srgbClr val="000000"/>
              </a:buClr>
              <a:buSzPct val="45000"/>
              <a:buFont typeface="Wingdings" pitchFamily="2" charset="2"/>
              <a:buNone/>
              <a:defRPr sz="1400">
                <a:ea typeface="MS Gothic" charset="-128"/>
                <a:cs typeface="+mn-cs"/>
              </a:defRPr>
            </a:lvl1pPr>
          </a:lstStyle>
          <a:p>
            <a:pPr>
              <a:defRPr/>
            </a:pPr>
            <a:endParaRPr lang="vi-VN"/>
          </a:p>
        </p:txBody>
      </p:sp>
      <p:sp>
        <p:nvSpPr>
          <p:cNvPr id="5" name="Slide Number Placeholder 5"/>
          <p:cNvSpPr>
            <a:spLocks noGrp="1"/>
          </p:cNvSpPr>
          <p:nvPr>
            <p:ph type="sldNum" sz="quarter" idx="11"/>
          </p:nvPr>
        </p:nvSpPr>
        <p:spPr>
          <a:xfrm>
            <a:off x="7224713" y="7296150"/>
            <a:ext cx="2352675" cy="269875"/>
          </a:xfrm>
        </p:spPr>
        <p:txBody>
          <a:bodyPr/>
          <a:lstStyle>
            <a:lvl1pPr>
              <a:defRPr/>
            </a:lvl1pPr>
          </a:lstStyle>
          <a:p>
            <a:pPr>
              <a:defRPr/>
            </a:pPr>
            <a:fld id="{B8D5B736-11C0-4238-9AB0-DEC07E0CAB10}" type="slidenum">
              <a:rPr lang="vi-VN"/>
              <a:pPr>
                <a:defRPr/>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36513"/>
            <a:ext cx="10080625" cy="1054101"/>
          </a:xfrm>
          <a:prstGeom prst="rect">
            <a:avLst/>
          </a:pr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00772" tIns="50387" rIns="100772" bIns="50387" anchor="ctr"/>
          <a:lstStyle/>
          <a:p>
            <a:pPr algn="ctr" defTabSz="449170" hangingPunct="0">
              <a:lnSpc>
                <a:spcPct val="93000"/>
              </a:lnSpc>
              <a:buClr>
                <a:srgbClr val="000000"/>
              </a:buClr>
              <a:buSzPct val="45000"/>
              <a:buFont typeface="Wingdings" pitchFamily="2" charset="2"/>
              <a:buNone/>
              <a:defRPr/>
            </a:pP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extLst/>
          </a:lstStyle>
          <a:p>
            <a:pPr>
              <a:defRPr/>
            </a:pPr>
            <a:endParaRPr lang="en-US"/>
          </a:p>
        </p:txBody>
      </p:sp>
      <p:sp>
        <p:nvSpPr>
          <p:cNvPr id="6"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A0AAC81B-D9C8-478F-AB33-9C66370B0E91}" type="slidenum">
              <a:rPr lang="vi-VN"/>
              <a:pPr>
                <a:defRPr/>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4008438" y="3313113"/>
            <a:ext cx="201612" cy="252412"/>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extLst/>
          </a:lstStyle>
          <a:p>
            <a:pPr defTabSz="449170">
              <a:defRPr/>
            </a:pPr>
            <a:endParaRPr lang="en-US"/>
          </a:p>
        </p:txBody>
      </p:sp>
      <p:sp>
        <p:nvSpPr>
          <p:cNvPr id="5" name="Chevron 4"/>
          <p:cNvSpPr/>
          <p:nvPr/>
        </p:nvSpPr>
        <p:spPr>
          <a:xfrm>
            <a:off x="3803650" y="3313113"/>
            <a:ext cx="201613" cy="252412"/>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extLst/>
          </a:lstStyle>
          <a:p>
            <a:pPr defTabSz="449170">
              <a:defRPr/>
            </a:pPr>
            <a:endParaRPr lang="en-US"/>
          </a:p>
        </p:txBody>
      </p:sp>
      <p:sp>
        <p:nvSpPr>
          <p:cNvPr id="2" name="Title 1"/>
          <p:cNvSpPr>
            <a:spLocks noGrp="1"/>
          </p:cNvSpPr>
          <p:nvPr>
            <p:ph type="title"/>
          </p:nvPr>
        </p:nvSpPr>
        <p:spPr>
          <a:xfrm>
            <a:off x="796370" y="1168136"/>
            <a:ext cx="8568531" cy="2015913"/>
          </a:xfrm>
        </p:spPr>
        <p:txBody>
          <a:bodyPr anchor="b"/>
          <a:lstStyle>
            <a:lvl1pPr algn="r">
              <a:buNone/>
              <a:defRPr sz="53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4324518" y="3231669"/>
            <a:ext cx="5040313" cy="1603745"/>
          </a:xfrm>
        </p:spPr>
        <p:txBody>
          <a:bodyPr/>
          <a:lstStyle>
            <a:lvl1pPr marL="0" indent="0" algn="l">
              <a:buNone/>
              <a:defRPr sz="2500">
                <a:solidFill>
                  <a:schemeClr val="tx1"/>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FBBF9ECE-BA4F-4B69-9D9B-1D7D8B0CDD5F}" type="slidenum">
              <a:rPr lang="vi-VN"/>
              <a:pPr>
                <a:defRPr/>
              </a:pPr>
              <a:t>‹#›</a:t>
            </a:fld>
            <a:endParaRPr lang="vi-V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04031" y="1632890"/>
            <a:ext cx="4452276" cy="4989036"/>
          </a:xfrm>
        </p:spPr>
        <p:txBody>
          <a:bodyPr/>
          <a:lstStyle>
            <a:lvl1pPr>
              <a:defRPr sz="3100"/>
            </a:lvl1pPr>
            <a:lvl2pPr>
              <a:defRPr sz="2600"/>
            </a:lvl2pPr>
            <a:lvl3pPr>
              <a:defRPr sz="22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4318" y="1632890"/>
            <a:ext cx="4452276" cy="4989036"/>
          </a:xfrm>
        </p:spPr>
        <p:txBody>
          <a:bodyPr/>
          <a:lstStyle>
            <a:lvl1pPr>
              <a:defRPr sz="3100"/>
            </a:lvl1pPr>
            <a:lvl2pPr>
              <a:defRPr sz="2600"/>
            </a:lvl2pPr>
            <a:lvl3pPr>
              <a:defRPr sz="22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430FD446-6337-495C-81AB-82CE2C71BC99}" type="slidenum">
              <a:rPr lang="vi-VN"/>
              <a:pPr>
                <a:defRPr/>
              </a:pPr>
              <a:t>‹#›</a:t>
            </a:fld>
            <a:endParaRPr lang="vi-VN"/>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04031" y="300987"/>
            <a:ext cx="9072563" cy="1259946"/>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504031" y="5963744"/>
            <a:ext cx="4454027" cy="839964"/>
          </a:xfrm>
          <a:solidFill>
            <a:schemeClr val="accent1"/>
          </a:solidFill>
          <a:ln w="9652">
            <a:solidFill>
              <a:schemeClr val="accent1"/>
            </a:solidFill>
            <a:miter lim="800000"/>
          </a:ln>
        </p:spPr>
        <p:txBody>
          <a:bodyPr lIns="201589" anchor="ctr"/>
          <a:lstStyle>
            <a:lvl1pPr marL="0" indent="0">
              <a:buNone/>
              <a:defRPr sz="2600" b="0">
                <a:solidFill>
                  <a:schemeClr val="bg1"/>
                </a:solidFill>
              </a:defRPr>
            </a:lvl1pPr>
            <a:lvl2pPr>
              <a:buNone/>
              <a:defRPr sz="2200" b="1"/>
            </a:lvl2pPr>
            <a:lvl3pPr>
              <a:buNone/>
              <a:defRPr sz="2000" b="1"/>
            </a:lvl3pPr>
            <a:lvl4pPr>
              <a:buNone/>
              <a:defRPr sz="1800" b="1"/>
            </a:lvl4pPr>
            <a:lvl5pPr>
              <a:buNone/>
              <a:defRPr sz="1800" b="1"/>
            </a:lvl5pPr>
            <a:extLst/>
          </a:lstStyle>
          <a:p>
            <a:pPr lvl="0"/>
            <a:r>
              <a:rPr lang="en-US" smtClean="0"/>
              <a:t>Click to edit Master text styles</a:t>
            </a:r>
          </a:p>
        </p:txBody>
      </p:sp>
      <p:sp>
        <p:nvSpPr>
          <p:cNvPr id="4" name="Text Placeholder 3"/>
          <p:cNvSpPr>
            <a:spLocks noGrp="1"/>
          </p:cNvSpPr>
          <p:nvPr>
            <p:ph type="body" sz="half" idx="3"/>
          </p:nvPr>
        </p:nvSpPr>
        <p:spPr>
          <a:xfrm>
            <a:off x="5120819" y="5963744"/>
            <a:ext cx="4455776" cy="839964"/>
          </a:xfrm>
          <a:solidFill>
            <a:schemeClr val="accent1"/>
          </a:solidFill>
          <a:ln w="9652">
            <a:solidFill>
              <a:schemeClr val="accent1"/>
            </a:solidFill>
            <a:miter lim="800000"/>
          </a:ln>
        </p:spPr>
        <p:txBody>
          <a:bodyPr lIns="201589" anchor="ctr"/>
          <a:lstStyle>
            <a:lvl1pPr marL="0" indent="0">
              <a:buNone/>
              <a:defRPr sz="2600" b="0">
                <a:solidFill>
                  <a:schemeClr val="bg1"/>
                </a:solidFill>
              </a:defRPr>
            </a:lvl1pPr>
            <a:lvl2pPr>
              <a:buNone/>
              <a:defRPr sz="2200" b="1"/>
            </a:lvl2pPr>
            <a:lvl3pPr>
              <a:buNone/>
              <a:defRPr sz="2000" b="1"/>
            </a:lvl3pPr>
            <a:lvl4pPr>
              <a:buNone/>
              <a:defRPr sz="1800" b="1"/>
            </a:lvl4pPr>
            <a:lvl5pPr>
              <a:buNone/>
              <a:defRPr sz="1800" b="1"/>
            </a:lvl5pPr>
            <a:extLst/>
          </a:lstStyle>
          <a:p>
            <a:pPr lvl="0"/>
            <a:r>
              <a:rPr lang="en-US" smtClean="0"/>
              <a:t>Click to edit Master text styles</a:t>
            </a:r>
          </a:p>
        </p:txBody>
      </p:sp>
      <p:sp>
        <p:nvSpPr>
          <p:cNvPr id="5" name="Content Placeholder 4"/>
          <p:cNvSpPr>
            <a:spLocks noGrp="1"/>
          </p:cNvSpPr>
          <p:nvPr>
            <p:ph sz="quarter" idx="2"/>
          </p:nvPr>
        </p:nvSpPr>
        <p:spPr>
          <a:xfrm>
            <a:off x="504031" y="1592067"/>
            <a:ext cx="4454027" cy="4345064"/>
          </a:xfrm>
          <a:ln>
            <a:noFill/>
            <a:prstDash val="sysDash"/>
            <a:miter lim="800000"/>
          </a:ln>
        </p:spPr>
        <p:txBody>
          <a:bodyPr/>
          <a:lstStyle>
            <a:lvl1pPr>
              <a:defRPr sz="2600"/>
            </a:lvl1pPr>
            <a:lvl2pPr>
              <a:defRPr sz="22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5120818" y="1592067"/>
            <a:ext cx="4455776" cy="4345064"/>
          </a:xfrm>
          <a:ln>
            <a:noFill/>
            <a:prstDash val="sysDash"/>
            <a:miter lim="800000"/>
          </a:ln>
        </p:spPr>
        <p:txBody>
          <a:bodyPr/>
          <a:lstStyle>
            <a:lvl1pPr>
              <a:spcBef>
                <a:spcPts val="0"/>
              </a:spcBef>
              <a:defRPr sz="2600"/>
            </a:lvl1pPr>
            <a:lvl2pPr>
              <a:defRPr sz="22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281B34EF-D75F-4181-8A15-9C6D5F69D7B0}" type="slidenum">
              <a:rPr lang="vi-VN"/>
              <a:pPr>
                <a:defRPr/>
              </a:pPr>
              <a:t>‹#›</a:t>
            </a:fld>
            <a:endParaRPr lang="vi-V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1EBD34C5-EF9C-4606-84EF-49BE0DB619E7}" type="slidenum">
              <a:rPr lang="vi-VN"/>
              <a:pPr>
                <a:defRPr/>
              </a:pPr>
              <a:t>‹#›</a:t>
            </a:fld>
            <a:endParaRPr lang="vi-VN"/>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79F58375-D2DC-4961-AF04-262A311DE110}" type="slidenum">
              <a:rPr lang="vi-VN"/>
              <a:pPr>
                <a:defRPr/>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pic>
        <p:nvPicPr>
          <p:cNvPr id="5" name="Picture 3"/>
          <p:cNvPicPr>
            <a:picLocks noChangeAspect="1" noChangeArrowheads="1"/>
          </p:cNvPicPr>
          <p:nvPr userDrawn="1"/>
        </p:nvPicPr>
        <p:blipFill>
          <a:blip r:embed="rId2" cstate="print"/>
          <a:srcRect/>
          <a:stretch>
            <a:fillRect/>
          </a:stretch>
        </p:blipFill>
        <p:spPr bwMode="auto">
          <a:xfrm>
            <a:off x="-1588" y="-36513"/>
            <a:ext cx="10082213" cy="7596188"/>
          </a:xfrm>
          <a:prstGeom prst="rect">
            <a:avLst/>
          </a:prstGeom>
          <a:noFill/>
          <a:ln w="9525">
            <a:noFill/>
            <a:miter lim="800000"/>
            <a:headEnd/>
            <a:tailEnd/>
          </a:ln>
        </p:spPr>
      </p:pic>
      <p:sp>
        <p:nvSpPr>
          <p:cNvPr id="2" name="Title 1"/>
          <p:cNvSpPr>
            <a:spLocks noGrp="1"/>
          </p:cNvSpPr>
          <p:nvPr>
            <p:ph type="title"/>
          </p:nvPr>
        </p:nvSpPr>
        <p:spPr>
          <a:xfrm>
            <a:off x="1008063" y="5375769"/>
            <a:ext cx="8248138" cy="503978"/>
          </a:xfrm>
        </p:spPr>
        <p:txBody>
          <a:bodyPr anchor="t">
            <a:noAutofit/>
            <a:sp3d prstMaterial="softEdge">
              <a:bevelT w="0" h="0"/>
            </a:sp3d>
          </a:bodyPr>
          <a:lstStyle>
            <a:lvl1pPr algn="r">
              <a:buNone/>
              <a:defRPr sz="28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872302" y="5903008"/>
            <a:ext cx="4381712" cy="1007957"/>
          </a:xfrm>
        </p:spPr>
        <p:txBody>
          <a:bodyPr/>
          <a:lstStyle>
            <a:lvl1pPr marL="0" indent="0" algn="r">
              <a:buNone/>
              <a:defRPr sz="1800"/>
            </a:lvl1pPr>
            <a:lvl2pPr>
              <a:buNone/>
              <a:defRPr sz="1300"/>
            </a:lvl2pPr>
            <a:lvl3pPr>
              <a:buNone/>
              <a:defRPr sz="1100"/>
            </a:lvl3pPr>
            <a:lvl4pPr>
              <a:buNone/>
              <a:defRPr sz="1000"/>
            </a:lvl4pPr>
            <a:lvl5pPr>
              <a:buNone/>
              <a:defRPr sz="1000"/>
            </a:lvl5pPr>
            <a:extLst/>
          </a:lstStyle>
          <a:p>
            <a:pPr lvl="0"/>
            <a:r>
              <a:rPr lang="en-US" smtClean="0"/>
              <a:t>Click to edit Master text styles</a:t>
            </a:r>
          </a:p>
        </p:txBody>
      </p:sp>
      <p:sp>
        <p:nvSpPr>
          <p:cNvPr id="4" name="Content Placeholder 3"/>
          <p:cNvSpPr>
            <a:spLocks noGrp="1"/>
          </p:cNvSpPr>
          <p:nvPr>
            <p:ph sz="half" idx="1"/>
          </p:nvPr>
        </p:nvSpPr>
        <p:spPr>
          <a:xfrm>
            <a:off x="1008063" y="302387"/>
            <a:ext cx="8245951" cy="5039783"/>
          </a:xfrm>
        </p:spPr>
        <p:txBody>
          <a:bodyPr/>
          <a:lstStyle>
            <a:lvl1pPr>
              <a:defRPr sz="3500"/>
            </a:lvl1pPr>
            <a:lvl2pPr>
              <a:defRPr sz="3100"/>
            </a:lvl2pPr>
            <a:lvl3pPr>
              <a:defRPr sz="2600"/>
            </a:lvl3pPr>
            <a:lvl4pPr>
              <a:defRPr sz="2200"/>
            </a:lvl4pPr>
            <a:lvl5pPr>
              <a:defRPr sz="22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extLst/>
          </a:lstStyle>
          <a:p>
            <a:pPr>
              <a:defRPr/>
            </a:pPr>
            <a:endParaRPr lang="vi-VN"/>
          </a:p>
        </p:txBody>
      </p:sp>
      <p:sp>
        <p:nvSpPr>
          <p:cNvPr id="7" name="Footer Placeholder 5"/>
          <p:cNvSpPr>
            <a:spLocks noGrp="1"/>
          </p:cNvSpPr>
          <p:nvPr>
            <p:ph type="ftr" sz="quarter" idx="11"/>
          </p:nvPr>
        </p:nvSpPr>
        <p:spPr/>
        <p:txBody>
          <a:bodyPr/>
          <a:lstStyle>
            <a:lvl1pPr>
              <a:defRPr/>
            </a:lvl1pPr>
            <a:extLst/>
          </a:lstStyle>
          <a:p>
            <a:pPr>
              <a:defRPr/>
            </a:pPr>
            <a:endParaRPr lang="en-US"/>
          </a:p>
        </p:txBody>
      </p:sp>
      <p:sp>
        <p:nvSpPr>
          <p:cNvPr id="8" name="Slide Number Placeholder 6"/>
          <p:cNvSpPr>
            <a:spLocks noGrp="1"/>
          </p:cNvSpPr>
          <p:nvPr>
            <p:ph type="sldNum" sz="quarter" idx="12"/>
          </p:nvPr>
        </p:nvSpPr>
        <p:spPr/>
        <p:txBody>
          <a:bodyPr/>
          <a:lstStyle>
            <a:lvl1pPr>
              <a:defRPr/>
            </a:lvl1pPr>
            <a:extLst/>
          </a:lstStyle>
          <a:p>
            <a:pPr>
              <a:defRPr/>
            </a:pPr>
            <a:fld id="{D3A1CDC7-BA29-4728-8014-300372A18176}" type="slidenum">
              <a:rPr lang="vi-VN"/>
              <a:pPr>
                <a:defRPr/>
              </a:pPr>
              <a:t>‹#›</a:t>
            </a:fld>
            <a:endParaRPr lang="vi-V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50863" y="6553200"/>
            <a:ext cx="5446712" cy="10160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lIns="100794" tIns="50397" rIns="100794" bIns="50397"/>
          <a:lstStyle>
            <a:extLst/>
          </a:lstStyle>
          <a:p>
            <a:pPr defTabSz="449170">
              <a:defRPr/>
            </a:pPr>
            <a:endParaRPr lang="en-US">
              <a:cs typeface="+mn-cs"/>
            </a:endParaRPr>
          </a:p>
        </p:txBody>
      </p:sp>
      <p:sp>
        <p:nvSpPr>
          <p:cNvPr id="6" name="Freeform 5"/>
          <p:cNvSpPr>
            <a:spLocks/>
          </p:cNvSpPr>
          <p:nvPr/>
        </p:nvSpPr>
        <p:spPr bwMode="auto">
          <a:xfrm>
            <a:off x="534988" y="6546850"/>
            <a:ext cx="4068762" cy="10287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lIns="100794" tIns="50397" rIns="100794" bIns="50397"/>
          <a:lstStyle>
            <a:extLst/>
          </a:lstStyle>
          <a:p>
            <a:pPr defTabSz="449170">
              <a:defRPr/>
            </a:pPr>
            <a:endParaRPr lang="en-US">
              <a:cs typeface="+mn-cs"/>
            </a:endParaRPr>
          </a:p>
        </p:txBody>
      </p:sp>
      <p:sp>
        <p:nvSpPr>
          <p:cNvPr id="7" name="Right Triangle 6"/>
          <p:cNvSpPr>
            <a:spLocks/>
          </p:cNvSpPr>
          <p:nvPr/>
        </p:nvSpPr>
        <p:spPr bwMode="auto">
          <a:xfrm>
            <a:off x="-6661" y="6383784"/>
            <a:ext cx="3750815" cy="1191457"/>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extLst/>
          </a:lstStyle>
          <a:p>
            <a:pPr algn="ctr" defTabSz="449170">
              <a:defRPr/>
            </a:pPr>
            <a:endParaRPr lang="en-US"/>
          </a:p>
        </p:txBody>
      </p:sp>
      <p:cxnSp>
        <p:nvCxnSpPr>
          <p:cNvPr id="8" name="Straight Connector 7"/>
          <p:cNvCxnSpPr/>
          <p:nvPr/>
        </p:nvCxnSpPr>
        <p:spPr>
          <a:xfrm>
            <a:off x="-10183" y="6379910"/>
            <a:ext cx="3754337" cy="1195331"/>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9551988" y="5499100"/>
            <a:ext cx="201612" cy="25241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extLst/>
          </a:lstStyle>
          <a:p>
            <a:pPr defTabSz="449170">
              <a:defRPr/>
            </a:pPr>
            <a:endParaRPr lang="en-US"/>
          </a:p>
        </p:txBody>
      </p:sp>
      <p:sp>
        <p:nvSpPr>
          <p:cNvPr id="10" name="Chevron 9"/>
          <p:cNvSpPr/>
          <p:nvPr/>
        </p:nvSpPr>
        <p:spPr>
          <a:xfrm>
            <a:off x="9345613" y="5499100"/>
            <a:ext cx="201612" cy="252413"/>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00794" tIns="50397" rIns="100794" bIns="50397" anchor="ctr"/>
          <a:lstStyle>
            <a:extLst/>
          </a:lstStyle>
          <a:p>
            <a:pPr defTabSz="449170">
              <a:defRPr/>
            </a:pPr>
            <a:endParaRPr lang="en-US"/>
          </a:p>
        </p:txBody>
      </p:sp>
      <p:pic>
        <p:nvPicPr>
          <p:cNvPr id="11" name="Picture 3"/>
          <p:cNvPicPr>
            <a:picLocks noChangeAspect="1" noChangeArrowheads="1"/>
          </p:cNvPicPr>
          <p:nvPr userDrawn="1"/>
        </p:nvPicPr>
        <p:blipFill>
          <a:blip r:embed="rId4" cstate="print"/>
          <a:srcRect/>
          <a:stretch>
            <a:fillRect/>
          </a:stretch>
        </p:blipFill>
        <p:spPr bwMode="auto">
          <a:xfrm>
            <a:off x="-1588" y="-36513"/>
            <a:ext cx="10082213" cy="7596188"/>
          </a:xfrm>
          <a:prstGeom prst="rect">
            <a:avLst/>
          </a:prstGeom>
          <a:noFill/>
          <a:ln w="9525">
            <a:noFill/>
            <a:miter lim="800000"/>
            <a:headEnd/>
            <a:tailEnd/>
          </a:ln>
        </p:spPr>
      </p:pic>
      <p:sp>
        <p:nvSpPr>
          <p:cNvPr id="4" name="Text Placeholder 3"/>
          <p:cNvSpPr>
            <a:spLocks noGrp="1"/>
          </p:cNvSpPr>
          <p:nvPr>
            <p:ph type="body" sz="half" idx="2"/>
          </p:nvPr>
        </p:nvSpPr>
        <p:spPr>
          <a:xfrm>
            <a:off x="1258129" y="6000343"/>
            <a:ext cx="7896490" cy="714556"/>
          </a:xfrm>
          <a:noFill/>
        </p:spPr>
        <p:txBody>
          <a:bodyPr tIns="0"/>
          <a:lstStyle>
            <a:lvl1pPr marL="0" marR="20159" indent="0" algn="r">
              <a:buNone/>
              <a:defRPr sz="1500"/>
            </a:lvl1pPr>
            <a:lvl2pPr>
              <a:defRPr sz="1300"/>
            </a:lvl2pPr>
            <a:lvl3pPr>
              <a:defRPr sz="1100"/>
            </a:lvl3pPr>
            <a:lvl4pPr>
              <a:defRPr sz="1000"/>
            </a:lvl4pPr>
            <a:lvl5pPr>
              <a:defRPr sz="1000"/>
            </a:lvl5pPr>
            <a:extLst/>
          </a:lstStyle>
          <a:p>
            <a:pPr lvl="0"/>
            <a:r>
              <a:rPr lang="en-US" smtClean="0"/>
              <a:t>Click to edit Master text styles</a:t>
            </a:r>
          </a:p>
        </p:txBody>
      </p:sp>
      <p:sp>
        <p:nvSpPr>
          <p:cNvPr id="3" name="Picture Placeholder 2"/>
          <p:cNvSpPr>
            <a:spLocks noGrp="1"/>
          </p:cNvSpPr>
          <p:nvPr>
            <p:ph type="pic" idx="1"/>
          </p:nvPr>
        </p:nvSpPr>
        <p:spPr>
          <a:xfrm>
            <a:off x="252016" y="209405"/>
            <a:ext cx="9576594" cy="4838192"/>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5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52016" y="5362896"/>
            <a:ext cx="8902603" cy="620242"/>
          </a:xfrm>
          <a:noFill/>
        </p:spPr>
        <p:txBody>
          <a:bodyPr anchor="t">
            <a:sp3d prstMaterial="softEdge"/>
          </a:bodyPr>
          <a:lstStyle>
            <a:lvl1pPr marR="0" algn="r">
              <a:buNone/>
              <a:defRPr sz="33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2" name="Date Placeholder 4"/>
          <p:cNvSpPr>
            <a:spLocks noGrp="1"/>
          </p:cNvSpPr>
          <p:nvPr>
            <p:ph type="dt" sz="half" idx="10"/>
          </p:nvPr>
        </p:nvSpPr>
        <p:spPr/>
        <p:txBody>
          <a:bodyPr/>
          <a:lstStyle>
            <a:lvl1pPr>
              <a:defRPr>
                <a:solidFill>
                  <a:schemeClr val="tx1"/>
                </a:solidFill>
              </a:defRPr>
            </a:lvl1pPr>
            <a:extLst/>
          </a:lstStyle>
          <a:p>
            <a:pPr>
              <a:defRPr/>
            </a:pPr>
            <a:endParaRPr lang="vi-VN"/>
          </a:p>
        </p:txBody>
      </p:sp>
      <p:sp>
        <p:nvSpPr>
          <p:cNvPr id="13"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4" name="Slide Number Placeholder 6"/>
          <p:cNvSpPr>
            <a:spLocks noGrp="1"/>
          </p:cNvSpPr>
          <p:nvPr>
            <p:ph type="sldNum" sz="quarter" idx="12"/>
          </p:nvPr>
        </p:nvSpPr>
        <p:spPr/>
        <p:txBody>
          <a:bodyPr/>
          <a:lstStyle>
            <a:lvl1pPr>
              <a:defRPr>
                <a:solidFill>
                  <a:schemeClr val="tx1"/>
                </a:solidFill>
              </a:defRPr>
            </a:lvl1pPr>
            <a:extLst/>
          </a:lstStyle>
          <a:p>
            <a:pPr>
              <a:defRPr/>
            </a:pPr>
            <a:fld id="{25155FCB-A051-45F4-B52B-767228B4ECB4}" type="slidenum">
              <a:rPr lang="vi-VN"/>
              <a:pPr>
                <a:defRPr/>
              </a:pPr>
              <a:t>‹#›</a:t>
            </a:fld>
            <a:endParaRPr lang="vi-V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50863" y="6553200"/>
            <a:ext cx="5446712" cy="10160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lIns="100794" tIns="50397" rIns="100794" bIns="50397"/>
          <a:lstStyle>
            <a:extLst/>
          </a:lstStyle>
          <a:p>
            <a:pPr defTabSz="449170">
              <a:defRPr/>
            </a:pPr>
            <a:endParaRPr lang="en-US">
              <a:cs typeface="+mn-cs"/>
            </a:endParaRPr>
          </a:p>
        </p:txBody>
      </p:sp>
      <p:sp>
        <p:nvSpPr>
          <p:cNvPr id="12" name="Freeform 11"/>
          <p:cNvSpPr>
            <a:spLocks/>
          </p:cNvSpPr>
          <p:nvPr/>
        </p:nvSpPr>
        <p:spPr bwMode="auto">
          <a:xfrm>
            <a:off x="534988" y="6546850"/>
            <a:ext cx="4068762" cy="10287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lIns="100794" tIns="50397" rIns="100794" bIns="50397"/>
          <a:lstStyle>
            <a:extLst/>
          </a:lstStyle>
          <a:p>
            <a:pPr defTabSz="449170">
              <a:defRPr/>
            </a:pPr>
            <a:endParaRPr lang="en-US">
              <a:cs typeface="+mn-cs"/>
            </a:endParaRPr>
          </a:p>
        </p:txBody>
      </p:sp>
      <p:sp>
        <p:nvSpPr>
          <p:cNvPr id="14" name="Right Triangle 13"/>
          <p:cNvSpPr>
            <a:spLocks/>
          </p:cNvSpPr>
          <p:nvPr/>
        </p:nvSpPr>
        <p:spPr bwMode="auto">
          <a:xfrm>
            <a:off x="-6661" y="6383784"/>
            <a:ext cx="3750815" cy="1191457"/>
          </a:xfrm>
          <a:prstGeom prst="rtTriangle">
            <a:avLst/>
          </a:prstGeom>
          <a:blipFill>
            <a:blip r:embed="rId18"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extLst/>
          </a:lstStyle>
          <a:p>
            <a:pPr algn="ctr" defTabSz="449170">
              <a:defRPr/>
            </a:pPr>
            <a:endParaRPr lang="en-US"/>
          </a:p>
        </p:txBody>
      </p:sp>
      <p:cxnSp>
        <p:nvCxnSpPr>
          <p:cNvPr id="15" name="Straight Connector 14"/>
          <p:cNvCxnSpPr/>
          <p:nvPr/>
        </p:nvCxnSpPr>
        <p:spPr>
          <a:xfrm>
            <a:off x="-10183" y="6379910"/>
            <a:ext cx="3754337" cy="1195331"/>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503238" y="303213"/>
            <a:ext cx="9074150" cy="1258887"/>
          </a:xfrm>
          <a:prstGeom prst="rect">
            <a:avLst/>
          </a:prstGeom>
        </p:spPr>
        <p:txBody>
          <a:bodyPr vert="horz" lIns="100794" tIns="50397" rIns="100794" bIns="50397"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503238" y="1633538"/>
            <a:ext cx="9074150" cy="4987925"/>
          </a:xfrm>
          <a:prstGeom prst="rect">
            <a:avLst/>
          </a:prstGeom>
          <a:noFill/>
          <a:ln w="9525">
            <a:noFill/>
            <a:miter lim="800000"/>
            <a:headEnd/>
            <a:tailEnd/>
          </a:ln>
        </p:spPr>
        <p:txBody>
          <a:bodyPr vert="horz" wrap="square" lIns="100794" tIns="50397" rIns="100794" bIns="5039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7416800" y="7062788"/>
            <a:ext cx="2116138" cy="403225"/>
          </a:xfrm>
          <a:prstGeom prst="rect">
            <a:avLst/>
          </a:prstGeom>
        </p:spPr>
        <p:txBody>
          <a:bodyPr vert="horz" lIns="100794" tIns="50397" rIns="100794" bIns="50397" anchor="b"/>
          <a:lstStyle>
            <a:lvl1pPr algn="l" defTabSz="449170" eaLnBrk="1" latinLnBrk="0" hangingPunct="1">
              <a:defRPr kumimoji="0" sz="1100">
                <a:solidFill>
                  <a:schemeClr val="tx1"/>
                </a:solidFill>
                <a:cs typeface="+mn-cs"/>
              </a:defRPr>
            </a:lvl1pPr>
            <a:extLst/>
          </a:lstStyle>
          <a:p>
            <a:pPr>
              <a:defRPr/>
            </a:pPr>
            <a:endParaRPr lang="en-US"/>
          </a:p>
        </p:txBody>
      </p:sp>
      <p:sp>
        <p:nvSpPr>
          <p:cNvPr id="22" name="Footer Placeholder 21"/>
          <p:cNvSpPr>
            <a:spLocks noGrp="1"/>
          </p:cNvSpPr>
          <p:nvPr>
            <p:ph type="ftr" sz="quarter" idx="3"/>
          </p:nvPr>
        </p:nvSpPr>
        <p:spPr>
          <a:xfrm>
            <a:off x="4829175" y="7062788"/>
            <a:ext cx="2590800" cy="403225"/>
          </a:xfrm>
          <a:prstGeom prst="rect">
            <a:avLst/>
          </a:prstGeom>
        </p:spPr>
        <p:txBody>
          <a:bodyPr vert="horz" lIns="100794" tIns="50397" rIns="100794" bIns="50397" anchor="b"/>
          <a:lstStyle>
            <a:lvl1pPr algn="r" defTabSz="449170" eaLnBrk="1" latinLnBrk="0" hangingPunct="1">
              <a:defRPr kumimoji="0" sz="1100">
                <a:solidFill>
                  <a:schemeClr val="tx1"/>
                </a:solidFill>
                <a:cs typeface="+mn-cs"/>
              </a:defRPr>
            </a:lvl1pPr>
            <a:extLst/>
          </a:lstStyle>
          <a:p>
            <a:pPr>
              <a:defRPr/>
            </a:pPr>
            <a:endParaRPr lang="en-US"/>
          </a:p>
        </p:txBody>
      </p:sp>
      <p:sp>
        <p:nvSpPr>
          <p:cNvPr id="18" name="Slide Number Placeholder 17"/>
          <p:cNvSpPr>
            <a:spLocks noGrp="1"/>
          </p:cNvSpPr>
          <p:nvPr>
            <p:ph type="sldNum" sz="quarter" idx="4"/>
          </p:nvPr>
        </p:nvSpPr>
        <p:spPr>
          <a:xfrm>
            <a:off x="9532938" y="7062788"/>
            <a:ext cx="403225" cy="403225"/>
          </a:xfrm>
          <a:prstGeom prst="rect">
            <a:avLst/>
          </a:prstGeom>
        </p:spPr>
        <p:txBody>
          <a:bodyPr vert="horz" lIns="100794" tIns="50397" rIns="100794" bIns="50397" anchor="b"/>
          <a:lstStyle>
            <a:lvl1pPr algn="r" defTabSz="449170" eaLnBrk="1" latinLnBrk="0" hangingPunct="1">
              <a:defRPr kumimoji="0" sz="1100" b="0">
                <a:solidFill>
                  <a:schemeClr val="tx1"/>
                </a:solidFill>
                <a:cs typeface="+mn-cs"/>
              </a:defRPr>
            </a:lvl1pPr>
            <a:extLst/>
          </a:lstStyle>
          <a:p>
            <a:pPr>
              <a:defRPr/>
            </a:pPr>
            <a:fld id="{81B53A2B-01F4-4010-8CEA-3E26196FEE00}"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192" r:id="rId7"/>
    <p:sldLayoutId id="2147484200" r:id="rId8"/>
    <p:sldLayoutId id="2147484201" r:id="rId9"/>
    <p:sldLayoutId id="2147484193" r:id="rId10"/>
    <p:sldLayoutId id="2147484202" r:id="rId11"/>
    <p:sldLayoutId id="2147484203" r:id="rId12"/>
    <p:sldLayoutId id="2147484204" r:id="rId13"/>
    <p:sldLayoutId id="2147484205" r:id="rId14"/>
    <p:sldLayoutId id="2147484206" r:id="rId15"/>
    <p:sldLayoutId id="2147484207" r:id="rId16"/>
  </p:sldLayoutIdLst>
  <p:hf hdr="0" ftr="0" dt="0"/>
  <p:txStyles>
    <p:titleStyle>
      <a:lvl1pPr algn="l" rtl="0" eaLnBrk="0" fontAlgn="base" hangingPunct="0">
        <a:spcBef>
          <a:spcPct val="0"/>
        </a:spcBef>
        <a:spcAft>
          <a:spcPct val="0"/>
        </a:spcAft>
        <a:defRPr sz="45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500" b="1">
          <a:solidFill>
            <a:schemeClr val="tx2"/>
          </a:solidFill>
          <a:latin typeface="Lucida Sans Unicode" pitchFamily="34" charset="0"/>
        </a:defRPr>
      </a:lvl2pPr>
      <a:lvl3pPr algn="l" rtl="0" eaLnBrk="0" fontAlgn="base" hangingPunct="0">
        <a:spcBef>
          <a:spcPct val="0"/>
        </a:spcBef>
        <a:spcAft>
          <a:spcPct val="0"/>
        </a:spcAft>
        <a:defRPr sz="4500" b="1">
          <a:solidFill>
            <a:schemeClr val="tx2"/>
          </a:solidFill>
          <a:latin typeface="Lucida Sans Unicode" pitchFamily="34" charset="0"/>
        </a:defRPr>
      </a:lvl3pPr>
      <a:lvl4pPr algn="l" rtl="0" eaLnBrk="0" fontAlgn="base" hangingPunct="0">
        <a:spcBef>
          <a:spcPct val="0"/>
        </a:spcBef>
        <a:spcAft>
          <a:spcPct val="0"/>
        </a:spcAft>
        <a:defRPr sz="4500" b="1">
          <a:solidFill>
            <a:schemeClr val="tx2"/>
          </a:solidFill>
          <a:latin typeface="Lucida Sans Unicode" pitchFamily="34" charset="0"/>
        </a:defRPr>
      </a:lvl4pPr>
      <a:lvl5pPr algn="l" rtl="0" eaLnBrk="0" fontAlgn="base" hangingPunct="0">
        <a:spcBef>
          <a:spcPct val="0"/>
        </a:spcBef>
        <a:spcAft>
          <a:spcPct val="0"/>
        </a:spcAft>
        <a:defRPr sz="4500" b="1">
          <a:solidFill>
            <a:schemeClr val="tx2"/>
          </a:solidFill>
          <a:latin typeface="Lucida Sans Unicode" pitchFamily="34" charset="0"/>
        </a:defRPr>
      </a:lvl5pPr>
      <a:lvl6pPr marL="457200" algn="l" rtl="0" fontAlgn="base">
        <a:spcBef>
          <a:spcPct val="0"/>
        </a:spcBef>
        <a:spcAft>
          <a:spcPct val="0"/>
        </a:spcAft>
        <a:defRPr sz="4500" b="1">
          <a:solidFill>
            <a:schemeClr val="tx2"/>
          </a:solidFill>
          <a:latin typeface="Lucida Sans Unicode" pitchFamily="34" charset="0"/>
        </a:defRPr>
      </a:lvl6pPr>
      <a:lvl7pPr marL="914400" algn="l" rtl="0" fontAlgn="base">
        <a:spcBef>
          <a:spcPct val="0"/>
        </a:spcBef>
        <a:spcAft>
          <a:spcPct val="0"/>
        </a:spcAft>
        <a:defRPr sz="4500" b="1">
          <a:solidFill>
            <a:schemeClr val="tx2"/>
          </a:solidFill>
          <a:latin typeface="Lucida Sans Unicode" pitchFamily="34" charset="0"/>
        </a:defRPr>
      </a:lvl7pPr>
      <a:lvl8pPr marL="1371600" algn="l" rtl="0" fontAlgn="base">
        <a:spcBef>
          <a:spcPct val="0"/>
        </a:spcBef>
        <a:spcAft>
          <a:spcPct val="0"/>
        </a:spcAft>
        <a:defRPr sz="4500" b="1">
          <a:solidFill>
            <a:schemeClr val="tx2"/>
          </a:solidFill>
          <a:latin typeface="Lucida Sans Unicode" pitchFamily="34" charset="0"/>
        </a:defRPr>
      </a:lvl8pPr>
      <a:lvl9pPr marL="1828800" algn="l" rtl="0" fontAlgn="base">
        <a:spcBef>
          <a:spcPct val="0"/>
        </a:spcBef>
        <a:spcAft>
          <a:spcPct val="0"/>
        </a:spcAft>
        <a:defRPr sz="4500" b="1">
          <a:solidFill>
            <a:schemeClr val="tx2"/>
          </a:solidFill>
          <a:latin typeface="Lucida Sans Unicode" pitchFamily="34" charset="0"/>
        </a:defRPr>
      </a:lvl9pPr>
      <a:extLst/>
    </p:titleStyle>
    <p:bodyStyle>
      <a:lvl1pPr marL="401638" indent="-280988" algn="l" rtl="0" eaLnBrk="0" fontAlgn="base" hangingPunct="0">
        <a:spcBef>
          <a:spcPts val="438"/>
        </a:spcBef>
        <a:spcAft>
          <a:spcPct val="0"/>
        </a:spcAft>
        <a:buClr>
          <a:schemeClr val="accent1"/>
        </a:buClr>
        <a:buSzPct val="68000"/>
        <a:buFont typeface="Wingdings 3" pitchFamily="18" charset="2"/>
        <a:buChar char=""/>
        <a:defRPr sz="3000" kern="1200">
          <a:solidFill>
            <a:schemeClr val="tx1"/>
          </a:solidFill>
          <a:latin typeface="+mn-lt"/>
          <a:ea typeface="+mn-ea"/>
          <a:cs typeface="+mn-cs"/>
        </a:defRPr>
      </a:lvl1pPr>
      <a:lvl2pPr marL="684213" indent="-250825" algn="l" rtl="0" eaLnBrk="0" fontAlgn="base" hangingPunct="0">
        <a:spcBef>
          <a:spcPts val="363"/>
        </a:spcBef>
        <a:spcAft>
          <a:spcPct val="0"/>
        </a:spcAft>
        <a:buClr>
          <a:schemeClr val="accent1"/>
        </a:buClr>
        <a:buFont typeface="Verdana" pitchFamily="34" charset="0"/>
        <a:buChar char="◦"/>
        <a:defRPr sz="2500" kern="1200">
          <a:solidFill>
            <a:schemeClr val="tx1"/>
          </a:solidFill>
          <a:latin typeface="+mn-lt"/>
          <a:ea typeface="+mn-ea"/>
          <a:cs typeface="+mn-cs"/>
        </a:defRPr>
      </a:lvl2pPr>
      <a:lvl3pPr marL="946150" indent="-250825" algn="l" rtl="0" eaLnBrk="0" fontAlgn="base" hangingPunct="0">
        <a:spcBef>
          <a:spcPts val="388"/>
        </a:spcBef>
        <a:spcAft>
          <a:spcPct val="0"/>
        </a:spcAft>
        <a:buClr>
          <a:schemeClr val="accent2"/>
        </a:buClr>
        <a:buSzPct val="100000"/>
        <a:buFont typeface="Wingdings 2" pitchFamily="18" charset="2"/>
        <a:buChar char=""/>
        <a:defRPr sz="2300" kern="1200">
          <a:solidFill>
            <a:schemeClr val="tx1"/>
          </a:solidFill>
          <a:latin typeface="+mn-lt"/>
          <a:ea typeface="+mn-ea"/>
          <a:cs typeface="+mn-cs"/>
        </a:defRPr>
      </a:lvl3pPr>
      <a:lvl4pPr marL="1258888" indent="-250825" algn="l" rtl="0" eaLnBrk="0" fontAlgn="base" hangingPunct="0">
        <a:spcBef>
          <a:spcPts val="388"/>
        </a:spcBef>
        <a:spcAft>
          <a:spcPct val="0"/>
        </a:spcAft>
        <a:buClr>
          <a:schemeClr val="accent2"/>
        </a:buClr>
        <a:buFont typeface="Wingdings 2" pitchFamily="18" charset="2"/>
        <a:buChar char=""/>
        <a:defRPr sz="2100" kern="1200">
          <a:solidFill>
            <a:schemeClr val="tx1"/>
          </a:solidFill>
          <a:latin typeface="+mn-lt"/>
          <a:ea typeface="+mn-ea"/>
          <a:cs typeface="+mn-cs"/>
        </a:defRPr>
      </a:lvl4pPr>
      <a:lvl5pPr marL="1511300" indent="-250825" algn="l" rtl="0" eaLnBrk="0" fontAlgn="base" hangingPunct="0">
        <a:spcBef>
          <a:spcPts val="388"/>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763900" indent="-251986" algn="l" rtl="0" eaLnBrk="1" latinLnBrk="0" hangingPunct="1">
        <a:spcBef>
          <a:spcPts val="386"/>
        </a:spcBef>
        <a:buClr>
          <a:schemeClr val="accent3"/>
        </a:buClr>
        <a:buFont typeface="Wingdings 2"/>
        <a:buChar char=""/>
        <a:defRPr kumimoji="0" sz="2000" kern="1200">
          <a:solidFill>
            <a:schemeClr val="tx1"/>
          </a:solidFill>
          <a:latin typeface="+mn-lt"/>
          <a:ea typeface="+mn-ea"/>
          <a:cs typeface="+mn-cs"/>
        </a:defRPr>
      </a:lvl6pPr>
      <a:lvl7pPr marL="2015886" indent="-251986" algn="l" rtl="0" eaLnBrk="1" latinLnBrk="0" hangingPunct="1">
        <a:spcBef>
          <a:spcPts val="386"/>
        </a:spcBef>
        <a:buClr>
          <a:schemeClr val="accent3"/>
        </a:buClr>
        <a:buFont typeface="Wingdings 2"/>
        <a:buChar char=""/>
        <a:defRPr kumimoji="0" sz="1800" kern="1200">
          <a:solidFill>
            <a:schemeClr val="tx1"/>
          </a:solidFill>
          <a:latin typeface="+mn-lt"/>
          <a:ea typeface="+mn-ea"/>
          <a:cs typeface="+mn-cs"/>
        </a:defRPr>
      </a:lvl7pPr>
      <a:lvl8pPr marL="2267872" indent="-251986" algn="l" rtl="0" eaLnBrk="1" latinLnBrk="0" hangingPunct="1">
        <a:spcBef>
          <a:spcPts val="386"/>
        </a:spcBef>
        <a:buClr>
          <a:schemeClr val="accent3"/>
        </a:buClr>
        <a:buFont typeface="Wingdings 2"/>
        <a:buChar char=""/>
        <a:defRPr kumimoji="0" sz="1800" kern="1200">
          <a:solidFill>
            <a:schemeClr val="tx1"/>
          </a:solidFill>
          <a:latin typeface="+mn-lt"/>
          <a:ea typeface="+mn-ea"/>
          <a:cs typeface="+mn-cs"/>
        </a:defRPr>
      </a:lvl8pPr>
      <a:lvl9pPr marL="2519858" indent="-251986" algn="l" rtl="0" eaLnBrk="1" latinLnBrk="0" hangingPunct="1">
        <a:spcBef>
          <a:spcPts val="386"/>
        </a:spcBef>
        <a:buClr>
          <a:schemeClr val="accent3"/>
        </a:buClr>
        <a:buFont typeface="Wingdings 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03972" algn="l" rtl="0" eaLnBrk="1" latinLnBrk="0" hangingPunct="1">
        <a:defRPr kumimoji="0" kern="1200">
          <a:solidFill>
            <a:schemeClr val="tx1"/>
          </a:solidFill>
          <a:latin typeface="+mn-lt"/>
          <a:ea typeface="+mn-ea"/>
          <a:cs typeface="+mn-cs"/>
        </a:defRPr>
      </a:lvl2pPr>
      <a:lvl3pPr marL="1007943" algn="l" rtl="0" eaLnBrk="1" latinLnBrk="0" hangingPunct="1">
        <a:defRPr kumimoji="0" kern="1200">
          <a:solidFill>
            <a:schemeClr val="tx1"/>
          </a:solidFill>
          <a:latin typeface="+mn-lt"/>
          <a:ea typeface="+mn-ea"/>
          <a:cs typeface="+mn-cs"/>
        </a:defRPr>
      </a:lvl3pPr>
      <a:lvl4pPr marL="1511915" algn="l" rtl="0" eaLnBrk="1" latinLnBrk="0" hangingPunct="1">
        <a:defRPr kumimoji="0" kern="1200">
          <a:solidFill>
            <a:schemeClr val="tx1"/>
          </a:solidFill>
          <a:latin typeface="+mn-lt"/>
          <a:ea typeface="+mn-ea"/>
          <a:cs typeface="+mn-cs"/>
        </a:defRPr>
      </a:lvl4pPr>
      <a:lvl5pPr marL="2015886" algn="l" rtl="0" eaLnBrk="1" latinLnBrk="0" hangingPunct="1">
        <a:defRPr kumimoji="0" kern="1200">
          <a:solidFill>
            <a:schemeClr val="tx1"/>
          </a:solidFill>
          <a:latin typeface="+mn-lt"/>
          <a:ea typeface="+mn-ea"/>
          <a:cs typeface="+mn-cs"/>
        </a:defRPr>
      </a:lvl5pPr>
      <a:lvl6pPr marL="2519858" algn="l" rtl="0" eaLnBrk="1" latinLnBrk="0" hangingPunct="1">
        <a:defRPr kumimoji="0" kern="1200">
          <a:solidFill>
            <a:schemeClr val="tx1"/>
          </a:solidFill>
          <a:latin typeface="+mn-lt"/>
          <a:ea typeface="+mn-ea"/>
          <a:cs typeface="+mn-cs"/>
        </a:defRPr>
      </a:lvl6pPr>
      <a:lvl7pPr marL="3023829" algn="l" rtl="0" eaLnBrk="1" latinLnBrk="0" hangingPunct="1">
        <a:defRPr kumimoji="0" kern="1200">
          <a:solidFill>
            <a:schemeClr val="tx1"/>
          </a:solidFill>
          <a:latin typeface="+mn-lt"/>
          <a:ea typeface="+mn-ea"/>
          <a:cs typeface="+mn-cs"/>
        </a:defRPr>
      </a:lvl7pPr>
      <a:lvl8pPr marL="3527801" algn="l" rtl="0" eaLnBrk="1" latinLnBrk="0" hangingPunct="1">
        <a:defRPr kumimoji="0" kern="1200">
          <a:solidFill>
            <a:schemeClr val="tx1"/>
          </a:solidFill>
          <a:latin typeface="+mn-lt"/>
          <a:ea typeface="+mn-ea"/>
          <a:cs typeface="+mn-cs"/>
        </a:defRPr>
      </a:lvl8pPr>
      <a:lvl9pPr marL="4031772"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people.engr.ncsu.edu/txie/seconferences.htm" TargetMode="External"/><Relationship Id="rId2" Type="http://schemas.openxmlformats.org/officeDocument/2006/relationships/hyperlink" Target="http://faculty.cs.tamu.edu/guofei/sec_conf_stat.ht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cs.albany.edu/~ashwin/Conf_rank.html" TargetMode="External"/><Relationship Id="rId2" Type="http://schemas.openxmlformats.org/officeDocument/2006/relationships/hyperlink" Target="https://people.creighton.edu/~pna06432/Conference.htm" TargetMode="External"/><Relationship Id="rId1" Type="http://schemas.openxmlformats.org/officeDocument/2006/relationships/slideLayout" Target="../slideLayouts/slideLayout2.xml"/><Relationship Id="rId5" Type="http://schemas.openxmlformats.org/officeDocument/2006/relationships/hyperlink" Target="http://europa.nvc.cs.vt.edu/~ctlu/Link-File/Link-Folder/conference-ranking.txt" TargetMode="External"/><Relationship Id="rId4" Type="http://schemas.openxmlformats.org/officeDocument/2006/relationships/hyperlink" Target="http://www.cs.ucla.edu/~eklee/paper/CS_conf_rank.ht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comp.nus.edu.sg/~harishk/mysoc_confs.htm" TargetMode="External"/><Relationship Id="rId2" Type="http://schemas.openxmlformats.org/officeDocument/2006/relationships/hyperlink" Target="http://www.ntu.edu.sg/home/assourav/crank.htm" TargetMode="External"/><Relationship Id="rId1" Type="http://schemas.openxmlformats.org/officeDocument/2006/relationships/slideLayout" Target="../slideLayouts/slideLayout2.xml"/><Relationship Id="rId4" Type="http://schemas.openxmlformats.org/officeDocument/2006/relationships/hyperlink" Target="http://webdocs.cs.ualberta.ca/~zaiane/htmldocs/ConfRanking.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arnetminer.org/rank-conference-bestpaper-homepage.jsp" TargetMode="External"/><Relationship Id="rId2" Type="http://schemas.openxmlformats.org/officeDocument/2006/relationships/hyperlink" Target="http://www.arnetminer.or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dblp.l3s.de/browse.php?browse=mostProlificConference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thomsonreuters.com/products_services/science/science_products/a-z/web_of_scienc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thomsonreuters.com/products_services/science/science_products/a-z/conf_proceedings_citation_index/"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thomsonreuters.com/products_services/science/science_products/a-z/conf_proceedings_citation_inde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faculty.cs.tamu.edu/guofei/sec_conf_stat.ht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cs.conference-ranking.net/index.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abs.gov.au/Ausstats/abs@.nsf/Latestproducts/6BB427AB9696C225CA2574180004463E?opendocumen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arc.gov.au/era/era_2010/archive/era_journal_list.ht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core.edu.au/index.php/categories/conference%20rankings" TargetMode="External"/><Relationship Id="rId2" Type="http://schemas.openxmlformats.org/officeDocument/2006/relationships/hyperlink" Target="http://core.edu.au/cms/images/downloads/conference/CORE-Confs-2013-08-25-Alpha.pdf"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arc.gov.au/era/tiers_ranking.ht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core.edu.au/cms/images/downloads/conference/CORE-Confs-2013-08-25-Alpha.pdf" TargetMode="External"/><Relationship Id="rId2" Type="http://schemas.openxmlformats.org/officeDocument/2006/relationships/hyperlink" Target="http://www.arc.gov.au/era/era_2010/archive/era_journal_list.ht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citeseer.ist.psu.edu/impact.html" TargetMode="External"/><Relationship Id="rId2" Type="http://schemas.openxmlformats.org/officeDocument/2006/relationships/hyperlink" Target="http://arnetminer.org/page/conference-rank/html/HCI.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core.edu.au/cms/images/downloads/conference/CORE-Confs-2013-08-25-Alpha.pdf" TargetMode="External"/><Relationship Id="rId2" Type="http://schemas.openxmlformats.org/officeDocument/2006/relationships/hyperlink" Target="http://www.arc.gov.au/era/era_2010/archive/era_journal_list.htm" TargetMode="External"/><Relationship Id="rId1" Type="http://schemas.openxmlformats.org/officeDocument/2006/relationships/slideLayout" Target="../slideLayouts/slideLayout2.xml"/><Relationship Id="rId4" Type="http://schemas.openxmlformats.org/officeDocument/2006/relationships/hyperlink" Target="http://thomsonreuters.com/products_services/science/science_products/a-z/conf_proceedings_citation_index/"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nafosted.gov.vn/uploads/chuong-trinh-tai-tro/2013_07/thong-bao-tren-mang.doc" TargetMode="External"/><Relationship Id="rId2" Type="http://schemas.openxmlformats.org/officeDocument/2006/relationships/hyperlink" Target="http://nafosted.gov.vn/vi/chuong-trinh-tai-tro/Ho-tro-nghien-cuu-khoa-hoc/Chuong-trinh-ho-tro-nghien-cuu-khoa-hoc-1/"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hyperlink" Target="http://www.cs.ucla.edu/~eklee/paper/CS_conf_rank.htm" TargetMode="External"/><Relationship Id="rId3" Type="http://schemas.openxmlformats.org/officeDocument/2006/relationships/hyperlink" Target="http://cs.conference-ranking.net/Computer_Science_Conference_Ranking.html" TargetMode="External"/><Relationship Id="rId7" Type="http://schemas.openxmlformats.org/officeDocument/2006/relationships/hyperlink" Target="http://www.cs.albany.edu/~ashwin/Conf_rank.html" TargetMode="External"/><Relationship Id="rId2" Type="http://schemas.openxmlformats.org/officeDocument/2006/relationships/hyperlink" Target="http://citeseer.ist.psu.edu/impact.html" TargetMode="External"/><Relationship Id="rId1" Type="http://schemas.openxmlformats.org/officeDocument/2006/relationships/slideLayout" Target="../slideLayouts/slideLayout2.xml"/><Relationship Id="rId6" Type="http://schemas.openxmlformats.org/officeDocument/2006/relationships/hyperlink" Target="https://people.creighton.edu/~pna06432/Conference.htm" TargetMode="External"/><Relationship Id="rId5" Type="http://schemas.openxmlformats.org/officeDocument/2006/relationships/hyperlink" Target="http://people.engr.ncsu.edu/txie/seconferences.htm" TargetMode="External"/><Relationship Id="rId10" Type="http://schemas.openxmlformats.org/officeDocument/2006/relationships/hyperlink" Target="http://www.ntu.edu.sg/home/assourav/crank.htm" TargetMode="External"/><Relationship Id="rId4" Type="http://schemas.openxmlformats.org/officeDocument/2006/relationships/hyperlink" Target="http://faculty.cs.tamu.edu/guofei/sec_conf_stat.htm" TargetMode="External"/><Relationship Id="rId9" Type="http://schemas.openxmlformats.org/officeDocument/2006/relationships/hyperlink" Target="http://europa.nvc.cs.vt.edu/~ctlu/Link-File/Link-Folder/conference-ranking.txt" TargetMode="External"/></Relationships>
</file>

<file path=ppt/slides/_rels/slide58.xml.rels><?xml version="1.0" encoding="UTF-8" standalone="yes"?>
<Relationships xmlns="http://schemas.openxmlformats.org/package/2006/relationships"><Relationship Id="rId8" Type="http://schemas.openxmlformats.org/officeDocument/2006/relationships/hyperlink" Target="http://www.abs.gov.au/Ausstats/abs@.nsf/Latestproducts/6BB427AB9696C225CA2574180004463E?opendocument" TargetMode="External"/><Relationship Id="rId3" Type="http://schemas.openxmlformats.org/officeDocument/2006/relationships/hyperlink" Target="http://webdocs.cs.ualberta.ca/~zaiane/htmldocs/ConfRanking.html" TargetMode="External"/><Relationship Id="rId7" Type="http://schemas.openxmlformats.org/officeDocument/2006/relationships/hyperlink" Target="http://thomsonreuters.com/products_services/science/science_products/a-z/conf_proceedings_citation_index/" TargetMode="External"/><Relationship Id="rId2" Type="http://schemas.openxmlformats.org/officeDocument/2006/relationships/hyperlink" Target="http://www.comp.nus.edu.sg/~harishk/mysoc_confs.htm" TargetMode="External"/><Relationship Id="rId1" Type="http://schemas.openxmlformats.org/officeDocument/2006/relationships/slideLayout" Target="../slideLayouts/slideLayout2.xml"/><Relationship Id="rId6" Type="http://schemas.openxmlformats.org/officeDocument/2006/relationships/hyperlink" Target="http://www.informatik.uni-trier.de/~ley/db/" TargetMode="External"/><Relationship Id="rId11" Type="http://schemas.openxmlformats.org/officeDocument/2006/relationships/hyperlink" Target="http://www.arc.gov.au/era/tiers_ranking.htm" TargetMode="External"/><Relationship Id="rId5" Type="http://schemas.openxmlformats.org/officeDocument/2006/relationships/hyperlink" Target="http://dblp.l3s.de/browse.php?browse=mostProlificConferences" TargetMode="External"/><Relationship Id="rId10" Type="http://schemas.openxmlformats.org/officeDocument/2006/relationships/hyperlink" Target="http://core.edu.au/index.php/categories/conference%20rankings" TargetMode="External"/><Relationship Id="rId4" Type="http://schemas.openxmlformats.org/officeDocument/2006/relationships/hyperlink" Target="http://www.arnetminer.org/" TargetMode="External"/><Relationship Id="rId9" Type="http://schemas.openxmlformats.org/officeDocument/2006/relationships/hyperlink" Target="http://www.arc.gov.au/era/era_2010/archive/era_journal_list.htm" TargetMode="External"/></Relationships>
</file>

<file path=ppt/slides/_rels/slide5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cs.conference-ranking.net/Computer_Science_Conference_Ranking.html" TargetMode="External"/><Relationship Id="rId2" Type="http://schemas.openxmlformats.org/officeDocument/2006/relationships/hyperlink" Target="http://cs.conference-ranking.net/index.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863848" y="2051645"/>
            <a:ext cx="8424936" cy="1296144"/>
          </a:xfrm>
          <a:prstGeom prst="rect">
            <a:avLst/>
          </a:prstGeom>
        </p:spPr>
        <p:txBody>
          <a:bodyPr lIns="91420" tIns="45711" rIns="91420" bIns="45711" anchor="b"/>
          <a:lstStyle/>
          <a:p>
            <a:pPr algn="ctr" defTabSz="449170" fontAlgn="auto" hangingPunct="0">
              <a:lnSpc>
                <a:spcPct val="130000"/>
              </a:lnSpc>
              <a:spcAft>
                <a:spcPts val="0"/>
              </a:spcAft>
              <a:buClr>
                <a:srgbClr val="000000"/>
              </a:buClr>
              <a:buSzPct val="45000"/>
              <a:defRPr/>
            </a:pPr>
            <a:r>
              <a:rPr lang="en-US" sz="2000" b="1" dirty="0" smtClean="0">
                <a:solidFill>
                  <a:srgbClr val="0070C0"/>
                </a:solidFill>
                <a:effectLst>
                  <a:glow rad="63500">
                    <a:schemeClr val="accent1">
                      <a:satMod val="175000"/>
                      <a:alpha val="40000"/>
                    </a:schemeClr>
                  </a:glow>
                </a:effectLst>
                <a:latin typeface="Arial" pitchFamily="34" charset="0"/>
                <a:ea typeface="+mj-ea"/>
                <a:cs typeface="Arial" pitchFamily="34" charset="0"/>
              </a:rPr>
              <a:t>PHÂN ĐỊNH CẤP BẬC HỘI NGHỊ QUỐC TẾ VÀ GỢI Ý MỘT SỐ HỘI NGHỊ QUỐC TẾ ĐỂ GỬI BÀI</a:t>
            </a:r>
          </a:p>
        </p:txBody>
      </p:sp>
      <p:sp>
        <p:nvSpPr>
          <p:cNvPr id="5" name="TextBox 4"/>
          <p:cNvSpPr txBox="1"/>
          <p:nvPr/>
        </p:nvSpPr>
        <p:spPr>
          <a:xfrm>
            <a:off x="1079872" y="467469"/>
            <a:ext cx="8064896" cy="584775"/>
          </a:xfrm>
          <a:prstGeom prst="rect">
            <a:avLst/>
          </a:prstGeom>
          <a:noFill/>
        </p:spPr>
        <p:txBody>
          <a:bodyPr wrap="square" rtlCol="0">
            <a:spAutoFit/>
          </a:bodyPr>
          <a:lstStyle/>
          <a:p>
            <a:pPr algn="ctr"/>
            <a:r>
              <a:rPr lang="en-US" sz="1600" dirty="0" smtClean="0"/>
              <a:t>ĐẠI HỌC QUỐC GIA TP. HCM</a:t>
            </a:r>
          </a:p>
          <a:p>
            <a:pPr algn="ctr"/>
            <a:r>
              <a:rPr lang="en-US" sz="1600" dirty="0" smtClean="0"/>
              <a:t>TRƯỜNG ĐẠI HỌC KHOA HỌC TỰ NHIÊN</a:t>
            </a:r>
            <a:endParaRPr lang="en-US" sz="1600" dirty="0"/>
          </a:p>
        </p:txBody>
      </p:sp>
      <p:sp>
        <p:nvSpPr>
          <p:cNvPr id="8" name="Subtitle 2"/>
          <p:cNvSpPr>
            <a:spLocks noGrp="1"/>
          </p:cNvSpPr>
          <p:nvPr>
            <p:ph type="body" idx="1"/>
          </p:nvPr>
        </p:nvSpPr>
        <p:spPr>
          <a:xfrm>
            <a:off x="5040312" y="4211885"/>
            <a:ext cx="4392613" cy="2016399"/>
          </a:xfrm>
        </p:spPr>
        <p:txBody>
          <a:bodyPr/>
          <a:lstStyle/>
          <a:p>
            <a:pPr eaLnBrk="1" hangingPunct="1"/>
            <a:r>
              <a:rPr lang="vi-VN" dirty="0" smtClean="0">
                <a:solidFill>
                  <a:srgbClr val="0070C0"/>
                </a:solidFill>
                <a:latin typeface="Arial" pitchFamily="34" charset="0"/>
                <a:cs typeface="Arial" pitchFamily="34" charset="0"/>
              </a:rPr>
              <a:t>LÊ HOÀNG THÁI</a:t>
            </a:r>
          </a:p>
          <a:p>
            <a:pPr eaLnBrk="1" hangingPunct="1"/>
            <a:r>
              <a:rPr lang="vi-VN" dirty="0" smtClean="0">
                <a:solidFill>
                  <a:srgbClr val="0070C0"/>
                </a:solidFill>
                <a:latin typeface="Arial" pitchFamily="34" charset="0"/>
                <a:cs typeface="Arial" pitchFamily="34" charset="0"/>
              </a:rPr>
              <a:t>Bộ môn Khoa Học Máy tính</a:t>
            </a:r>
          </a:p>
          <a:p>
            <a:pPr eaLnBrk="1" hangingPunct="1"/>
            <a:r>
              <a:rPr lang="vi-VN" dirty="0" smtClean="0">
                <a:solidFill>
                  <a:srgbClr val="0070C0"/>
                </a:solidFill>
                <a:latin typeface="Arial" pitchFamily="34" charset="0"/>
                <a:cs typeface="Arial" pitchFamily="34" charset="0"/>
              </a:rPr>
              <a:t>Trường Đại học Khoa học Tự Nhiên</a:t>
            </a:r>
          </a:p>
          <a:p>
            <a:pPr eaLnBrk="1" hangingPunct="1"/>
            <a:r>
              <a:rPr lang="vi-VN" dirty="0" smtClean="0">
                <a:solidFill>
                  <a:srgbClr val="0070C0"/>
                </a:solidFill>
                <a:latin typeface="Arial" pitchFamily="34" charset="0"/>
                <a:cs typeface="Arial" pitchFamily="34" charset="0"/>
              </a:rPr>
              <a:t>Đại Học Quốc Gia tp. Hồ Chí Minh</a:t>
            </a:r>
          </a:p>
          <a:p>
            <a:pPr eaLnBrk="1" hangingPunct="1"/>
            <a:r>
              <a:rPr lang="vi-VN" i="1" dirty="0" smtClean="0">
                <a:solidFill>
                  <a:srgbClr val="0070C0"/>
                </a:solidFill>
                <a:latin typeface="Arial" pitchFamily="34" charset="0"/>
                <a:cs typeface="Arial" pitchFamily="34" charset="0"/>
              </a:rPr>
              <a:t>lhthai@fit.hcmus.edu.vn</a:t>
            </a:r>
            <a:r>
              <a:rPr lang="en-US" dirty="0" smtClean="0">
                <a:solidFill>
                  <a:srgbClr val="0070C0"/>
                </a:solidFill>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215900" y="1042988"/>
            <a:ext cx="9577388" cy="6265862"/>
          </a:xfrm>
        </p:spPr>
        <p:txBody>
          <a:bodyPr/>
          <a:lstStyle/>
          <a:p>
            <a:pPr eaLnBrk="1" hangingPunct="1"/>
            <a:r>
              <a:rPr lang="vi-VN" sz="2800" smtClean="0">
                <a:solidFill>
                  <a:srgbClr val="FF0000"/>
                </a:solidFill>
              </a:rPr>
              <a:t>Bảng xếp hạng các hội nghị quốc tế của CITESEER.IST (Hoa kỳ)</a:t>
            </a:r>
            <a:r>
              <a:rPr lang="en-US" sz="2800" smtClean="0">
                <a:solidFill>
                  <a:srgbClr val="FF0000"/>
                </a:solidFill>
              </a:rPr>
              <a:t>:</a:t>
            </a:r>
          </a:p>
          <a:p>
            <a:pPr lvl="1" eaLnBrk="1" hangingPunct="1"/>
            <a:r>
              <a:rPr lang="vi-VN" sz="2400" smtClean="0"/>
              <a:t>Các hội nghị ứng dụng Toán học</a:t>
            </a:r>
          </a:p>
          <a:p>
            <a:pPr lvl="1" eaLnBrk="1" hangingPunct="1"/>
            <a:r>
              <a:rPr lang="vi-VN" sz="2400" smtClean="0"/>
              <a:t>Các hội nghị về Trí Tuệ Nhân Tạo</a:t>
            </a:r>
          </a:p>
          <a:p>
            <a:pPr lvl="1" eaLnBrk="1" hangingPunct="1"/>
            <a:r>
              <a:rPr lang="vi-VN" sz="2400" smtClean="0"/>
              <a:t>Các hội nghị về Đào tạo liên quan đến Tin học</a:t>
            </a:r>
          </a:p>
          <a:p>
            <a:pPr lvl="1" eaLnBrk="1" hangingPunct="1"/>
            <a:r>
              <a:rPr lang="vi-VN" sz="2400" smtClean="0"/>
              <a:t>Các hội nghị về mã hóa và bảo mật</a:t>
            </a:r>
          </a:p>
          <a:p>
            <a:pPr lvl="1" eaLnBrk="1" hangingPunct="1"/>
            <a:r>
              <a:rPr lang="vi-VN" sz="2400" smtClean="0"/>
              <a:t>Các hội nghị về khai thác dữ liệu</a:t>
            </a:r>
            <a:endParaRPr lang="en-US" sz="2400" smtClean="0"/>
          </a:p>
          <a:p>
            <a:pPr lvl="1" eaLnBrk="1" hangingPunct="1"/>
            <a:r>
              <a:rPr lang="en-US" sz="2400" smtClean="0"/>
              <a:t>Các hội nghị về tính toán song song và phân tán</a:t>
            </a:r>
          </a:p>
          <a:p>
            <a:pPr lvl="1" eaLnBrk="1" hangingPunct="1"/>
            <a:r>
              <a:rPr lang="vi-VN" sz="2400" smtClean="0"/>
              <a:t>Các hội nghị về đồ họa và thị giác máy tính</a:t>
            </a:r>
            <a:endParaRPr lang="en-US" sz="2400" smtClean="0"/>
          </a:p>
          <a:p>
            <a:pPr lvl="1" eaLnBrk="1" hangingPunct="1"/>
            <a:r>
              <a:rPr lang="en-US" sz="2400" smtClean="0"/>
              <a:t>Các hội nghị về Kỹ Thuật Tài chính</a:t>
            </a:r>
          </a:p>
          <a:p>
            <a:pPr lvl="1" eaLnBrk="1" hangingPunct="1"/>
            <a:r>
              <a:rPr lang="en-US" sz="2400" smtClean="0"/>
              <a:t>Các hội nghị về Kỹ Thuật Công Nghiệp</a:t>
            </a:r>
          </a:p>
          <a:p>
            <a:pPr lvl="1" eaLnBrk="1" hangingPunct="1"/>
            <a:r>
              <a:rPr lang="en-US" sz="2400" smtClean="0"/>
              <a:t>Các hội nghị về Kỹ Thuật Thông Tin</a:t>
            </a:r>
          </a:p>
          <a:p>
            <a:pPr lvl="1" eaLnBrk="1" hangingPunct="1"/>
            <a:r>
              <a:rPr lang="en-US" sz="2400" smtClean="0"/>
              <a:t>Các hội nghị về tính toán Internet</a:t>
            </a:r>
          </a:p>
          <a:p>
            <a:pPr lvl="1" eaLnBrk="1" hangingPunct="1"/>
            <a:r>
              <a:rPr lang="vi-VN" sz="2400" smtClean="0"/>
              <a:t>Các hội nghị về cơ khí</a:t>
            </a:r>
            <a:endParaRPr lang="en-US" sz="2400" smtClean="0"/>
          </a:p>
          <a:p>
            <a:pPr lvl="1" eaLnBrk="1" hangingPunct="1"/>
            <a:r>
              <a:rPr lang="en-US" sz="2400" smtClean="0"/>
              <a:t>Các hội nghị về kỹ thuật phần mềm</a:t>
            </a:r>
            <a:endParaRPr lang="en-US" smtClean="0"/>
          </a:p>
          <a:p>
            <a:pPr lvl="1" eaLnBrk="1" hangingPunct="1"/>
            <a:endParaRPr lang="en-US" smtClean="0"/>
          </a:p>
          <a:p>
            <a:pPr lvl="1" eaLnBrk="1" hangingPunct="1"/>
            <a:endParaRPr lang="vi-VN" smtClean="0"/>
          </a:p>
          <a:p>
            <a:pPr lvl="1" eaLnBrk="1" hangingPunct="1"/>
            <a:endParaRPr lang="vi-VN" smtClean="0"/>
          </a:p>
          <a:p>
            <a:pPr lvl="1" eaLnBrk="1" hangingPunct="1">
              <a:buFont typeface="Verdana" pitchFamily="34" charset="0"/>
              <a:buNone/>
            </a:pPr>
            <a:endParaRPr lang="en-US" smtClean="0"/>
          </a:p>
        </p:txBody>
      </p:sp>
      <p:sp>
        <p:nvSpPr>
          <p:cNvPr id="25603"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407E2FD9-A5C0-4AD1-9ABB-EC93C3840AEB}" type="slidenum">
              <a:rPr lang="vi-VN" smtClean="0"/>
              <a:pPr defTabSz="447675"/>
              <a:t>10</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vi-VN" sz="3600" dirty="0" smtClean="0">
                <a:solidFill>
                  <a:schemeClr val="bg1"/>
                </a:solidFill>
              </a:rPr>
              <a:t>bảng đánh giá hội nghị quốc tế đã có</a:t>
            </a:r>
            <a:r>
              <a:rPr lang="en-US" sz="3600" dirty="0" smtClean="0">
                <a:solidFill>
                  <a:schemeClr val="bg1"/>
                </a:solidFill>
              </a:rPr>
              <a:t> (3/30)</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215900" y="1042988"/>
            <a:ext cx="9577388" cy="6265862"/>
          </a:xfrm>
        </p:spPr>
        <p:txBody>
          <a:bodyPr/>
          <a:lstStyle/>
          <a:p>
            <a:pPr algn="just" eaLnBrk="1" hangingPunct="1"/>
            <a:r>
              <a:rPr lang="vi-VN" sz="2800" smtClean="0">
                <a:solidFill>
                  <a:srgbClr val="FF0000"/>
                </a:solidFill>
              </a:rPr>
              <a:t>Bảng xếp hạng các hội nghị quốc tế của CITESEER.IST (Hoa kỳ)</a:t>
            </a:r>
            <a:r>
              <a:rPr lang="en-US" sz="2800" smtClean="0">
                <a:solidFill>
                  <a:srgbClr val="FF0000"/>
                </a:solidFill>
              </a:rPr>
              <a:t>: </a:t>
            </a:r>
            <a:r>
              <a:rPr lang="vi-VN" sz="2800" smtClean="0">
                <a:solidFill>
                  <a:srgbClr val="FF0000"/>
                </a:solidFill>
              </a:rPr>
              <a:t>chỉ đưa ra các hội nghị hạng nhất dựa theo tiêu chí của CITESEER.IST (Hoa kỳ). Các hội nghị hạng 2, 3 và thấp hơn không được thống kê.</a:t>
            </a:r>
            <a:endParaRPr lang="en-US" sz="2800" smtClean="0">
              <a:solidFill>
                <a:srgbClr val="FF0000"/>
              </a:solidFill>
            </a:endParaRPr>
          </a:p>
          <a:p>
            <a:pPr algn="just" eaLnBrk="1" hangingPunct="1"/>
            <a:r>
              <a:rPr lang="vi-VN" sz="2800" smtClean="0">
                <a:solidFill>
                  <a:srgbClr val="FF0000"/>
                </a:solidFill>
              </a:rPr>
              <a:t>Để minh họa cho cách tính điểm hội nghị của CITESEER.IST (Hoa kỳ), một số nhà nghiên cứu Hoa kỳ đã đề nghị bảng xếp hạng cho một vài chuyên ngành hẹp thuộc lĩnh vực công nghệ thông tin</a:t>
            </a:r>
            <a:r>
              <a:rPr lang="en-US" sz="2800" smtClean="0">
                <a:solidFill>
                  <a:srgbClr val="FF0000"/>
                </a:solidFill>
              </a:rPr>
              <a:t>.</a:t>
            </a:r>
          </a:p>
          <a:p>
            <a:pPr algn="just" eaLnBrk="1" hangingPunct="1">
              <a:buFont typeface="Wingdings 3" pitchFamily="18" charset="2"/>
              <a:buNone/>
            </a:pPr>
            <a:endParaRPr lang="en-US" sz="2800" smtClean="0">
              <a:solidFill>
                <a:srgbClr val="FF0000"/>
              </a:solidFill>
            </a:endParaRPr>
          </a:p>
          <a:p>
            <a:pPr lvl="1" algn="just" eaLnBrk="1" hangingPunct="1">
              <a:buFont typeface="Verdana" pitchFamily="34" charset="0"/>
              <a:buNone/>
            </a:pPr>
            <a:endParaRPr lang="en-US" smtClean="0"/>
          </a:p>
          <a:p>
            <a:pPr lvl="1" algn="just" eaLnBrk="1" hangingPunct="1"/>
            <a:endParaRPr lang="en-US" smtClean="0"/>
          </a:p>
          <a:p>
            <a:pPr lvl="1" algn="just" eaLnBrk="1" hangingPunct="1"/>
            <a:endParaRPr lang="vi-VN" smtClean="0"/>
          </a:p>
          <a:p>
            <a:pPr lvl="1" algn="just" eaLnBrk="1" hangingPunct="1"/>
            <a:endParaRPr lang="vi-VN" smtClean="0"/>
          </a:p>
          <a:p>
            <a:pPr lvl="1" algn="just" eaLnBrk="1" hangingPunct="1">
              <a:buFont typeface="Verdana" pitchFamily="34" charset="0"/>
              <a:buNone/>
            </a:pPr>
            <a:endParaRPr lang="en-US" smtClean="0"/>
          </a:p>
        </p:txBody>
      </p:sp>
      <p:sp>
        <p:nvSpPr>
          <p:cNvPr id="26627"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5457BB6E-C660-47C3-93CC-FD9979F5F232}" type="slidenum">
              <a:rPr lang="vi-VN" smtClean="0"/>
              <a:pPr defTabSz="447675"/>
              <a:t>11</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vi-VN" sz="3600" dirty="0" smtClean="0">
                <a:solidFill>
                  <a:schemeClr val="bg1"/>
                </a:solidFill>
              </a:rPr>
              <a:t>bảng đánh giá hội nghị quốc tế đã có</a:t>
            </a:r>
            <a:r>
              <a:rPr lang="en-US" sz="3600" dirty="0" smtClean="0">
                <a:solidFill>
                  <a:schemeClr val="bg1"/>
                </a:solidFill>
              </a:rPr>
              <a:t> (4/30)</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215900" y="1042988"/>
            <a:ext cx="9577388" cy="6265862"/>
          </a:xfrm>
        </p:spPr>
        <p:txBody>
          <a:bodyPr/>
          <a:lstStyle/>
          <a:p>
            <a:pPr algn="just" eaLnBrk="1" hangingPunct="1"/>
            <a:r>
              <a:rPr lang="en-US" sz="2800" smtClean="0">
                <a:solidFill>
                  <a:srgbClr val="FF0000"/>
                </a:solidFill>
              </a:rPr>
              <a:t>B</a:t>
            </a:r>
            <a:r>
              <a:rPr lang="vi-VN" sz="2800" smtClean="0">
                <a:solidFill>
                  <a:srgbClr val="FF0000"/>
                </a:solidFill>
              </a:rPr>
              <a:t>ảng xếp hạng cho một vài chuyên ngành hẹp thuộc lĩnh vực công nghệ thông tin</a:t>
            </a:r>
            <a:r>
              <a:rPr lang="en-US" sz="2800" smtClean="0">
                <a:solidFill>
                  <a:srgbClr val="FF0000"/>
                </a:solidFill>
              </a:rPr>
              <a:t> của một số nhà nghiên cứu Hoa kỳ :</a:t>
            </a:r>
          </a:p>
          <a:p>
            <a:pPr lvl="1" algn="just" eaLnBrk="1" hangingPunct="1"/>
            <a:r>
              <a:rPr lang="vi-VN" sz="2300" smtClean="0"/>
              <a:t>Guofei Gu (Khoa kỹ thuật và khoa học máy tính – Trường Đại học A&amp;M Texas, Hoa kỳ) đề nghị bảng xếp hạng cho các hội nghị thuộc lĩnh vực bảo mật dữ liệu và thống kê tại đường link:</a:t>
            </a:r>
            <a:r>
              <a:rPr lang="en-US" sz="2300" smtClean="0"/>
              <a:t> </a:t>
            </a:r>
            <a:r>
              <a:rPr lang="vi-VN" sz="2300" smtClean="0">
                <a:hlinkClick r:id="rId2"/>
              </a:rPr>
              <a:t>http://faculty.cs.tamu.edu/guofei/sec_conf_stat.htm</a:t>
            </a:r>
            <a:endParaRPr lang="en-US" sz="2300" smtClean="0"/>
          </a:p>
          <a:p>
            <a:pPr lvl="1" algn="just" eaLnBrk="1" hangingPunct="1"/>
            <a:r>
              <a:rPr lang="vi-VN" sz="2300" smtClean="0"/>
              <a:t>Tao Xie (Bộ môn Khoa học máy tính – Đại học Bang Bắc Carolina (NCSU- North Carolina State University)) đã đưa ra bảng xếp hạng cho các hội nghị thuộc chuyên ngành Kỹ thuật phần mềm tại đường link:</a:t>
            </a:r>
            <a:r>
              <a:rPr lang="en-US" sz="2300" smtClean="0"/>
              <a:t> </a:t>
            </a:r>
            <a:r>
              <a:rPr lang="vi-VN" sz="2300" smtClean="0">
                <a:hlinkClick r:id="rId3"/>
              </a:rPr>
              <a:t>http://people.engr.ncsu.edu/txie/seconferences.htm</a:t>
            </a:r>
            <a:endParaRPr lang="en-US" sz="2300" smtClean="0"/>
          </a:p>
          <a:p>
            <a:pPr lvl="1" algn="just" eaLnBrk="1" hangingPunct="1">
              <a:buFont typeface="Verdana" pitchFamily="34" charset="0"/>
              <a:buNone/>
            </a:pPr>
            <a:endParaRPr lang="vi-VN" sz="2300" smtClean="0"/>
          </a:p>
          <a:p>
            <a:pPr lvl="1" algn="just" eaLnBrk="1" hangingPunct="1"/>
            <a:endParaRPr lang="en-US" sz="2300" smtClean="0">
              <a:solidFill>
                <a:srgbClr val="FF0000"/>
              </a:solidFill>
            </a:endParaRPr>
          </a:p>
          <a:p>
            <a:pPr algn="just" eaLnBrk="1" hangingPunct="1">
              <a:buFont typeface="Wingdings 3" pitchFamily="18" charset="2"/>
              <a:buNone/>
            </a:pPr>
            <a:endParaRPr lang="en-US" sz="2800" smtClean="0">
              <a:solidFill>
                <a:srgbClr val="FF0000"/>
              </a:solidFill>
            </a:endParaRPr>
          </a:p>
          <a:p>
            <a:pPr lvl="1" algn="just" eaLnBrk="1" hangingPunct="1">
              <a:buFont typeface="Verdana" pitchFamily="34" charset="0"/>
              <a:buNone/>
            </a:pPr>
            <a:endParaRPr lang="en-US" smtClean="0"/>
          </a:p>
          <a:p>
            <a:pPr lvl="1" algn="just" eaLnBrk="1" hangingPunct="1"/>
            <a:endParaRPr lang="en-US" smtClean="0"/>
          </a:p>
          <a:p>
            <a:pPr lvl="1" algn="just" eaLnBrk="1" hangingPunct="1"/>
            <a:endParaRPr lang="vi-VN" smtClean="0"/>
          </a:p>
          <a:p>
            <a:pPr lvl="1" algn="just" eaLnBrk="1" hangingPunct="1"/>
            <a:endParaRPr lang="vi-VN" smtClean="0"/>
          </a:p>
          <a:p>
            <a:pPr lvl="1" algn="just" eaLnBrk="1" hangingPunct="1">
              <a:buFont typeface="Verdana" pitchFamily="34" charset="0"/>
              <a:buNone/>
            </a:pPr>
            <a:endParaRPr lang="en-US" smtClean="0"/>
          </a:p>
        </p:txBody>
      </p:sp>
      <p:sp>
        <p:nvSpPr>
          <p:cNvPr id="2765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1B8C644D-2F31-4102-8608-84E0A90A869B}" type="slidenum">
              <a:rPr lang="vi-VN" smtClean="0"/>
              <a:pPr defTabSz="447675"/>
              <a:t>12</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vi-VN" sz="3600" dirty="0" smtClean="0">
                <a:solidFill>
                  <a:schemeClr val="bg1"/>
                </a:solidFill>
              </a:rPr>
              <a:t>bảng đánh giá hội nghị quốc tế đã có</a:t>
            </a:r>
            <a:r>
              <a:rPr lang="en-US" sz="3600" dirty="0" smtClean="0">
                <a:solidFill>
                  <a:schemeClr val="bg1"/>
                </a:solidFill>
              </a:rPr>
              <a:t> (5/30)</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215900" y="1042988"/>
            <a:ext cx="9577388" cy="6265862"/>
          </a:xfrm>
        </p:spPr>
        <p:txBody>
          <a:bodyPr/>
          <a:lstStyle/>
          <a:p>
            <a:pPr algn="just" eaLnBrk="1" hangingPunct="1"/>
            <a:r>
              <a:rPr lang="en-US" sz="2800" smtClean="0">
                <a:solidFill>
                  <a:srgbClr val="FF0000"/>
                </a:solidFill>
              </a:rPr>
              <a:t>Hai </a:t>
            </a:r>
            <a:r>
              <a:rPr lang="vi-VN" sz="2800" smtClean="0">
                <a:solidFill>
                  <a:srgbClr val="FF0000"/>
                </a:solidFill>
              </a:rPr>
              <a:t>bảng xếp hạng nói trên đã phân các hội nghị thuộc lĩnh vực nghiên cứu thành 4 loại: Hạng 1(Rank 1); Hạng 2 (Rank 2); Hạng 3 (Rank 3) và các hội nghị khác (chưa có hạng). Hơn nữa, bảng xếp hạn nói trên còn đưa ra ví dụ thống kê về tỷ lệ chấp nhận các bài báo </a:t>
            </a:r>
            <a:r>
              <a:rPr lang="en-US" sz="2800" smtClean="0">
                <a:solidFill>
                  <a:srgbClr val="FF0000"/>
                </a:solidFill>
              </a:rPr>
              <a:t>qua nhiều năm </a:t>
            </a:r>
            <a:r>
              <a:rPr lang="vi-VN" sz="2800" smtClean="0">
                <a:solidFill>
                  <a:srgbClr val="FF0000"/>
                </a:solidFill>
              </a:rPr>
              <a:t>của </a:t>
            </a:r>
            <a:r>
              <a:rPr lang="en-US" sz="2800" smtClean="0">
                <a:solidFill>
                  <a:srgbClr val="FF0000"/>
                </a:solidFill>
              </a:rPr>
              <a:t>từng </a:t>
            </a:r>
            <a:r>
              <a:rPr lang="vi-VN" sz="2800" smtClean="0">
                <a:solidFill>
                  <a:srgbClr val="FF0000"/>
                </a:solidFill>
              </a:rPr>
              <a:t>hội nghị</a:t>
            </a:r>
            <a:r>
              <a:rPr lang="en-US" sz="2800" smtClean="0">
                <a:solidFill>
                  <a:srgbClr val="FF0000"/>
                </a:solidFill>
              </a:rPr>
              <a:t>.</a:t>
            </a:r>
          </a:p>
          <a:p>
            <a:pPr algn="just" eaLnBrk="1" hangingPunct="1"/>
            <a:r>
              <a:rPr lang="vi-VN" sz="2800" smtClean="0">
                <a:solidFill>
                  <a:srgbClr val="FF0000"/>
                </a:solidFill>
              </a:rPr>
              <a:t>Hai bảng xếp hạng này khá hiệu quả, tuy nhiên mới chỉ sử dụng được trong hai chuyên ngành hẹp, không bao quát toàn bộ lĩnh vực công nghệ thông tin. </a:t>
            </a:r>
            <a:endParaRPr lang="en-US" sz="2800" smtClean="0">
              <a:solidFill>
                <a:srgbClr val="FF0000"/>
              </a:solidFill>
            </a:endParaRPr>
          </a:p>
          <a:p>
            <a:pPr lvl="1" algn="just" eaLnBrk="1" hangingPunct="1">
              <a:buFont typeface="Verdana" pitchFamily="34" charset="0"/>
              <a:buNone/>
            </a:pPr>
            <a:endParaRPr lang="vi-VN" sz="2300" smtClean="0"/>
          </a:p>
          <a:p>
            <a:pPr lvl="1" algn="just" eaLnBrk="1" hangingPunct="1"/>
            <a:endParaRPr lang="en-US" sz="2300" smtClean="0">
              <a:solidFill>
                <a:srgbClr val="FF0000"/>
              </a:solidFill>
            </a:endParaRPr>
          </a:p>
          <a:p>
            <a:pPr algn="just" eaLnBrk="1" hangingPunct="1">
              <a:buFont typeface="Wingdings 3" pitchFamily="18" charset="2"/>
              <a:buNone/>
            </a:pPr>
            <a:endParaRPr lang="en-US" sz="2800" smtClean="0">
              <a:solidFill>
                <a:srgbClr val="FF0000"/>
              </a:solidFill>
            </a:endParaRPr>
          </a:p>
          <a:p>
            <a:pPr lvl="1" algn="just" eaLnBrk="1" hangingPunct="1">
              <a:buFont typeface="Verdana" pitchFamily="34" charset="0"/>
              <a:buNone/>
            </a:pPr>
            <a:endParaRPr lang="en-US" smtClean="0"/>
          </a:p>
          <a:p>
            <a:pPr lvl="1" algn="just" eaLnBrk="1" hangingPunct="1"/>
            <a:endParaRPr lang="en-US" smtClean="0"/>
          </a:p>
          <a:p>
            <a:pPr lvl="1" algn="just" eaLnBrk="1" hangingPunct="1"/>
            <a:endParaRPr lang="vi-VN" smtClean="0"/>
          </a:p>
          <a:p>
            <a:pPr lvl="1" algn="just" eaLnBrk="1" hangingPunct="1"/>
            <a:endParaRPr lang="vi-VN" smtClean="0"/>
          </a:p>
          <a:p>
            <a:pPr lvl="1" algn="just" eaLnBrk="1" hangingPunct="1">
              <a:buFont typeface="Verdana" pitchFamily="34" charset="0"/>
              <a:buNone/>
            </a:pPr>
            <a:endParaRPr lang="en-US" smtClean="0"/>
          </a:p>
        </p:txBody>
      </p:sp>
      <p:sp>
        <p:nvSpPr>
          <p:cNvPr id="28675"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AAFC7E72-8192-4422-ABC5-1941A1E37C0A}" type="slidenum">
              <a:rPr lang="vi-VN" smtClean="0"/>
              <a:pPr defTabSz="447675"/>
              <a:t>13</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vi-VN" sz="3600" dirty="0" smtClean="0">
                <a:solidFill>
                  <a:schemeClr val="bg1"/>
                </a:solidFill>
              </a:rPr>
              <a:t>bảng đánh giá hội nghị quốc tế đã có</a:t>
            </a:r>
            <a:r>
              <a:rPr lang="en-US" sz="3600" dirty="0" smtClean="0">
                <a:solidFill>
                  <a:schemeClr val="bg1"/>
                </a:solidFill>
              </a:rPr>
              <a:t> (6/30)</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215900" y="971550"/>
            <a:ext cx="9577388" cy="6516688"/>
          </a:xfrm>
        </p:spPr>
        <p:txBody>
          <a:bodyPr/>
          <a:lstStyle/>
          <a:p>
            <a:pPr algn="just" eaLnBrk="1" hangingPunct="1"/>
            <a:r>
              <a:rPr lang="vi-VN" sz="2800" smtClean="0">
                <a:solidFill>
                  <a:srgbClr val="FF0000"/>
                </a:solidFill>
              </a:rPr>
              <a:t>Một số bảng xếp hạng hội nghị quốc tế trên thế giới cho ngành Khoa học máy tính dựa trên tiêu chí của thư viện CITESEER.IST</a:t>
            </a:r>
            <a:r>
              <a:rPr lang="en-US" sz="2800" smtClean="0">
                <a:solidFill>
                  <a:srgbClr val="FF0000"/>
                </a:solidFill>
              </a:rPr>
              <a:t>:</a:t>
            </a:r>
          </a:p>
          <a:p>
            <a:pPr lvl="1" algn="just" eaLnBrk="1" hangingPunct="1"/>
            <a:r>
              <a:rPr lang="vi-VN" sz="2300" smtClean="0"/>
              <a:t>Hoa kỳ:</a:t>
            </a:r>
            <a:endParaRPr lang="en-US" sz="2300" smtClean="0"/>
          </a:p>
          <a:p>
            <a:pPr lvl="2" algn="just" eaLnBrk="1" hangingPunct="1"/>
            <a:r>
              <a:rPr lang="vi-VN" sz="2100" smtClean="0"/>
              <a:t>Đại học Creighton – California – Omaha NE (Hoa kỳ) (Creighton University – 2500 California Plaza – Omaha NE)</a:t>
            </a:r>
            <a:r>
              <a:rPr lang="en-US" sz="2100" smtClean="0"/>
              <a:t>.L</a:t>
            </a:r>
            <a:r>
              <a:rPr lang="vi-VN" sz="2100" smtClean="0"/>
              <a:t>ink: </a:t>
            </a:r>
            <a:r>
              <a:rPr lang="vi-VN" sz="2100" smtClean="0">
                <a:hlinkClick r:id="rId2"/>
              </a:rPr>
              <a:t>https://people.creighton.edu/~pna06432/Conference.htm</a:t>
            </a:r>
            <a:endParaRPr lang="en-US" sz="2100" smtClean="0"/>
          </a:p>
          <a:p>
            <a:pPr lvl="2" algn="just" eaLnBrk="1" hangingPunct="1"/>
            <a:r>
              <a:rPr lang="vi-VN" smtClean="0"/>
              <a:t>Đại học Albany – Đại học bang NewYork (Hoa kỳ) (University at Albany – State University of NewYork)</a:t>
            </a:r>
            <a:r>
              <a:rPr lang="en-US" smtClean="0"/>
              <a:t>.</a:t>
            </a:r>
            <a:r>
              <a:rPr lang="vi-VN" smtClean="0"/>
              <a:t> </a:t>
            </a:r>
            <a:r>
              <a:rPr lang="en-US" smtClean="0"/>
              <a:t>L</a:t>
            </a:r>
            <a:r>
              <a:rPr lang="vi-VN" smtClean="0"/>
              <a:t>ink: </a:t>
            </a:r>
            <a:r>
              <a:rPr lang="vi-VN" smtClean="0">
                <a:hlinkClick r:id="rId3"/>
              </a:rPr>
              <a:t>http://www.cs.albany.edu/~ashwin/Conf_rank.html</a:t>
            </a:r>
            <a:endParaRPr lang="en-US" smtClean="0"/>
          </a:p>
          <a:p>
            <a:pPr lvl="2" algn="just" eaLnBrk="1" hangingPunct="1"/>
            <a:r>
              <a:rPr lang="vi-VN" smtClean="0"/>
              <a:t>Trường Khoa học máy tính UCLA –Los Angeles, CA (Hoa kỳ) (UCLA Computer Science – Los Angeles, CA)</a:t>
            </a:r>
            <a:r>
              <a:rPr lang="en-US" smtClean="0"/>
              <a:t>. L</a:t>
            </a:r>
            <a:r>
              <a:rPr lang="vi-VN" smtClean="0"/>
              <a:t>ink: </a:t>
            </a:r>
            <a:r>
              <a:rPr lang="vi-VN" smtClean="0">
                <a:hlinkClick r:id="rId4"/>
              </a:rPr>
              <a:t>http://www.cs.ucla.edu/~eklee/paper/CS_conf_rank.htm</a:t>
            </a:r>
            <a:endParaRPr lang="en-US" smtClean="0"/>
          </a:p>
          <a:p>
            <a:pPr lvl="2" algn="just" eaLnBrk="1" hangingPunct="1"/>
            <a:r>
              <a:rPr lang="vi-VN" smtClean="0"/>
              <a:t>Bộ môn Khoa học máy tính Virginia Tech(Hoa kỳ) (Department of  Computer Science – Virginia Tech)</a:t>
            </a:r>
            <a:r>
              <a:rPr lang="en-US" smtClean="0"/>
              <a:t>. L</a:t>
            </a:r>
            <a:r>
              <a:rPr lang="vi-VN" smtClean="0"/>
              <a:t>ink:</a:t>
            </a:r>
            <a:r>
              <a:rPr lang="en-US" smtClean="0"/>
              <a:t> </a:t>
            </a:r>
            <a:r>
              <a:rPr lang="vi-VN" smtClean="0">
                <a:hlinkClick r:id="rId5"/>
              </a:rPr>
              <a:t>http://europa.nvc.cs.vt.edu/~ctlu/Link-File/Link-Folder/conference-ranking.txt</a:t>
            </a:r>
            <a:endParaRPr lang="en-US" smtClean="0"/>
          </a:p>
          <a:p>
            <a:pPr lvl="1" algn="just" eaLnBrk="1" hangingPunct="1"/>
            <a:endParaRPr lang="en-US" sz="2300" smtClean="0"/>
          </a:p>
          <a:p>
            <a:pPr lvl="1" algn="just" eaLnBrk="1" hangingPunct="1">
              <a:buFont typeface="Verdana" pitchFamily="34" charset="0"/>
              <a:buNone/>
            </a:pPr>
            <a:r>
              <a:rPr lang="en-US" sz="2300" smtClean="0"/>
              <a:t>	</a:t>
            </a:r>
            <a:endParaRPr lang="vi-VN" sz="2300" smtClean="0"/>
          </a:p>
          <a:p>
            <a:pPr lvl="1" algn="just" eaLnBrk="1" hangingPunct="1"/>
            <a:endParaRPr lang="en-US" sz="2300" smtClean="0">
              <a:solidFill>
                <a:srgbClr val="FF0000"/>
              </a:solidFill>
            </a:endParaRPr>
          </a:p>
          <a:p>
            <a:pPr algn="just" eaLnBrk="1" hangingPunct="1">
              <a:buFont typeface="Wingdings 3" pitchFamily="18" charset="2"/>
              <a:buNone/>
            </a:pPr>
            <a:endParaRPr lang="en-US" sz="2800" smtClean="0">
              <a:solidFill>
                <a:srgbClr val="FF0000"/>
              </a:solidFill>
            </a:endParaRPr>
          </a:p>
          <a:p>
            <a:pPr lvl="1" algn="just" eaLnBrk="1" hangingPunct="1">
              <a:buFont typeface="Verdana" pitchFamily="34" charset="0"/>
              <a:buNone/>
            </a:pPr>
            <a:endParaRPr lang="en-US" smtClean="0"/>
          </a:p>
          <a:p>
            <a:pPr lvl="1" algn="just" eaLnBrk="1" hangingPunct="1"/>
            <a:endParaRPr lang="en-US" smtClean="0"/>
          </a:p>
          <a:p>
            <a:pPr lvl="1" algn="just" eaLnBrk="1" hangingPunct="1"/>
            <a:endParaRPr lang="vi-VN" smtClean="0"/>
          </a:p>
          <a:p>
            <a:pPr lvl="1" algn="just" eaLnBrk="1" hangingPunct="1"/>
            <a:endParaRPr lang="vi-VN" smtClean="0"/>
          </a:p>
          <a:p>
            <a:pPr lvl="1" algn="just" eaLnBrk="1" hangingPunct="1">
              <a:buFont typeface="Verdana" pitchFamily="34" charset="0"/>
              <a:buNone/>
            </a:pPr>
            <a:endParaRPr lang="en-US" smtClean="0"/>
          </a:p>
        </p:txBody>
      </p:sp>
      <p:sp>
        <p:nvSpPr>
          <p:cNvPr id="2969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F7C38772-1DB5-47EF-8CCA-4A08268E4050}" type="slidenum">
              <a:rPr lang="vi-VN" smtClean="0"/>
              <a:pPr defTabSz="447675"/>
              <a:t>14</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vi-VN" sz="3600" dirty="0" smtClean="0">
                <a:solidFill>
                  <a:schemeClr val="bg1"/>
                </a:solidFill>
              </a:rPr>
              <a:t>bảng đánh giá hội nghị quốc tế đã có</a:t>
            </a:r>
            <a:r>
              <a:rPr lang="en-US" sz="3600" dirty="0" smtClean="0">
                <a:solidFill>
                  <a:schemeClr val="bg1"/>
                </a:solidFill>
              </a:rPr>
              <a:t> (7/30)</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a:xfrm>
            <a:off x="215900" y="1042988"/>
            <a:ext cx="9577388" cy="6049962"/>
          </a:xfrm>
        </p:spPr>
        <p:txBody>
          <a:bodyPr/>
          <a:lstStyle/>
          <a:p>
            <a:pPr algn="just" eaLnBrk="1" hangingPunct="1"/>
            <a:r>
              <a:rPr lang="vi-VN" sz="2800" smtClean="0">
                <a:solidFill>
                  <a:srgbClr val="FF0000"/>
                </a:solidFill>
              </a:rPr>
              <a:t>Một số bảng xếp hạng hội nghị quốc tế trên thế giới cho ngành Khoa học máy tính dựa trên tiêu chí của thư viện CITESEER.IST</a:t>
            </a:r>
            <a:r>
              <a:rPr lang="en-US" sz="2800" smtClean="0">
                <a:solidFill>
                  <a:srgbClr val="FF0000"/>
                </a:solidFill>
              </a:rPr>
              <a:t>:</a:t>
            </a:r>
          </a:p>
          <a:p>
            <a:pPr lvl="1" algn="just" eaLnBrk="1" hangingPunct="1"/>
            <a:r>
              <a:rPr lang="vi-VN" sz="2400" smtClean="0"/>
              <a:t>Singapore:</a:t>
            </a:r>
            <a:endParaRPr lang="en-US" sz="2400" smtClean="0"/>
          </a:p>
          <a:p>
            <a:pPr lvl="2" algn="just" eaLnBrk="1" hangingPunct="1"/>
            <a:r>
              <a:rPr lang="vi-VN" sz="2000" smtClean="0"/>
              <a:t>Đại học Công Nghệ Nanyang (Singapore) (Nanyang Technological University)</a:t>
            </a:r>
            <a:r>
              <a:rPr lang="en-US" sz="2000" smtClean="0"/>
              <a:t>. L</a:t>
            </a:r>
            <a:r>
              <a:rPr lang="vi-VN" sz="2000" smtClean="0"/>
              <a:t>ink: </a:t>
            </a:r>
            <a:r>
              <a:rPr lang="vi-VN" sz="2000" smtClean="0">
                <a:hlinkClick r:id="rId2"/>
              </a:rPr>
              <a:t>http://www.ntu.edu.sg/home/assourav/crank.htm</a:t>
            </a:r>
            <a:endParaRPr lang="en-US" sz="2000" smtClean="0"/>
          </a:p>
          <a:p>
            <a:pPr lvl="2" algn="just" eaLnBrk="1" hangingPunct="1"/>
            <a:r>
              <a:rPr lang="vi-VN" sz="2000" smtClean="0"/>
              <a:t>Đại học Quốc Gia SinhGaPo (Singapore)(NUS - National University of Singapore)</a:t>
            </a:r>
            <a:r>
              <a:rPr lang="en-US" sz="2000" smtClean="0"/>
              <a:t>. L</a:t>
            </a:r>
            <a:r>
              <a:rPr lang="vi-VN" sz="2000" smtClean="0"/>
              <a:t>ink:</a:t>
            </a:r>
            <a:r>
              <a:rPr lang="en-US" sz="2000" smtClean="0"/>
              <a:t> </a:t>
            </a:r>
            <a:r>
              <a:rPr lang="vi-VN" sz="2000" smtClean="0">
                <a:hlinkClick r:id="rId3"/>
              </a:rPr>
              <a:t>http://www.comp.nus.edu.sg/~harishk/mysoc_confs.htm</a:t>
            </a:r>
            <a:r>
              <a:rPr lang="vi-VN" sz="2000" smtClean="0"/>
              <a:t> </a:t>
            </a:r>
            <a:r>
              <a:rPr lang="en-US" sz="2400" smtClean="0"/>
              <a:t>	</a:t>
            </a:r>
            <a:endParaRPr lang="vi-VN" sz="2400" smtClean="0"/>
          </a:p>
          <a:p>
            <a:pPr lvl="1" algn="just" eaLnBrk="1" hangingPunct="1"/>
            <a:r>
              <a:rPr lang="vi-VN" sz="2400" smtClean="0"/>
              <a:t>Canada:</a:t>
            </a:r>
          </a:p>
          <a:p>
            <a:pPr lvl="2" algn="just" eaLnBrk="1" hangingPunct="1"/>
            <a:r>
              <a:rPr lang="vi-VN" sz="2000" smtClean="0"/>
              <a:t>Đại học Alberta (University of Alberta - Canada)</a:t>
            </a:r>
            <a:r>
              <a:rPr lang="en-US" sz="2000" smtClean="0"/>
              <a:t>. L</a:t>
            </a:r>
            <a:r>
              <a:rPr lang="vi-VN" sz="2000" smtClean="0"/>
              <a:t>ink: </a:t>
            </a:r>
            <a:r>
              <a:rPr lang="vi-VN" sz="2000" smtClean="0">
                <a:hlinkClick r:id="rId4"/>
              </a:rPr>
              <a:t>http://webdocs.cs.ualberta.ca/~zaiane/htmldocs/ConfRanking.html</a:t>
            </a:r>
            <a:endParaRPr lang="en-US" sz="2400" smtClean="0"/>
          </a:p>
          <a:p>
            <a:pPr lvl="1" algn="just" eaLnBrk="1" hangingPunct="1">
              <a:buFont typeface="Verdana" pitchFamily="34" charset="0"/>
              <a:buNone/>
            </a:pPr>
            <a:endParaRPr lang="vi-VN" smtClean="0"/>
          </a:p>
          <a:p>
            <a:pPr lvl="1" algn="just" eaLnBrk="1" hangingPunct="1"/>
            <a:endParaRPr lang="vi-VN" smtClean="0"/>
          </a:p>
          <a:p>
            <a:pPr lvl="1" algn="just" eaLnBrk="1" hangingPunct="1">
              <a:buFont typeface="Verdana" pitchFamily="34" charset="0"/>
              <a:buNone/>
            </a:pPr>
            <a:endParaRPr lang="en-US" smtClean="0"/>
          </a:p>
        </p:txBody>
      </p:sp>
      <p:sp>
        <p:nvSpPr>
          <p:cNvPr id="30723"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25022022-125E-4191-9DC2-847BAA39B2BD}" type="slidenum">
              <a:rPr lang="vi-VN" smtClean="0"/>
              <a:pPr defTabSz="447675"/>
              <a:t>15</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vi-VN" sz="3600" dirty="0" smtClean="0">
                <a:solidFill>
                  <a:schemeClr val="bg1"/>
                </a:solidFill>
              </a:rPr>
              <a:t>bảng đánh giá hội nghị quốc tế đã có</a:t>
            </a:r>
            <a:r>
              <a:rPr lang="en-US" sz="3600" dirty="0" smtClean="0">
                <a:solidFill>
                  <a:schemeClr val="bg1"/>
                </a:solidFill>
              </a:rPr>
              <a:t> (8/30)</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215900" y="1042988"/>
            <a:ext cx="9577388" cy="6049962"/>
          </a:xfrm>
        </p:spPr>
        <p:txBody>
          <a:bodyPr/>
          <a:lstStyle/>
          <a:p>
            <a:pPr algn="just" eaLnBrk="1" hangingPunct="1"/>
            <a:r>
              <a:rPr lang="vi-VN" sz="2800" smtClean="0">
                <a:solidFill>
                  <a:srgbClr val="FF0000"/>
                </a:solidFill>
              </a:rPr>
              <a:t>Một số bảng xếp hạng hội nghị quốc tế trên thế giới cho ngành Khoa học máy tính dựa trên tiêu chí của thư viện CITESEER.IST</a:t>
            </a:r>
            <a:r>
              <a:rPr lang="en-US" sz="2800" smtClean="0">
                <a:solidFill>
                  <a:srgbClr val="FF0000"/>
                </a:solidFill>
              </a:rPr>
              <a:t>:</a:t>
            </a:r>
          </a:p>
          <a:p>
            <a:pPr lvl="1" algn="just" eaLnBrk="1" hangingPunct="1"/>
            <a:r>
              <a:rPr lang="en-US" sz="2400" smtClean="0"/>
              <a:t>P</a:t>
            </a:r>
            <a:r>
              <a:rPr lang="vi-VN" sz="2400" smtClean="0"/>
              <a:t>hân chia lĩnh vực Công nghệ thông tin phân thành nhiều chuyên ngành nhỏ gồm: </a:t>
            </a:r>
            <a:r>
              <a:rPr lang="en-US" sz="2400" smtClean="0"/>
              <a:t>(1) </a:t>
            </a:r>
            <a:r>
              <a:rPr lang="vi-VN" sz="2400" smtClean="0"/>
              <a:t>Chuyên ngành:  Trí tuệ nhân tạo - Artificial Intelligence</a:t>
            </a:r>
            <a:r>
              <a:rPr lang="en-US" sz="2400" smtClean="0"/>
              <a:t>; (</a:t>
            </a:r>
            <a:r>
              <a:rPr lang="vi-VN" sz="2400" smtClean="0"/>
              <a:t>2</a:t>
            </a:r>
            <a:r>
              <a:rPr lang="en-US" sz="2400" smtClean="0"/>
              <a:t>) </a:t>
            </a:r>
            <a:r>
              <a:rPr lang="vi-VN" sz="2400" smtClean="0"/>
              <a:t>Chuyên ngành:  Phần cứng và kiến trúc máy tính - Hardware and Architecture</a:t>
            </a:r>
            <a:r>
              <a:rPr lang="en-US" sz="2400" smtClean="0"/>
              <a:t>; (</a:t>
            </a:r>
            <a:r>
              <a:rPr lang="vi-VN" sz="2400" smtClean="0"/>
              <a:t>3</a:t>
            </a:r>
            <a:r>
              <a:rPr lang="en-US" sz="2400" smtClean="0"/>
              <a:t>)</a:t>
            </a:r>
            <a:r>
              <a:rPr lang="vi-VN" sz="2400" smtClean="0"/>
              <a:t>Chuyên ngành:  Các ứng dụng công nghệ thông tin – Applications</a:t>
            </a:r>
            <a:r>
              <a:rPr lang="en-US" sz="2400" smtClean="0"/>
              <a:t>; (</a:t>
            </a:r>
            <a:r>
              <a:rPr lang="vi-VN" sz="2400" smtClean="0"/>
              <a:t>4</a:t>
            </a:r>
            <a:r>
              <a:rPr lang="en-US" sz="2400" smtClean="0"/>
              <a:t>)</a:t>
            </a:r>
            <a:r>
              <a:rPr lang="vi-VN" sz="2400" smtClean="0"/>
              <a:t>Chuyên ngành:  Kỹ thuật hệ thống - System Technology</a:t>
            </a:r>
            <a:r>
              <a:rPr lang="en-US" sz="2400" smtClean="0"/>
              <a:t>; (</a:t>
            </a:r>
            <a:r>
              <a:rPr lang="vi-VN" sz="2400" smtClean="0"/>
              <a:t>5</a:t>
            </a:r>
            <a:r>
              <a:rPr lang="en-US" sz="2400" smtClean="0"/>
              <a:t>)</a:t>
            </a:r>
            <a:r>
              <a:rPr lang="vi-VN" sz="2400" smtClean="0"/>
              <a:t>Chuyên ngành:  Ngôn ngữ lập trình và kỹ thuật phần mềm - Programming Languages and Software Engineering</a:t>
            </a:r>
            <a:r>
              <a:rPr lang="en-US" sz="2400" smtClean="0"/>
              <a:t>; (</a:t>
            </a:r>
            <a:r>
              <a:rPr lang="vi-VN" sz="2400" smtClean="0"/>
              <a:t>6</a:t>
            </a:r>
            <a:r>
              <a:rPr lang="en-US" sz="2400" smtClean="0"/>
              <a:t>)</a:t>
            </a:r>
            <a:r>
              <a:rPr lang="vi-VN" sz="2400" smtClean="0"/>
              <a:t>	Chuyên ngành:  Lý thuyết và giải thuật - Algorithms and Theory</a:t>
            </a:r>
            <a:r>
              <a:rPr lang="en-US" sz="2400" smtClean="0"/>
              <a:t>; (7)</a:t>
            </a:r>
            <a:r>
              <a:rPr lang="vi-VN" sz="2400" smtClean="0"/>
              <a:t> Chuyên ngành:  Cơ sở dữ liệu – Databases</a:t>
            </a:r>
            <a:r>
              <a:rPr lang="en-US" sz="2400" smtClean="0"/>
              <a:t>; (</a:t>
            </a:r>
            <a:r>
              <a:rPr lang="vi-VN" sz="2400" smtClean="0"/>
              <a:t>8</a:t>
            </a:r>
            <a:r>
              <a:rPr lang="en-US" sz="2400" smtClean="0"/>
              <a:t>)</a:t>
            </a:r>
            <a:r>
              <a:rPr lang="vi-VN" sz="2400" smtClean="0"/>
              <a:t>Các hội nghị có liên quan khác</a:t>
            </a:r>
            <a:r>
              <a:rPr lang="en-US" sz="2400" smtClean="0"/>
              <a:t>.</a:t>
            </a:r>
            <a:endParaRPr lang="vi-VN" sz="2400" smtClean="0"/>
          </a:p>
          <a:p>
            <a:pPr lvl="2" algn="just" eaLnBrk="1" hangingPunct="1"/>
            <a:endParaRPr lang="en-US" sz="2400" smtClean="0"/>
          </a:p>
          <a:p>
            <a:pPr lvl="1" algn="just" eaLnBrk="1" hangingPunct="1">
              <a:buFont typeface="Verdana" pitchFamily="34" charset="0"/>
              <a:buNone/>
            </a:pPr>
            <a:endParaRPr lang="vi-VN" smtClean="0"/>
          </a:p>
          <a:p>
            <a:pPr lvl="1" algn="just" eaLnBrk="1" hangingPunct="1"/>
            <a:endParaRPr lang="vi-VN" smtClean="0"/>
          </a:p>
          <a:p>
            <a:pPr lvl="1" algn="just" eaLnBrk="1" hangingPunct="1">
              <a:buFont typeface="Verdana" pitchFamily="34" charset="0"/>
              <a:buNone/>
            </a:pPr>
            <a:endParaRPr lang="en-US" smtClean="0"/>
          </a:p>
        </p:txBody>
      </p:sp>
      <p:sp>
        <p:nvSpPr>
          <p:cNvPr id="31747"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B735AD93-B939-4A8D-AE32-15B5DD83D60D}" type="slidenum">
              <a:rPr lang="vi-VN" smtClean="0"/>
              <a:pPr defTabSz="447675"/>
              <a:t>16</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vi-VN" sz="3600" dirty="0" smtClean="0">
                <a:solidFill>
                  <a:schemeClr val="bg1"/>
                </a:solidFill>
              </a:rPr>
              <a:t>bảng đánh giá hội nghị quốc tế đã có</a:t>
            </a:r>
            <a:r>
              <a:rPr lang="en-US" sz="3600" dirty="0" smtClean="0">
                <a:solidFill>
                  <a:schemeClr val="bg1"/>
                </a:solidFill>
              </a:rPr>
              <a:t> (9/30)</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215900" y="1042988"/>
            <a:ext cx="9577388" cy="6049962"/>
          </a:xfrm>
        </p:spPr>
        <p:txBody>
          <a:bodyPr/>
          <a:lstStyle/>
          <a:p>
            <a:pPr algn="just" eaLnBrk="1" hangingPunct="1"/>
            <a:r>
              <a:rPr lang="vi-VN" sz="2800" smtClean="0">
                <a:solidFill>
                  <a:srgbClr val="FF0000"/>
                </a:solidFill>
              </a:rPr>
              <a:t>Một số bảng xếp hạng hội nghị quốc tế trên thế giới cho ngành Khoa học máy tính dựa trên tiêu chí của thư viện CITESEER.IST</a:t>
            </a:r>
            <a:r>
              <a:rPr lang="en-US" sz="2800" smtClean="0">
                <a:solidFill>
                  <a:srgbClr val="FF0000"/>
                </a:solidFill>
              </a:rPr>
              <a:t>:</a:t>
            </a:r>
          </a:p>
          <a:p>
            <a:pPr lvl="1" algn="just" eaLnBrk="1" hangingPunct="1"/>
            <a:r>
              <a:rPr lang="vi-VN" sz="2400" smtClean="0"/>
              <a:t>Các hội nghị, hội thảo trong mỗi chuyên ngành được xếp thành ba hạng: Hạng 1(Rank 1), Hạng 2 (Rank 2) và Hạng 3 (Rank 3). Ngoài ra, các bảng xếp hạng còn đưa ra một số hội nghị liên quan (chưa được đánh giá – no rank), đồng thời cũng đưa ra khuyến cáo không nên gửi bài đến một số hội nghị.</a:t>
            </a:r>
          </a:p>
          <a:p>
            <a:pPr lvl="2" algn="just" eaLnBrk="1" hangingPunct="1">
              <a:buFont typeface="Wingdings 2" pitchFamily="18" charset="2"/>
              <a:buNone/>
            </a:pPr>
            <a:endParaRPr lang="en-US" sz="2400" smtClean="0"/>
          </a:p>
          <a:p>
            <a:pPr lvl="1" algn="just" eaLnBrk="1" hangingPunct="1">
              <a:buFont typeface="Verdana" pitchFamily="34" charset="0"/>
              <a:buNone/>
            </a:pPr>
            <a:endParaRPr lang="vi-VN" smtClean="0"/>
          </a:p>
          <a:p>
            <a:pPr lvl="1" algn="just" eaLnBrk="1" hangingPunct="1"/>
            <a:endParaRPr lang="vi-VN" smtClean="0"/>
          </a:p>
          <a:p>
            <a:pPr lvl="1" algn="just" eaLnBrk="1" hangingPunct="1">
              <a:buFont typeface="Verdana" pitchFamily="34" charset="0"/>
              <a:buNone/>
            </a:pPr>
            <a:endParaRPr lang="en-US" smtClean="0"/>
          </a:p>
        </p:txBody>
      </p:sp>
      <p:sp>
        <p:nvSpPr>
          <p:cNvPr id="3277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241D8EDC-CC0A-4D6D-9604-496E4B3A3AF0}" type="slidenum">
              <a:rPr lang="vi-VN" smtClean="0"/>
              <a:pPr defTabSz="447675"/>
              <a:t>17</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vi-VN" sz="3600" dirty="0" smtClean="0">
                <a:solidFill>
                  <a:schemeClr val="bg1"/>
                </a:solidFill>
              </a:rPr>
              <a:t>bảng đánh giá hội nghị quốc tế đã có</a:t>
            </a:r>
            <a:r>
              <a:rPr lang="en-US" sz="3600" dirty="0" smtClean="0">
                <a:solidFill>
                  <a:schemeClr val="bg1"/>
                </a:solidFill>
              </a:rPr>
              <a:t> (10/30)</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a:xfrm>
            <a:off x="215900" y="1042988"/>
            <a:ext cx="9577388" cy="6049962"/>
          </a:xfrm>
        </p:spPr>
        <p:txBody>
          <a:bodyPr/>
          <a:lstStyle/>
          <a:p>
            <a:pPr algn="just" eaLnBrk="1" hangingPunct="1"/>
            <a:r>
              <a:rPr lang="vi-VN" sz="2800" smtClean="0">
                <a:solidFill>
                  <a:srgbClr val="FF0000"/>
                </a:solidFill>
              </a:rPr>
              <a:t>Một số bảng xếp hạng hội nghị quốc tế trên thế giới cho ngành Khoa học máy tính dựa trên tiêu chí của thư viện CITESEER.IST</a:t>
            </a:r>
            <a:r>
              <a:rPr lang="en-US" sz="2800" smtClean="0">
                <a:solidFill>
                  <a:srgbClr val="FF0000"/>
                </a:solidFill>
              </a:rPr>
              <a:t>:</a:t>
            </a:r>
          </a:p>
          <a:p>
            <a:pPr lvl="1" algn="just" eaLnBrk="1" hangingPunct="1"/>
            <a:r>
              <a:rPr lang="vi-VN" sz="2400" smtClean="0"/>
              <a:t>Nhận xét:</a:t>
            </a:r>
            <a:endParaRPr lang="en-US" sz="2400" smtClean="0"/>
          </a:p>
          <a:p>
            <a:pPr lvl="2" algn="just" eaLnBrk="1" hangingPunct="1"/>
            <a:r>
              <a:rPr lang="vi-VN" sz="2200" smtClean="0"/>
              <a:t>Các bảng xếp hạng trên được sưu tầm bởi các cá nhân tại các trường đại học và tổ chức. </a:t>
            </a:r>
            <a:endParaRPr lang="en-US" sz="2200" smtClean="0"/>
          </a:p>
          <a:p>
            <a:pPr lvl="2" algn="just" eaLnBrk="1" hangingPunct="1"/>
            <a:r>
              <a:rPr lang="en-US" sz="2200" smtClean="0"/>
              <a:t>T</a:t>
            </a:r>
            <a:r>
              <a:rPr lang="vi-VN" sz="2200" smtClean="0"/>
              <a:t>ập trung tìm hiểu những hội nghị truyền thống lâu đời, một số hội nghị mới có ảnh hưởng lớn trong lĩnh vực Công nghệ thông tin chưa được đề cập đến đến bởi các bảng xếp hạng này, ví dụ: ICCCI, hay ACIIDS….  </a:t>
            </a:r>
            <a:endParaRPr lang="en-US" sz="2200" smtClean="0"/>
          </a:p>
          <a:p>
            <a:pPr lvl="2" algn="just" eaLnBrk="1" hangingPunct="1"/>
            <a:r>
              <a:rPr lang="vi-VN" sz="2200" smtClean="0"/>
              <a:t>Hơn nữa, các bảng xếp hạng này có thể không đầy đủ, do chỉ được sưu tầm, cập nhật bởi các cá nhân tại trường đại học, nên nó chỉ có ý nghĩa tham khảo. </a:t>
            </a:r>
            <a:endParaRPr lang="en-US" sz="2200" smtClean="0"/>
          </a:p>
          <a:p>
            <a:pPr lvl="2" algn="just" eaLnBrk="1" hangingPunct="1"/>
            <a:r>
              <a:rPr lang="vi-VN" sz="2200" smtClean="0"/>
              <a:t>Tính khách quan của các bảng xếp hạng này </a:t>
            </a:r>
            <a:r>
              <a:rPr lang="en-US" sz="2200" smtClean="0"/>
              <a:t>chưa</a:t>
            </a:r>
            <a:r>
              <a:rPr lang="vi-VN" sz="2200" smtClean="0"/>
              <a:t> </a:t>
            </a:r>
            <a:r>
              <a:rPr lang="en-US" sz="2200" smtClean="0"/>
              <a:t>chắc chắn</a:t>
            </a:r>
            <a:r>
              <a:rPr lang="vi-VN" sz="2200" smtClean="0"/>
              <a:t>.</a:t>
            </a:r>
          </a:p>
          <a:p>
            <a:pPr lvl="2" algn="just" eaLnBrk="1" hangingPunct="1">
              <a:buFont typeface="Wingdings 2" pitchFamily="18" charset="2"/>
              <a:buNone/>
            </a:pPr>
            <a:endParaRPr lang="en-US" sz="2400" smtClean="0"/>
          </a:p>
          <a:p>
            <a:pPr lvl="1" algn="just" eaLnBrk="1" hangingPunct="1">
              <a:buFont typeface="Verdana" pitchFamily="34" charset="0"/>
              <a:buNone/>
            </a:pPr>
            <a:endParaRPr lang="vi-VN" smtClean="0"/>
          </a:p>
          <a:p>
            <a:pPr lvl="1" algn="just" eaLnBrk="1" hangingPunct="1"/>
            <a:endParaRPr lang="vi-VN" smtClean="0"/>
          </a:p>
          <a:p>
            <a:pPr lvl="1" algn="just" eaLnBrk="1" hangingPunct="1">
              <a:buFont typeface="Verdana" pitchFamily="34" charset="0"/>
              <a:buNone/>
            </a:pPr>
            <a:endParaRPr lang="en-US" smtClean="0"/>
          </a:p>
        </p:txBody>
      </p:sp>
      <p:sp>
        <p:nvSpPr>
          <p:cNvPr id="33795"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F9CA9BB9-0D57-49DE-AB4F-8779CEBA0308}" type="slidenum">
              <a:rPr lang="vi-VN" smtClean="0"/>
              <a:pPr defTabSz="447675"/>
              <a:t>18</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vi-VN" sz="3600" dirty="0" smtClean="0">
                <a:solidFill>
                  <a:schemeClr val="bg1"/>
                </a:solidFill>
              </a:rPr>
              <a:t>bảng đánh giá hội nghị quốc tế đã có</a:t>
            </a:r>
            <a:r>
              <a:rPr lang="en-US" sz="3600" dirty="0" smtClean="0">
                <a:solidFill>
                  <a:schemeClr val="bg1"/>
                </a:solidFill>
              </a:rPr>
              <a:t> (11/30)</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215900" y="1042988"/>
            <a:ext cx="9577388" cy="6049962"/>
          </a:xfrm>
        </p:spPr>
        <p:txBody>
          <a:bodyPr/>
          <a:lstStyle/>
          <a:p>
            <a:pPr algn="just" eaLnBrk="1" hangingPunct="1"/>
            <a:r>
              <a:rPr lang="en-US" sz="2800" smtClean="0">
                <a:solidFill>
                  <a:srgbClr val="FF0000"/>
                </a:solidFill>
              </a:rPr>
              <a:t>Bảng xếp hạng các hội nghị quốc tế của ARNETMINER và Digital Bibliography &amp; Library Project (DBLP) :</a:t>
            </a:r>
          </a:p>
          <a:p>
            <a:pPr lvl="1" algn="just" eaLnBrk="1" hangingPunct="1"/>
            <a:r>
              <a:rPr lang="vi-VN" sz="2400" smtClean="0"/>
              <a:t>Tiêu chí và bảng xếp hạng của ARNETNINER (Trung Quốc)</a:t>
            </a:r>
            <a:endParaRPr lang="en-US" sz="2400" smtClean="0"/>
          </a:p>
          <a:p>
            <a:pPr lvl="1" algn="just" eaLnBrk="1" hangingPunct="1"/>
            <a:r>
              <a:rPr lang="vi-VN" sz="2400" smtClean="0"/>
              <a:t>Bảng thống kê các hội nghị của DBLP (Đức)</a:t>
            </a:r>
          </a:p>
          <a:p>
            <a:pPr lvl="2" algn="just" eaLnBrk="1" hangingPunct="1">
              <a:buFont typeface="Wingdings 2" pitchFamily="18" charset="2"/>
              <a:buNone/>
            </a:pPr>
            <a:endParaRPr lang="en-US" sz="2400" smtClean="0"/>
          </a:p>
          <a:p>
            <a:pPr lvl="1" algn="just" eaLnBrk="1" hangingPunct="1">
              <a:buFont typeface="Verdana" pitchFamily="34" charset="0"/>
              <a:buNone/>
            </a:pPr>
            <a:endParaRPr lang="vi-VN" smtClean="0"/>
          </a:p>
          <a:p>
            <a:pPr lvl="1" algn="just" eaLnBrk="1" hangingPunct="1"/>
            <a:endParaRPr lang="vi-VN" smtClean="0"/>
          </a:p>
          <a:p>
            <a:pPr lvl="1" algn="just" eaLnBrk="1" hangingPunct="1">
              <a:buFont typeface="Verdana" pitchFamily="34" charset="0"/>
              <a:buNone/>
            </a:pPr>
            <a:endParaRPr lang="en-US" smtClean="0"/>
          </a:p>
        </p:txBody>
      </p:sp>
      <p:sp>
        <p:nvSpPr>
          <p:cNvPr id="3481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EE8ECD2D-A158-499F-853B-52C8FAF1E0D1}" type="slidenum">
              <a:rPr lang="vi-VN" smtClean="0"/>
              <a:pPr defTabSz="447675"/>
              <a:t>19</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vi-VN" sz="3600" dirty="0" smtClean="0">
                <a:solidFill>
                  <a:schemeClr val="bg1"/>
                </a:solidFill>
              </a:rPr>
              <a:t>bảng đánh giá hội nghị quốc tế đã có</a:t>
            </a:r>
            <a:r>
              <a:rPr lang="en-US" sz="3600" dirty="0" smtClean="0">
                <a:solidFill>
                  <a:schemeClr val="bg1"/>
                </a:solidFill>
              </a:rPr>
              <a:t> (12/30)</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3"/>
          <p:cNvSpPr>
            <a:spLocks noGrp="1"/>
          </p:cNvSpPr>
          <p:nvPr>
            <p:ph idx="1"/>
          </p:nvPr>
        </p:nvSpPr>
        <p:spPr>
          <a:xfrm>
            <a:off x="431800" y="1258888"/>
            <a:ext cx="9288463" cy="5761037"/>
          </a:xfrm>
        </p:spPr>
        <p:txBody>
          <a:bodyPr/>
          <a:lstStyle/>
          <a:p>
            <a:pPr marL="573088" indent="-573088" eaLnBrk="1" hangingPunct="1">
              <a:buFont typeface="Wingdings" pitchFamily="2" charset="2"/>
              <a:buChar char="v"/>
            </a:pPr>
            <a:r>
              <a:rPr lang="en-US" sz="3200" dirty="0" err="1" smtClean="0">
                <a:solidFill>
                  <a:srgbClr val="0070C0"/>
                </a:solidFill>
              </a:rPr>
              <a:t>Phân</a:t>
            </a:r>
            <a:r>
              <a:rPr lang="en-US" sz="3200" dirty="0" smtClean="0">
                <a:solidFill>
                  <a:srgbClr val="0070C0"/>
                </a:solidFill>
              </a:rPr>
              <a:t> </a:t>
            </a:r>
            <a:r>
              <a:rPr lang="en-US" sz="3200" dirty="0" err="1" smtClean="0">
                <a:solidFill>
                  <a:srgbClr val="0070C0"/>
                </a:solidFill>
              </a:rPr>
              <a:t>tích</a:t>
            </a:r>
            <a:r>
              <a:rPr lang="en-US" sz="3200" dirty="0" smtClean="0">
                <a:solidFill>
                  <a:srgbClr val="0070C0"/>
                </a:solidFill>
              </a:rPr>
              <a:t> </a:t>
            </a:r>
            <a:r>
              <a:rPr lang="en-US" sz="3200" dirty="0" err="1" smtClean="0">
                <a:solidFill>
                  <a:srgbClr val="0070C0"/>
                </a:solidFill>
              </a:rPr>
              <a:t>tiêu</a:t>
            </a:r>
            <a:r>
              <a:rPr lang="en-US" sz="3200" dirty="0" smtClean="0">
                <a:solidFill>
                  <a:srgbClr val="0070C0"/>
                </a:solidFill>
              </a:rPr>
              <a:t> </a:t>
            </a:r>
            <a:r>
              <a:rPr lang="en-US" sz="3200" dirty="0" err="1" smtClean="0">
                <a:solidFill>
                  <a:srgbClr val="0070C0"/>
                </a:solidFill>
              </a:rPr>
              <a:t>chí</a:t>
            </a:r>
            <a:r>
              <a:rPr lang="en-US" sz="3200" dirty="0" smtClean="0">
                <a:solidFill>
                  <a:srgbClr val="0070C0"/>
                </a:solidFill>
              </a:rPr>
              <a:t> </a:t>
            </a:r>
            <a:r>
              <a:rPr lang="en-US" sz="3200" dirty="0" err="1" smtClean="0">
                <a:solidFill>
                  <a:srgbClr val="0070C0"/>
                </a:solidFill>
              </a:rPr>
              <a:t>đánh</a:t>
            </a:r>
            <a:r>
              <a:rPr lang="en-US" sz="3200" dirty="0" smtClean="0">
                <a:solidFill>
                  <a:srgbClr val="0070C0"/>
                </a:solidFill>
              </a:rPr>
              <a:t> </a:t>
            </a:r>
            <a:r>
              <a:rPr lang="en-US" sz="3200" dirty="0" err="1" smtClean="0">
                <a:solidFill>
                  <a:srgbClr val="0070C0"/>
                </a:solidFill>
              </a:rPr>
              <a:t>giá</a:t>
            </a:r>
            <a:r>
              <a:rPr lang="en-US" sz="3200" dirty="0" smtClean="0">
                <a:solidFill>
                  <a:srgbClr val="0070C0"/>
                </a:solidFill>
              </a:rPr>
              <a:t> </a:t>
            </a:r>
            <a:r>
              <a:rPr lang="en-US" sz="3200" dirty="0" err="1" smtClean="0">
                <a:solidFill>
                  <a:srgbClr val="0070C0"/>
                </a:solidFill>
              </a:rPr>
              <a:t>các</a:t>
            </a:r>
            <a:r>
              <a:rPr lang="en-US" sz="3200" dirty="0" smtClean="0">
                <a:solidFill>
                  <a:srgbClr val="0070C0"/>
                </a:solidFill>
              </a:rPr>
              <a:t> </a:t>
            </a:r>
            <a:r>
              <a:rPr lang="en-US" sz="3200" dirty="0" err="1" smtClean="0">
                <a:solidFill>
                  <a:srgbClr val="0070C0"/>
                </a:solidFill>
              </a:rPr>
              <a:t>hội</a:t>
            </a:r>
            <a:r>
              <a:rPr lang="en-US" sz="3200" dirty="0" smtClean="0">
                <a:solidFill>
                  <a:srgbClr val="0070C0"/>
                </a:solidFill>
              </a:rPr>
              <a:t> </a:t>
            </a:r>
            <a:r>
              <a:rPr lang="en-US" sz="3200" dirty="0" err="1" smtClean="0">
                <a:solidFill>
                  <a:srgbClr val="0070C0"/>
                </a:solidFill>
              </a:rPr>
              <a:t>nghị</a:t>
            </a:r>
            <a:r>
              <a:rPr lang="en-US" sz="3200" dirty="0" smtClean="0">
                <a:solidFill>
                  <a:srgbClr val="0070C0"/>
                </a:solidFill>
              </a:rPr>
              <a:t> </a:t>
            </a:r>
            <a:r>
              <a:rPr lang="en-US" sz="3200" dirty="0" err="1" smtClean="0">
                <a:solidFill>
                  <a:srgbClr val="0070C0"/>
                </a:solidFill>
              </a:rPr>
              <a:t>khoa</a:t>
            </a:r>
            <a:r>
              <a:rPr lang="en-US" sz="3200" dirty="0" smtClean="0">
                <a:solidFill>
                  <a:srgbClr val="0070C0"/>
                </a:solidFill>
              </a:rPr>
              <a:t> </a:t>
            </a:r>
            <a:r>
              <a:rPr lang="en-US" sz="3200" dirty="0" err="1" smtClean="0">
                <a:solidFill>
                  <a:srgbClr val="0070C0"/>
                </a:solidFill>
              </a:rPr>
              <a:t>học</a:t>
            </a:r>
            <a:r>
              <a:rPr lang="en-US" sz="3200" dirty="0" smtClean="0">
                <a:solidFill>
                  <a:srgbClr val="0070C0"/>
                </a:solidFill>
              </a:rPr>
              <a:t> </a:t>
            </a:r>
            <a:r>
              <a:rPr lang="en-US" sz="3200" dirty="0" err="1" smtClean="0">
                <a:solidFill>
                  <a:srgbClr val="0070C0"/>
                </a:solidFill>
              </a:rPr>
              <a:t>quốc</a:t>
            </a:r>
            <a:r>
              <a:rPr lang="en-US" sz="3200" dirty="0" smtClean="0">
                <a:solidFill>
                  <a:srgbClr val="0070C0"/>
                </a:solidFill>
              </a:rPr>
              <a:t> </a:t>
            </a:r>
            <a:r>
              <a:rPr lang="en-US" sz="3200" dirty="0" err="1" smtClean="0">
                <a:solidFill>
                  <a:srgbClr val="0070C0"/>
                </a:solidFill>
              </a:rPr>
              <a:t>tế</a:t>
            </a:r>
            <a:endParaRPr lang="en-US" sz="3200" dirty="0" smtClean="0">
              <a:solidFill>
                <a:srgbClr val="0070C0"/>
              </a:solidFill>
            </a:endParaRPr>
          </a:p>
          <a:p>
            <a:pPr marL="573088" indent="-573088" eaLnBrk="1" hangingPunct="1">
              <a:buFont typeface="Wingdings" pitchFamily="2" charset="2"/>
              <a:buChar char="v"/>
            </a:pPr>
            <a:r>
              <a:rPr lang="en-US" sz="3200" dirty="0" err="1" smtClean="0">
                <a:solidFill>
                  <a:srgbClr val="0070C0"/>
                </a:solidFill>
              </a:rPr>
              <a:t>Các</a:t>
            </a:r>
            <a:r>
              <a:rPr lang="en-US" sz="3200" dirty="0" smtClean="0">
                <a:solidFill>
                  <a:srgbClr val="0070C0"/>
                </a:solidFill>
              </a:rPr>
              <a:t> </a:t>
            </a:r>
            <a:r>
              <a:rPr lang="en-US" sz="3200" dirty="0" err="1" smtClean="0">
                <a:solidFill>
                  <a:srgbClr val="0070C0"/>
                </a:solidFill>
              </a:rPr>
              <a:t>bảng</a:t>
            </a:r>
            <a:r>
              <a:rPr lang="en-US" sz="3200" dirty="0" smtClean="0">
                <a:solidFill>
                  <a:srgbClr val="0070C0"/>
                </a:solidFill>
              </a:rPr>
              <a:t> </a:t>
            </a:r>
            <a:r>
              <a:rPr lang="en-US" sz="3200" dirty="0" err="1" smtClean="0">
                <a:solidFill>
                  <a:srgbClr val="0070C0"/>
                </a:solidFill>
              </a:rPr>
              <a:t>đánh</a:t>
            </a:r>
            <a:r>
              <a:rPr lang="en-US" sz="3200" dirty="0" smtClean="0">
                <a:solidFill>
                  <a:srgbClr val="0070C0"/>
                </a:solidFill>
              </a:rPr>
              <a:t> </a:t>
            </a:r>
            <a:r>
              <a:rPr lang="en-US" sz="3200" dirty="0" err="1" smtClean="0">
                <a:solidFill>
                  <a:srgbClr val="0070C0"/>
                </a:solidFill>
              </a:rPr>
              <a:t>giá</a:t>
            </a:r>
            <a:r>
              <a:rPr lang="en-US" sz="3200" dirty="0" smtClean="0">
                <a:solidFill>
                  <a:srgbClr val="0070C0"/>
                </a:solidFill>
              </a:rPr>
              <a:t> </a:t>
            </a:r>
            <a:r>
              <a:rPr lang="en-US" sz="3200" dirty="0" err="1" smtClean="0">
                <a:solidFill>
                  <a:srgbClr val="0070C0"/>
                </a:solidFill>
              </a:rPr>
              <a:t>hội</a:t>
            </a:r>
            <a:r>
              <a:rPr lang="en-US" sz="3200" dirty="0" smtClean="0">
                <a:solidFill>
                  <a:srgbClr val="0070C0"/>
                </a:solidFill>
              </a:rPr>
              <a:t> </a:t>
            </a:r>
            <a:r>
              <a:rPr lang="en-US" sz="3200" dirty="0" err="1" smtClean="0">
                <a:solidFill>
                  <a:srgbClr val="0070C0"/>
                </a:solidFill>
              </a:rPr>
              <a:t>nghị</a:t>
            </a:r>
            <a:r>
              <a:rPr lang="en-US" sz="3200" dirty="0" smtClean="0">
                <a:solidFill>
                  <a:srgbClr val="0070C0"/>
                </a:solidFill>
              </a:rPr>
              <a:t> </a:t>
            </a:r>
            <a:r>
              <a:rPr lang="en-US" sz="3200" dirty="0" err="1" smtClean="0">
                <a:solidFill>
                  <a:srgbClr val="0070C0"/>
                </a:solidFill>
              </a:rPr>
              <a:t>quốc</a:t>
            </a:r>
            <a:r>
              <a:rPr lang="en-US" sz="3200" dirty="0" smtClean="0">
                <a:solidFill>
                  <a:srgbClr val="0070C0"/>
                </a:solidFill>
              </a:rPr>
              <a:t> </a:t>
            </a:r>
            <a:r>
              <a:rPr lang="en-US" sz="3200" dirty="0" err="1" smtClean="0">
                <a:solidFill>
                  <a:srgbClr val="0070C0"/>
                </a:solidFill>
              </a:rPr>
              <a:t>tế</a:t>
            </a:r>
            <a:r>
              <a:rPr lang="en-US" sz="3200" dirty="0" smtClean="0">
                <a:solidFill>
                  <a:srgbClr val="0070C0"/>
                </a:solidFill>
              </a:rPr>
              <a:t> </a:t>
            </a:r>
            <a:r>
              <a:rPr lang="en-US" sz="3200" dirty="0" err="1" smtClean="0">
                <a:solidFill>
                  <a:srgbClr val="0070C0"/>
                </a:solidFill>
              </a:rPr>
              <a:t>đã</a:t>
            </a:r>
            <a:r>
              <a:rPr lang="en-US" sz="3200" dirty="0" smtClean="0">
                <a:solidFill>
                  <a:srgbClr val="0070C0"/>
                </a:solidFill>
              </a:rPr>
              <a:t> </a:t>
            </a:r>
            <a:r>
              <a:rPr lang="en-US" sz="3200" dirty="0" err="1" smtClean="0">
                <a:solidFill>
                  <a:srgbClr val="0070C0"/>
                </a:solidFill>
              </a:rPr>
              <a:t>có</a:t>
            </a:r>
            <a:endParaRPr lang="en-US" sz="3200" dirty="0" smtClean="0">
              <a:solidFill>
                <a:srgbClr val="0070C0"/>
              </a:solidFill>
            </a:endParaRPr>
          </a:p>
          <a:p>
            <a:pPr marL="573088" indent="-573088" eaLnBrk="1" hangingPunct="1">
              <a:buFont typeface="Wingdings" pitchFamily="2" charset="2"/>
              <a:buChar char="v"/>
            </a:pPr>
            <a:r>
              <a:rPr lang="en-US" sz="3200" dirty="0" err="1" smtClean="0">
                <a:solidFill>
                  <a:srgbClr val="0070C0"/>
                </a:solidFill>
              </a:rPr>
              <a:t>Chọn</a:t>
            </a:r>
            <a:r>
              <a:rPr lang="en-US" sz="3200" dirty="0" smtClean="0">
                <a:solidFill>
                  <a:srgbClr val="0070C0"/>
                </a:solidFill>
              </a:rPr>
              <a:t> </a:t>
            </a:r>
            <a:r>
              <a:rPr lang="en-US" sz="3200" dirty="0" err="1" smtClean="0">
                <a:solidFill>
                  <a:srgbClr val="0070C0"/>
                </a:solidFill>
              </a:rPr>
              <a:t>lựa</a:t>
            </a:r>
            <a:r>
              <a:rPr lang="en-US" sz="3200" dirty="0" smtClean="0">
                <a:solidFill>
                  <a:srgbClr val="0070C0"/>
                </a:solidFill>
              </a:rPr>
              <a:t> </a:t>
            </a:r>
            <a:r>
              <a:rPr lang="en-US" sz="3200" dirty="0" err="1" smtClean="0">
                <a:solidFill>
                  <a:srgbClr val="0070C0"/>
                </a:solidFill>
              </a:rPr>
              <a:t>bảng</a:t>
            </a:r>
            <a:r>
              <a:rPr lang="en-US" sz="3200" dirty="0" smtClean="0">
                <a:solidFill>
                  <a:srgbClr val="0070C0"/>
                </a:solidFill>
              </a:rPr>
              <a:t> </a:t>
            </a:r>
            <a:r>
              <a:rPr lang="en-US" sz="3200" dirty="0" err="1" smtClean="0">
                <a:solidFill>
                  <a:srgbClr val="0070C0"/>
                </a:solidFill>
              </a:rPr>
              <a:t>đánh</a:t>
            </a:r>
            <a:r>
              <a:rPr lang="en-US" sz="3200" dirty="0" smtClean="0">
                <a:solidFill>
                  <a:srgbClr val="0070C0"/>
                </a:solidFill>
              </a:rPr>
              <a:t> </a:t>
            </a:r>
            <a:r>
              <a:rPr lang="en-US" sz="3200" dirty="0" err="1" smtClean="0">
                <a:solidFill>
                  <a:srgbClr val="0070C0"/>
                </a:solidFill>
              </a:rPr>
              <a:t>giá</a:t>
            </a:r>
            <a:r>
              <a:rPr lang="en-US" sz="3200" dirty="0" smtClean="0">
                <a:solidFill>
                  <a:srgbClr val="0070C0"/>
                </a:solidFill>
              </a:rPr>
              <a:t> </a:t>
            </a:r>
            <a:r>
              <a:rPr lang="en-US" sz="3200" dirty="0" err="1" smtClean="0">
                <a:solidFill>
                  <a:srgbClr val="0070C0"/>
                </a:solidFill>
              </a:rPr>
              <a:t>hợp</a:t>
            </a:r>
            <a:r>
              <a:rPr lang="en-US" sz="3200" dirty="0" smtClean="0">
                <a:solidFill>
                  <a:srgbClr val="0070C0"/>
                </a:solidFill>
              </a:rPr>
              <a:t> </a:t>
            </a:r>
            <a:r>
              <a:rPr lang="en-US" sz="3200" dirty="0" err="1" smtClean="0">
                <a:solidFill>
                  <a:srgbClr val="0070C0"/>
                </a:solidFill>
              </a:rPr>
              <a:t>lý</a:t>
            </a:r>
            <a:endParaRPr lang="en-US" sz="3200" dirty="0" smtClean="0">
              <a:solidFill>
                <a:srgbClr val="0070C0"/>
              </a:solidFill>
            </a:endParaRPr>
          </a:p>
          <a:p>
            <a:pPr marL="573088" indent="-573088" eaLnBrk="1" hangingPunct="1">
              <a:buFont typeface="Wingdings" pitchFamily="2" charset="2"/>
              <a:buChar char="v"/>
            </a:pPr>
            <a:r>
              <a:rPr lang="vi-VN" sz="3200" dirty="0" smtClean="0">
                <a:solidFill>
                  <a:srgbClr val="0070C0"/>
                </a:solidFill>
              </a:rPr>
              <a:t>Bảng phân định cấp bậc hội nghị</a:t>
            </a:r>
            <a:endParaRPr lang="en-US" sz="3200" dirty="0" smtClean="0">
              <a:solidFill>
                <a:srgbClr val="0070C0"/>
              </a:solidFill>
            </a:endParaRPr>
          </a:p>
          <a:p>
            <a:pPr marL="573088" indent="-573088" eaLnBrk="1" hangingPunct="1">
              <a:buFont typeface="Wingdings" pitchFamily="2" charset="2"/>
              <a:buChar char="v"/>
            </a:pPr>
            <a:r>
              <a:rPr lang="en-US" sz="3200" dirty="0" err="1" smtClean="0">
                <a:solidFill>
                  <a:srgbClr val="0070C0"/>
                </a:solidFill>
              </a:rPr>
              <a:t>Gợi</a:t>
            </a:r>
            <a:r>
              <a:rPr lang="en-US" sz="3200" dirty="0" smtClean="0">
                <a:solidFill>
                  <a:srgbClr val="0070C0"/>
                </a:solidFill>
              </a:rPr>
              <a:t> ý </a:t>
            </a:r>
            <a:r>
              <a:rPr lang="en-US" sz="3200" dirty="0" err="1" smtClean="0">
                <a:solidFill>
                  <a:srgbClr val="0070C0"/>
                </a:solidFill>
              </a:rPr>
              <a:t>một</a:t>
            </a:r>
            <a:r>
              <a:rPr lang="en-US" sz="3200" dirty="0" smtClean="0">
                <a:solidFill>
                  <a:srgbClr val="0070C0"/>
                </a:solidFill>
              </a:rPr>
              <a:t> </a:t>
            </a:r>
            <a:r>
              <a:rPr lang="en-US" sz="3200" dirty="0" err="1" smtClean="0">
                <a:solidFill>
                  <a:srgbClr val="0070C0"/>
                </a:solidFill>
              </a:rPr>
              <a:t>số</a:t>
            </a:r>
            <a:r>
              <a:rPr lang="en-US" sz="3200" dirty="0" smtClean="0">
                <a:solidFill>
                  <a:srgbClr val="0070C0"/>
                </a:solidFill>
              </a:rPr>
              <a:t> </a:t>
            </a:r>
            <a:r>
              <a:rPr lang="en-US" sz="3200" dirty="0" err="1" smtClean="0">
                <a:solidFill>
                  <a:srgbClr val="0070C0"/>
                </a:solidFill>
              </a:rPr>
              <a:t>hội</a:t>
            </a:r>
            <a:r>
              <a:rPr lang="en-US" sz="3200" dirty="0" smtClean="0">
                <a:solidFill>
                  <a:srgbClr val="0070C0"/>
                </a:solidFill>
              </a:rPr>
              <a:t> </a:t>
            </a:r>
            <a:r>
              <a:rPr lang="en-US" sz="3200" dirty="0" err="1" smtClean="0">
                <a:solidFill>
                  <a:srgbClr val="0070C0"/>
                </a:solidFill>
              </a:rPr>
              <a:t>nghị</a:t>
            </a:r>
            <a:r>
              <a:rPr lang="en-US" sz="3200" dirty="0" smtClean="0">
                <a:solidFill>
                  <a:srgbClr val="0070C0"/>
                </a:solidFill>
              </a:rPr>
              <a:t> </a:t>
            </a:r>
            <a:r>
              <a:rPr lang="en-US" sz="3200" dirty="0" err="1" smtClean="0">
                <a:solidFill>
                  <a:srgbClr val="0070C0"/>
                </a:solidFill>
              </a:rPr>
              <a:t>Quốc</a:t>
            </a:r>
            <a:r>
              <a:rPr lang="en-US" sz="3200" dirty="0" smtClean="0">
                <a:solidFill>
                  <a:srgbClr val="0070C0"/>
                </a:solidFill>
              </a:rPr>
              <a:t> </a:t>
            </a:r>
            <a:r>
              <a:rPr lang="en-US" sz="3200" dirty="0" err="1" smtClean="0">
                <a:solidFill>
                  <a:srgbClr val="0070C0"/>
                </a:solidFill>
              </a:rPr>
              <a:t>tế</a:t>
            </a:r>
            <a:r>
              <a:rPr lang="en-US" sz="3200" dirty="0" smtClean="0">
                <a:solidFill>
                  <a:srgbClr val="0070C0"/>
                </a:solidFill>
              </a:rPr>
              <a:t> </a:t>
            </a:r>
            <a:r>
              <a:rPr lang="en-US" sz="3200" dirty="0" err="1" smtClean="0">
                <a:solidFill>
                  <a:srgbClr val="0070C0"/>
                </a:solidFill>
              </a:rPr>
              <a:t>có</a:t>
            </a:r>
            <a:r>
              <a:rPr lang="en-US" sz="3200" dirty="0" smtClean="0">
                <a:solidFill>
                  <a:srgbClr val="0070C0"/>
                </a:solidFill>
              </a:rPr>
              <a:t> </a:t>
            </a:r>
            <a:r>
              <a:rPr lang="en-US" sz="3200" dirty="0" err="1" smtClean="0">
                <a:solidFill>
                  <a:srgbClr val="0070C0"/>
                </a:solidFill>
              </a:rPr>
              <a:t>thể</a:t>
            </a:r>
            <a:r>
              <a:rPr lang="en-US" sz="3200" dirty="0" smtClean="0">
                <a:solidFill>
                  <a:srgbClr val="0070C0"/>
                </a:solidFill>
              </a:rPr>
              <a:t> </a:t>
            </a:r>
            <a:r>
              <a:rPr lang="en-US" sz="3200" dirty="0" err="1" smtClean="0">
                <a:solidFill>
                  <a:srgbClr val="0070C0"/>
                </a:solidFill>
              </a:rPr>
              <a:t>gửi</a:t>
            </a:r>
            <a:r>
              <a:rPr lang="en-US" sz="3200" dirty="0" smtClean="0">
                <a:solidFill>
                  <a:srgbClr val="0070C0"/>
                </a:solidFill>
              </a:rPr>
              <a:t> </a:t>
            </a:r>
            <a:r>
              <a:rPr lang="en-US" sz="3200" dirty="0" err="1" smtClean="0">
                <a:solidFill>
                  <a:srgbClr val="0070C0"/>
                </a:solidFill>
              </a:rPr>
              <a:t>bài</a:t>
            </a:r>
            <a:endParaRPr lang="en-US" sz="3200" dirty="0" smtClean="0">
              <a:solidFill>
                <a:srgbClr val="0070C0"/>
              </a:solidFill>
            </a:endParaRPr>
          </a:p>
        </p:txBody>
      </p:sp>
      <p:sp>
        <p:nvSpPr>
          <p:cNvPr id="1741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360EBF5D-87B1-4D4D-A3E8-4C469970AF94}" type="slidenum">
              <a:rPr lang="en-US" smtClean="0"/>
              <a:pPr defTabSz="447675"/>
              <a:t>2</a:t>
            </a:fld>
            <a:endParaRPr lang="en-US" smtClean="0"/>
          </a:p>
        </p:txBody>
      </p:sp>
      <p:sp>
        <p:nvSpPr>
          <p:cNvPr id="18434" name="Title 1"/>
          <p:cNvSpPr>
            <a:spLocks noGrp="1"/>
          </p:cNvSpPr>
          <p:nvPr>
            <p:ph type="title"/>
          </p:nvPr>
        </p:nvSpPr>
        <p:spPr>
          <a:xfrm>
            <a:off x="503808" y="0"/>
            <a:ext cx="9072563" cy="1115541"/>
          </a:xfrm>
        </p:spPr>
        <p:txBody>
          <a:bodyPr/>
          <a:lstStyle/>
          <a:p>
            <a:pPr eaLnBrk="1" fontAlgn="auto" hangingPunct="1">
              <a:spcAft>
                <a:spcPts val="0"/>
              </a:spcAft>
              <a:defRPr/>
            </a:pPr>
            <a:r>
              <a:rPr lang="en-US" dirty="0" err="1" smtClean="0">
                <a:solidFill>
                  <a:schemeClr val="bg1"/>
                </a:solidFill>
              </a:rPr>
              <a:t>Nội</a:t>
            </a:r>
            <a:r>
              <a:rPr lang="en-US" dirty="0" smtClean="0">
                <a:solidFill>
                  <a:schemeClr val="bg1"/>
                </a:solidFill>
              </a:rPr>
              <a:t> dung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215900" y="1042988"/>
            <a:ext cx="9577388" cy="6049962"/>
          </a:xfrm>
        </p:spPr>
        <p:txBody>
          <a:bodyPr/>
          <a:lstStyle/>
          <a:p>
            <a:pPr algn="just" eaLnBrk="1" hangingPunct="1"/>
            <a:r>
              <a:rPr lang="en-US" sz="2800" smtClean="0">
                <a:solidFill>
                  <a:srgbClr val="FF0000"/>
                </a:solidFill>
              </a:rPr>
              <a:t>Bảng xếp hạng các hội nghị quốc tế của ARNETMINER và Digital Bibliography &amp; Library Project (DBLP) :</a:t>
            </a:r>
          </a:p>
          <a:p>
            <a:pPr lvl="1" algn="just" eaLnBrk="1" hangingPunct="1"/>
            <a:r>
              <a:rPr lang="vi-VN" sz="2400" smtClean="0"/>
              <a:t>Tiêu chí và bảng xếp hạng của ARNETNINER (Trung Quốc)</a:t>
            </a:r>
            <a:endParaRPr lang="en-US" sz="2400" smtClean="0"/>
          </a:p>
          <a:p>
            <a:pPr lvl="2" algn="just" eaLnBrk="1" hangingPunct="1"/>
            <a:r>
              <a:rPr lang="vi-VN" sz="2200" smtClean="0"/>
              <a:t>Tiêu chí đánh giá của ARNETNINER:</a:t>
            </a:r>
            <a:r>
              <a:rPr lang="en-US" sz="2200" smtClean="0"/>
              <a:t> </a:t>
            </a:r>
            <a:r>
              <a:rPr lang="vi-VN" sz="2200" smtClean="0"/>
              <a:t>chỉ quan tâm đến chỉ số tham khảo đến các bài báo của hội nghị trong 2 năm kế tiếp trước  năm tính IF của hôi nghị đó, cách tính tình tương ứng với cách tính CP của CITESEER.IST. Các tiêu chí khác, ARNETNINER không tìm hiểu.</a:t>
            </a:r>
            <a:endParaRPr lang="en-US" sz="2200" smtClean="0"/>
          </a:p>
          <a:p>
            <a:pPr lvl="2" algn="just" eaLnBrk="1" hangingPunct="1"/>
            <a:r>
              <a:rPr lang="vi-VN" sz="2200" smtClean="0"/>
              <a:t>Phân tích nội dung của ARNETNINER: </a:t>
            </a:r>
            <a:r>
              <a:rPr lang="en-US" sz="2200" smtClean="0"/>
              <a:t>Đ</a:t>
            </a:r>
            <a:r>
              <a:rPr lang="vi-VN" sz="2200" smtClean="0"/>
              <a:t>ưa ra 500 hội nghị hàng đầu theo thứ tự giảm dần dựa theo tiêu chí đánh giá mà tổ chức đề nghị. Các chỉ số thống kê cho từng hội nghị được phân tích rất chi tiết trong từng năm. Nội dung chi tiết được đăng tải trên trang web tại đường link:</a:t>
            </a:r>
            <a:r>
              <a:rPr lang="en-US" sz="2200" smtClean="0"/>
              <a:t> </a:t>
            </a:r>
            <a:r>
              <a:rPr lang="vi-VN" sz="2200" smtClean="0">
                <a:hlinkClick r:id="rId2"/>
              </a:rPr>
              <a:t>http://www.arnetminer.org</a:t>
            </a:r>
            <a:r>
              <a:rPr lang="en-US" sz="2200" smtClean="0"/>
              <a:t> và </a:t>
            </a:r>
            <a:r>
              <a:rPr lang="en-US" sz="2000" u="sng" smtClean="0">
                <a:hlinkClick r:id="rId3"/>
              </a:rPr>
              <a:t>http://www.arnetminer.org/rank-conference-bestpaper-homepage.jsp</a:t>
            </a:r>
            <a:endParaRPr lang="en-US" sz="2000" u="sng" smtClean="0"/>
          </a:p>
          <a:p>
            <a:pPr lvl="2" algn="just" eaLnBrk="1" hangingPunct="1">
              <a:buFont typeface="Wingdings 2" pitchFamily="18" charset="2"/>
              <a:buNone/>
            </a:pPr>
            <a:endParaRPr lang="en-US" sz="2000" smtClean="0"/>
          </a:p>
          <a:p>
            <a:pPr lvl="2" algn="just" eaLnBrk="1" hangingPunct="1">
              <a:buFont typeface="Wingdings 2" pitchFamily="18" charset="2"/>
              <a:buNone/>
            </a:pPr>
            <a:endParaRPr lang="en-US" sz="2200" smtClean="0"/>
          </a:p>
          <a:p>
            <a:pPr lvl="2" algn="just" eaLnBrk="1" hangingPunct="1">
              <a:buFont typeface="Wingdings 2" pitchFamily="18" charset="2"/>
              <a:buNone/>
            </a:pPr>
            <a:endParaRPr lang="en-US" sz="2400" smtClean="0"/>
          </a:p>
          <a:p>
            <a:pPr lvl="1" algn="just" eaLnBrk="1" hangingPunct="1">
              <a:buFont typeface="Verdana" pitchFamily="34" charset="0"/>
              <a:buNone/>
            </a:pPr>
            <a:endParaRPr lang="vi-VN" smtClean="0"/>
          </a:p>
          <a:p>
            <a:pPr lvl="1" algn="just" eaLnBrk="1" hangingPunct="1"/>
            <a:endParaRPr lang="vi-VN" smtClean="0"/>
          </a:p>
          <a:p>
            <a:pPr lvl="1" algn="just" eaLnBrk="1" hangingPunct="1">
              <a:buFont typeface="Verdana" pitchFamily="34" charset="0"/>
              <a:buNone/>
            </a:pPr>
            <a:endParaRPr lang="en-US" smtClean="0"/>
          </a:p>
        </p:txBody>
      </p:sp>
      <p:sp>
        <p:nvSpPr>
          <p:cNvPr id="35843"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E59E678E-845E-448D-B064-A8A752E23DD7}" type="slidenum">
              <a:rPr lang="vi-VN" smtClean="0"/>
              <a:pPr defTabSz="447675"/>
              <a:t>20</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vi-VN" sz="3600" dirty="0" smtClean="0">
                <a:solidFill>
                  <a:schemeClr val="bg1"/>
                </a:solidFill>
              </a:rPr>
              <a:t>bảng đánh giá hội nghị quốc tế đã có</a:t>
            </a:r>
            <a:r>
              <a:rPr lang="en-US" sz="3600" dirty="0" smtClean="0">
                <a:solidFill>
                  <a:schemeClr val="bg1"/>
                </a:solidFill>
              </a:rPr>
              <a:t> (12/30)</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a:xfrm>
            <a:off x="215900" y="1042988"/>
            <a:ext cx="9577388" cy="6049962"/>
          </a:xfrm>
        </p:spPr>
        <p:txBody>
          <a:bodyPr/>
          <a:lstStyle/>
          <a:p>
            <a:pPr algn="just" eaLnBrk="1" hangingPunct="1"/>
            <a:r>
              <a:rPr lang="en-US" sz="2800" smtClean="0">
                <a:solidFill>
                  <a:srgbClr val="FF0000"/>
                </a:solidFill>
              </a:rPr>
              <a:t>Bảng xếp hạng các hội nghị quốc tế của ARNETMINER và Digital Bibliography &amp; Library Project (DBLP) :</a:t>
            </a:r>
          </a:p>
          <a:p>
            <a:pPr lvl="1" algn="just" eaLnBrk="1" hangingPunct="1"/>
            <a:r>
              <a:rPr lang="vi-VN" sz="2400" smtClean="0"/>
              <a:t>Tiêu chí và bảng xếp hạng của ARNETNINER (Trung Quốc)</a:t>
            </a:r>
            <a:endParaRPr lang="en-US" sz="2400" smtClean="0"/>
          </a:p>
          <a:p>
            <a:pPr lvl="2" algn="just" eaLnBrk="1" hangingPunct="1"/>
            <a:r>
              <a:rPr lang="vi-VN" sz="2200" smtClean="0"/>
              <a:t>Tổ chức ARNETNINER trình bày khá chi tiết và đầy đủ cách tính điểm cho từng hội nghị. </a:t>
            </a:r>
            <a:endParaRPr lang="en-US" sz="2200" smtClean="0"/>
          </a:p>
          <a:p>
            <a:pPr lvl="2" algn="just" eaLnBrk="1" hangingPunct="1"/>
            <a:r>
              <a:rPr lang="vi-VN" sz="2200" smtClean="0"/>
              <a:t>Tuy nhiên, tiêu chí đánh giá chỉ quan tâm đến chỉ số tham khảo của hội nghị (không quan tâm đến các yếu tố khác như: Vị trí tổ chức, các hoạt động thương mại, index…. ). </a:t>
            </a:r>
            <a:endParaRPr lang="en-US" sz="2200" smtClean="0"/>
          </a:p>
          <a:p>
            <a:pPr lvl="2" algn="just" eaLnBrk="1" hangingPunct="1"/>
            <a:r>
              <a:rPr lang="vi-VN" sz="2200" smtClean="0"/>
              <a:t>Do đó, bảng xếp hạng các hội nghị chưa phản ánh đầy đủ các tiêu chí của hội nghị.</a:t>
            </a:r>
            <a:endParaRPr lang="en-US" sz="1800" u="sng" smtClean="0"/>
          </a:p>
          <a:p>
            <a:pPr lvl="2" algn="just" eaLnBrk="1" hangingPunct="1">
              <a:buFont typeface="Wingdings 2" pitchFamily="18" charset="2"/>
              <a:buNone/>
            </a:pPr>
            <a:endParaRPr lang="en-US" sz="2000" smtClean="0"/>
          </a:p>
          <a:p>
            <a:pPr lvl="2" algn="just" eaLnBrk="1" hangingPunct="1">
              <a:buFont typeface="Wingdings 2" pitchFamily="18" charset="2"/>
              <a:buNone/>
            </a:pPr>
            <a:endParaRPr lang="en-US" sz="2200" smtClean="0"/>
          </a:p>
          <a:p>
            <a:pPr lvl="2" algn="just" eaLnBrk="1" hangingPunct="1">
              <a:buFont typeface="Wingdings 2" pitchFamily="18" charset="2"/>
              <a:buNone/>
            </a:pPr>
            <a:endParaRPr lang="en-US" sz="2400" smtClean="0"/>
          </a:p>
          <a:p>
            <a:pPr lvl="1" algn="just" eaLnBrk="1" hangingPunct="1">
              <a:buFont typeface="Verdana" pitchFamily="34" charset="0"/>
              <a:buNone/>
            </a:pPr>
            <a:endParaRPr lang="vi-VN" smtClean="0"/>
          </a:p>
          <a:p>
            <a:pPr lvl="1" algn="just" eaLnBrk="1" hangingPunct="1"/>
            <a:endParaRPr lang="vi-VN" smtClean="0"/>
          </a:p>
          <a:p>
            <a:pPr lvl="1" algn="just" eaLnBrk="1" hangingPunct="1">
              <a:buFont typeface="Verdana" pitchFamily="34" charset="0"/>
              <a:buNone/>
            </a:pPr>
            <a:endParaRPr lang="en-US" smtClean="0"/>
          </a:p>
        </p:txBody>
      </p:sp>
      <p:sp>
        <p:nvSpPr>
          <p:cNvPr id="36867"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6C4054F1-82ED-42FD-BBBE-FE9003518EBC}" type="slidenum">
              <a:rPr lang="vi-VN" smtClean="0"/>
              <a:pPr defTabSz="447675"/>
              <a:t>21</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vi-VN" sz="3600" dirty="0" smtClean="0">
                <a:solidFill>
                  <a:schemeClr val="bg1"/>
                </a:solidFill>
              </a:rPr>
              <a:t>bảng đánh giá hội nghị quốc tế đã có</a:t>
            </a:r>
            <a:r>
              <a:rPr lang="en-US" sz="3600" dirty="0" smtClean="0">
                <a:solidFill>
                  <a:schemeClr val="bg1"/>
                </a:solidFill>
              </a:rPr>
              <a:t> (13/30)</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a:xfrm>
            <a:off x="215900" y="1042988"/>
            <a:ext cx="9577388" cy="6049962"/>
          </a:xfrm>
        </p:spPr>
        <p:txBody>
          <a:bodyPr/>
          <a:lstStyle/>
          <a:p>
            <a:pPr algn="just" eaLnBrk="1" hangingPunct="1"/>
            <a:r>
              <a:rPr lang="en-US" sz="2800" smtClean="0">
                <a:solidFill>
                  <a:srgbClr val="FF0000"/>
                </a:solidFill>
              </a:rPr>
              <a:t>Bảng xếp hạng các hội nghị quốc tế của ARNETMINER và Digital Bibliography &amp; Library Project (DBLP) :</a:t>
            </a:r>
          </a:p>
          <a:p>
            <a:pPr lvl="1" algn="just" eaLnBrk="1" hangingPunct="1"/>
            <a:r>
              <a:rPr lang="vi-VN" sz="2400" smtClean="0"/>
              <a:t>Bảng thống kê các hội nghị của DBLP (Đức) </a:t>
            </a:r>
            <a:endParaRPr lang="en-US" sz="2400" smtClean="0"/>
          </a:p>
          <a:p>
            <a:pPr lvl="2" algn="just" eaLnBrk="1" hangingPunct="1"/>
            <a:r>
              <a:rPr lang="vi-VN" sz="2000" smtClean="0"/>
              <a:t>Tiêu chí của DBLP:</a:t>
            </a:r>
            <a:r>
              <a:rPr lang="en-US" sz="2000" smtClean="0"/>
              <a:t> </a:t>
            </a:r>
            <a:r>
              <a:rPr lang="vi-VN" sz="2000" smtClean="0"/>
              <a:t>Dựa vào nguồn dữ liệu của DBLP, thống kê các hội nghị có số lượng bài báo xuất hiện nhiều nhất trong cơ sở dữ liệu của DBLP.</a:t>
            </a:r>
          </a:p>
          <a:p>
            <a:pPr lvl="2" algn="just" eaLnBrk="1" hangingPunct="1"/>
            <a:r>
              <a:rPr lang="vi-VN" sz="2000" smtClean="0"/>
              <a:t>Bảng thống kê thứ tự của DBLP:</a:t>
            </a:r>
            <a:r>
              <a:rPr lang="en-US" sz="2000" smtClean="0"/>
              <a:t> </a:t>
            </a:r>
            <a:r>
              <a:rPr lang="vi-VN" sz="2000" smtClean="0"/>
              <a:t>Liệt kê 500 hội nghị có số lượng bài đăng nhiều nhất (thứ tự giảm dần theo số lượng bài, lấy từ nguồn dữ liệu của DBLP). Bảng liệt kê gồm các thuộc tính:</a:t>
            </a:r>
            <a:r>
              <a:rPr lang="en-US" sz="2000" smtClean="0"/>
              <a:t> (1) </a:t>
            </a:r>
            <a:r>
              <a:rPr lang="vi-VN" sz="2000" smtClean="0"/>
              <a:t>Hạng theo số lượng bài đăng của từng hội nghị</a:t>
            </a:r>
            <a:r>
              <a:rPr lang="en-US" sz="2000" smtClean="0"/>
              <a:t>; (2) </a:t>
            </a:r>
            <a:r>
              <a:rPr lang="vi-VN" sz="2000" smtClean="0"/>
              <a:t>Tên hội nghị</a:t>
            </a:r>
            <a:r>
              <a:rPr lang="en-US" sz="2000" smtClean="0"/>
              <a:t>; (3)</a:t>
            </a:r>
            <a:r>
              <a:rPr lang="vi-VN" sz="2000" smtClean="0"/>
              <a:t>Số lượng bài đăng kể từ khi mới tổ chức đến nay ứng với từng hội nghị</a:t>
            </a:r>
            <a:r>
              <a:rPr lang="en-US" sz="2000" smtClean="0"/>
              <a:t>; (4)</a:t>
            </a:r>
            <a:r>
              <a:rPr lang="vi-VN" sz="2000" smtClean="0"/>
              <a:t>Số lượng bài đăng trung bình ứng với từng năm của từng hội nghị</a:t>
            </a:r>
            <a:r>
              <a:rPr lang="en-US" sz="2000" smtClean="0"/>
              <a:t>; (5)</a:t>
            </a:r>
            <a:r>
              <a:rPr lang="vi-VN" sz="2000" smtClean="0"/>
              <a:t>Các năm: Từ năm bắt đầu tổ chức hội nghị cho đến nay.</a:t>
            </a:r>
            <a:r>
              <a:rPr lang="en-US" sz="2000" smtClean="0"/>
              <a:t> </a:t>
            </a:r>
            <a:r>
              <a:rPr lang="vi-VN" sz="2000" smtClean="0"/>
              <a:t>Nội dung chi tiết của bảng thống kê được đưa ra tại website:</a:t>
            </a:r>
            <a:r>
              <a:rPr lang="en-US" sz="2000" smtClean="0"/>
              <a:t> </a:t>
            </a:r>
            <a:r>
              <a:rPr lang="vi-VN" sz="2000" smtClean="0">
                <a:hlinkClick r:id="rId2"/>
              </a:rPr>
              <a:t>http://dblp.l3s.de/browse.php?browse=mostProlificConferences</a:t>
            </a:r>
            <a:endParaRPr lang="en-US" sz="2000" smtClean="0"/>
          </a:p>
          <a:p>
            <a:pPr lvl="2" algn="just" eaLnBrk="1" hangingPunct="1"/>
            <a:endParaRPr lang="vi-VN" sz="2000" smtClean="0"/>
          </a:p>
          <a:p>
            <a:pPr lvl="2" algn="just" eaLnBrk="1" hangingPunct="1">
              <a:buFont typeface="Wingdings 2" pitchFamily="18" charset="2"/>
              <a:buNone/>
            </a:pPr>
            <a:endParaRPr lang="en-US" sz="2000" smtClean="0"/>
          </a:p>
          <a:p>
            <a:pPr lvl="2" algn="just" eaLnBrk="1" hangingPunct="1">
              <a:buFont typeface="Wingdings 2" pitchFamily="18" charset="2"/>
              <a:buNone/>
            </a:pPr>
            <a:endParaRPr lang="en-US" sz="2200" smtClean="0"/>
          </a:p>
          <a:p>
            <a:pPr lvl="2" algn="just" eaLnBrk="1" hangingPunct="1">
              <a:buFont typeface="Wingdings 2" pitchFamily="18" charset="2"/>
              <a:buNone/>
            </a:pPr>
            <a:endParaRPr lang="en-US" sz="2400" smtClean="0"/>
          </a:p>
          <a:p>
            <a:pPr lvl="1" algn="just" eaLnBrk="1" hangingPunct="1">
              <a:buFont typeface="Verdana" pitchFamily="34" charset="0"/>
              <a:buNone/>
            </a:pPr>
            <a:endParaRPr lang="vi-VN" smtClean="0"/>
          </a:p>
          <a:p>
            <a:pPr lvl="1" algn="just" eaLnBrk="1" hangingPunct="1"/>
            <a:endParaRPr lang="vi-VN" smtClean="0"/>
          </a:p>
          <a:p>
            <a:pPr lvl="1" algn="just" eaLnBrk="1" hangingPunct="1">
              <a:buFont typeface="Verdana" pitchFamily="34" charset="0"/>
              <a:buNone/>
            </a:pPr>
            <a:endParaRPr lang="en-US" smtClean="0"/>
          </a:p>
        </p:txBody>
      </p:sp>
      <p:sp>
        <p:nvSpPr>
          <p:cNvPr id="3789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648E1B1D-E3DC-4320-BB18-5F60A58519C3}" type="slidenum">
              <a:rPr lang="vi-VN" smtClean="0"/>
              <a:pPr defTabSz="447675"/>
              <a:t>22</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vi-VN" sz="3600" dirty="0" smtClean="0">
                <a:solidFill>
                  <a:schemeClr val="bg1"/>
                </a:solidFill>
              </a:rPr>
              <a:t>bảng đánh giá hội nghị quốc tế đã có</a:t>
            </a:r>
            <a:r>
              <a:rPr lang="en-US" sz="3600" dirty="0" smtClean="0">
                <a:solidFill>
                  <a:schemeClr val="bg1"/>
                </a:solidFill>
              </a:rPr>
              <a:t> (14/30)</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a:xfrm>
            <a:off x="215900" y="1042988"/>
            <a:ext cx="9577388" cy="6049962"/>
          </a:xfrm>
        </p:spPr>
        <p:txBody>
          <a:bodyPr/>
          <a:lstStyle/>
          <a:p>
            <a:pPr algn="just" eaLnBrk="1" hangingPunct="1"/>
            <a:r>
              <a:rPr lang="en-US" sz="2800" smtClean="0">
                <a:solidFill>
                  <a:srgbClr val="FF0000"/>
                </a:solidFill>
              </a:rPr>
              <a:t>Bảng xếp hạng các hội nghị quốc tế của ARNETMINER và Digital Bibliography &amp; Library Project (DBLP) :</a:t>
            </a:r>
          </a:p>
          <a:p>
            <a:pPr lvl="1" algn="just" eaLnBrk="1" hangingPunct="1"/>
            <a:r>
              <a:rPr lang="vi-VN" sz="2400" smtClean="0"/>
              <a:t>Bảng thống kê các hội nghị của DBLP (Đức) </a:t>
            </a:r>
            <a:endParaRPr lang="en-US" sz="2400" smtClean="0"/>
          </a:p>
          <a:p>
            <a:pPr lvl="2" algn="just" eaLnBrk="1" hangingPunct="1"/>
            <a:r>
              <a:rPr lang="vi-VN" sz="2000" smtClean="0"/>
              <a:t>Bảng thống kê của thư viện DBLP (Đức) chỉ  mang tính liệt kê các hội nghị có số lượng bài báo nhiều nhất trong cơ sở dữ liệu DBLP, không đánh giá độ mạnh yếu các hội nghị quốc tế.</a:t>
            </a:r>
            <a:endParaRPr lang="en-US" sz="2000" smtClean="0"/>
          </a:p>
          <a:p>
            <a:pPr lvl="2" algn="just" eaLnBrk="1" hangingPunct="1"/>
            <a:endParaRPr lang="vi-VN" sz="2000" smtClean="0"/>
          </a:p>
          <a:p>
            <a:pPr lvl="2" algn="just" eaLnBrk="1" hangingPunct="1">
              <a:buFont typeface="Wingdings 2" pitchFamily="18" charset="2"/>
              <a:buNone/>
            </a:pPr>
            <a:endParaRPr lang="en-US" sz="2000" smtClean="0"/>
          </a:p>
          <a:p>
            <a:pPr lvl="2" algn="just" eaLnBrk="1" hangingPunct="1">
              <a:buFont typeface="Wingdings 2" pitchFamily="18" charset="2"/>
              <a:buNone/>
            </a:pPr>
            <a:endParaRPr lang="en-US" sz="2200" smtClean="0"/>
          </a:p>
          <a:p>
            <a:pPr lvl="2" algn="just" eaLnBrk="1" hangingPunct="1">
              <a:buFont typeface="Wingdings 2" pitchFamily="18" charset="2"/>
              <a:buNone/>
            </a:pPr>
            <a:endParaRPr lang="en-US" sz="2400" smtClean="0"/>
          </a:p>
          <a:p>
            <a:pPr lvl="1" algn="just" eaLnBrk="1" hangingPunct="1">
              <a:buFont typeface="Verdana" pitchFamily="34" charset="0"/>
              <a:buNone/>
            </a:pPr>
            <a:endParaRPr lang="vi-VN" smtClean="0"/>
          </a:p>
          <a:p>
            <a:pPr lvl="1" algn="just" eaLnBrk="1" hangingPunct="1"/>
            <a:endParaRPr lang="vi-VN" smtClean="0"/>
          </a:p>
          <a:p>
            <a:pPr lvl="1" algn="just" eaLnBrk="1" hangingPunct="1">
              <a:buFont typeface="Verdana" pitchFamily="34" charset="0"/>
              <a:buNone/>
            </a:pPr>
            <a:endParaRPr lang="en-US" smtClean="0"/>
          </a:p>
        </p:txBody>
      </p:sp>
      <p:sp>
        <p:nvSpPr>
          <p:cNvPr id="38915"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24DDC3F9-684D-4E5B-8D3A-9B665E7BB55C}" type="slidenum">
              <a:rPr lang="vi-VN" smtClean="0"/>
              <a:pPr defTabSz="447675"/>
              <a:t>23</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vi-VN" sz="3600" dirty="0" smtClean="0">
                <a:solidFill>
                  <a:schemeClr val="bg1"/>
                </a:solidFill>
              </a:rPr>
              <a:t>bảng đánh giá hội nghị quốc tế đã có</a:t>
            </a:r>
            <a:r>
              <a:rPr lang="en-US" sz="3600" dirty="0" smtClean="0">
                <a:solidFill>
                  <a:schemeClr val="bg1"/>
                </a:solidFill>
              </a:rPr>
              <a:t> (15/30)</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p:cNvSpPr>
            <a:spLocks noGrp="1"/>
          </p:cNvSpPr>
          <p:nvPr>
            <p:ph idx="1"/>
          </p:nvPr>
        </p:nvSpPr>
        <p:spPr>
          <a:xfrm>
            <a:off x="215900" y="1042988"/>
            <a:ext cx="9577388" cy="6049962"/>
          </a:xfrm>
        </p:spPr>
        <p:txBody>
          <a:bodyPr/>
          <a:lstStyle/>
          <a:p>
            <a:pPr algn="just" eaLnBrk="1" hangingPunct="1"/>
            <a:r>
              <a:rPr lang="en-US" sz="2800" smtClean="0">
                <a:solidFill>
                  <a:srgbClr val="FF0000"/>
                </a:solidFill>
              </a:rPr>
              <a:t>Các kỷ yếu hội nghị quốc tế có chỉ số ISI:</a:t>
            </a:r>
          </a:p>
          <a:p>
            <a:pPr lvl="1" algn="just" eaLnBrk="1" hangingPunct="1"/>
            <a:r>
              <a:rPr lang="vi-VN" sz="2400" smtClean="0"/>
              <a:t>Thư viện Khoa học Web of Science của Thomson Reuters (Hoa kỳ)</a:t>
            </a:r>
            <a:endParaRPr lang="en-US" sz="2400" smtClean="0"/>
          </a:p>
          <a:p>
            <a:pPr lvl="1" algn="just" eaLnBrk="1" hangingPunct="1"/>
            <a:r>
              <a:rPr lang="en-US" sz="2400" smtClean="0"/>
              <a:t>Kỷ yếu hội nghị quốc tế ISI</a:t>
            </a:r>
          </a:p>
          <a:p>
            <a:pPr lvl="1" algn="just" eaLnBrk="1" hangingPunct="1"/>
            <a:r>
              <a:rPr lang="en-US" sz="2400" smtClean="0"/>
              <a:t>Danh sách các kỷ yếu hội nghị ISI</a:t>
            </a:r>
          </a:p>
          <a:p>
            <a:pPr lvl="2" algn="just" eaLnBrk="1" hangingPunct="1">
              <a:buFont typeface="Wingdings 2" pitchFamily="18" charset="2"/>
              <a:buNone/>
            </a:pPr>
            <a:endParaRPr lang="en-US" sz="2200" smtClean="0"/>
          </a:p>
          <a:p>
            <a:pPr lvl="2" algn="just" eaLnBrk="1" hangingPunct="1">
              <a:buFont typeface="Wingdings 2" pitchFamily="18" charset="2"/>
              <a:buNone/>
            </a:pPr>
            <a:endParaRPr lang="en-US" sz="2400" smtClean="0"/>
          </a:p>
          <a:p>
            <a:pPr lvl="1" algn="just" eaLnBrk="1" hangingPunct="1">
              <a:buFont typeface="Verdana" pitchFamily="34" charset="0"/>
              <a:buNone/>
            </a:pPr>
            <a:endParaRPr lang="vi-VN" smtClean="0"/>
          </a:p>
          <a:p>
            <a:pPr lvl="1" algn="just" eaLnBrk="1" hangingPunct="1"/>
            <a:endParaRPr lang="vi-VN" smtClean="0"/>
          </a:p>
          <a:p>
            <a:pPr lvl="1" algn="just" eaLnBrk="1" hangingPunct="1">
              <a:buFont typeface="Verdana" pitchFamily="34" charset="0"/>
              <a:buNone/>
            </a:pPr>
            <a:endParaRPr lang="en-US" smtClean="0"/>
          </a:p>
        </p:txBody>
      </p:sp>
      <p:sp>
        <p:nvSpPr>
          <p:cNvPr id="3993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3F65B414-D149-437A-A9EA-3589E07545A9}" type="slidenum">
              <a:rPr lang="vi-VN" smtClean="0"/>
              <a:pPr defTabSz="447675"/>
              <a:t>24</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vi-VN" sz="3600" dirty="0" smtClean="0">
                <a:solidFill>
                  <a:schemeClr val="bg1"/>
                </a:solidFill>
              </a:rPr>
              <a:t>bảng đánh giá hội nghị quốc tế đã có</a:t>
            </a:r>
            <a:r>
              <a:rPr lang="en-US" sz="3600" dirty="0" smtClean="0">
                <a:solidFill>
                  <a:schemeClr val="bg1"/>
                </a:solidFill>
              </a:rPr>
              <a:t> (16/30)</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a:xfrm>
            <a:off x="215900" y="1042988"/>
            <a:ext cx="9577388" cy="6049962"/>
          </a:xfrm>
        </p:spPr>
        <p:txBody>
          <a:bodyPr/>
          <a:lstStyle/>
          <a:p>
            <a:pPr algn="just" eaLnBrk="1" hangingPunct="1"/>
            <a:r>
              <a:rPr lang="en-US" sz="2800" smtClean="0">
                <a:solidFill>
                  <a:srgbClr val="FF0000"/>
                </a:solidFill>
              </a:rPr>
              <a:t>Các kỷ yếu hội nghị quốc tế có chỉ số ISI:</a:t>
            </a:r>
          </a:p>
          <a:p>
            <a:pPr lvl="1" algn="just" eaLnBrk="1" hangingPunct="1"/>
            <a:r>
              <a:rPr lang="vi-VN" sz="2400" smtClean="0"/>
              <a:t>Thư viện Khoa học Web of Science của Thomson Reuters (Hoa kỳ)</a:t>
            </a:r>
            <a:endParaRPr lang="en-US" sz="2400" smtClean="0"/>
          </a:p>
          <a:p>
            <a:pPr lvl="2" algn="just" eaLnBrk="1" hangingPunct="1"/>
            <a:r>
              <a:rPr lang="vi-VN" sz="2000" smtClean="0"/>
              <a:t>Web of Science đóng vai trò như một Thư viện khoa học hàng đầu thế giới, nó cung cấp cho các nhà nghiên cứu, giảng viên, sinh viên, người quản lý quyền truy cập nhanh và hiệu quả đến những cơ sở dữ liệu tham khảo hàng đầu trên thế giới. </a:t>
            </a:r>
            <a:endParaRPr lang="en-US" sz="2000" smtClean="0"/>
          </a:p>
          <a:p>
            <a:pPr lvl="2" algn="just" eaLnBrk="1" hangingPunct="1"/>
            <a:r>
              <a:rPr lang="vi-VN" sz="2000" smtClean="0"/>
              <a:t>Nội dung bản quyền  đa ngành của Web of Science chứa hơn 12.000 tạp chí có điểm ảnh hưởng (Impact Factor) cao nhất trên toàn thế giới, gắn liền với tất cả các tạp chí truy cập mở và hơn 150.000 kỷ yếu hội nghị. </a:t>
            </a:r>
            <a:endParaRPr lang="en-US" sz="2000" smtClean="0"/>
          </a:p>
          <a:p>
            <a:pPr lvl="2" algn="just" eaLnBrk="1" hangingPunct="1"/>
            <a:r>
              <a:rPr lang="vi-VN" sz="2000" smtClean="0"/>
              <a:t>Hơn nữa, phạm vi các lĩnh vực của Web of Science rất rộng:  hồi cứu khoa học, khoa học xã hội, nghệ thuật và nhân văn vv… lên đến 1900 lĩnh vực.</a:t>
            </a:r>
            <a:endParaRPr lang="en-US" sz="2000" smtClean="0"/>
          </a:p>
          <a:p>
            <a:pPr lvl="2" algn="just" eaLnBrk="1" hangingPunct="1"/>
            <a:r>
              <a:rPr lang="en-US" sz="2000" smtClean="0"/>
              <a:t>Nguồn: </a:t>
            </a:r>
            <a:r>
              <a:rPr lang="en-US" sz="2000" smtClean="0">
                <a:hlinkClick r:id="rId2"/>
              </a:rPr>
              <a:t>http://thomsonreuters.com/products_services/science/science_products/a-z/web_of_science/</a:t>
            </a:r>
            <a:endParaRPr lang="en-US" sz="2000" smtClean="0"/>
          </a:p>
          <a:p>
            <a:pPr lvl="2" algn="just" eaLnBrk="1" hangingPunct="1">
              <a:buFont typeface="Wingdings 2" pitchFamily="18" charset="2"/>
              <a:buNone/>
            </a:pPr>
            <a:endParaRPr lang="en-US" sz="2000" smtClean="0"/>
          </a:p>
          <a:p>
            <a:pPr lvl="2" algn="just" eaLnBrk="1" hangingPunct="1">
              <a:buFont typeface="Wingdings 2" pitchFamily="18" charset="2"/>
              <a:buNone/>
            </a:pPr>
            <a:endParaRPr lang="en-US" sz="2400" smtClean="0"/>
          </a:p>
          <a:p>
            <a:pPr lvl="1" algn="just" eaLnBrk="1" hangingPunct="1">
              <a:buFont typeface="Verdana" pitchFamily="34" charset="0"/>
              <a:buNone/>
            </a:pPr>
            <a:endParaRPr lang="vi-VN" smtClean="0"/>
          </a:p>
          <a:p>
            <a:pPr lvl="1" algn="just" eaLnBrk="1" hangingPunct="1"/>
            <a:endParaRPr lang="vi-VN" smtClean="0"/>
          </a:p>
          <a:p>
            <a:pPr lvl="1" algn="just" eaLnBrk="1" hangingPunct="1">
              <a:buFont typeface="Verdana" pitchFamily="34" charset="0"/>
              <a:buNone/>
            </a:pPr>
            <a:endParaRPr lang="en-US" smtClean="0"/>
          </a:p>
        </p:txBody>
      </p:sp>
      <p:sp>
        <p:nvSpPr>
          <p:cNvPr id="40963"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B2B76258-3345-490B-BA79-A8C20E7D1CFF}" type="slidenum">
              <a:rPr lang="vi-VN" smtClean="0"/>
              <a:pPr defTabSz="447675"/>
              <a:t>25</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vi-VN" sz="3600" dirty="0" smtClean="0">
                <a:solidFill>
                  <a:schemeClr val="bg1"/>
                </a:solidFill>
              </a:rPr>
              <a:t>bảng đánh giá hội nghị quốc tế đã có</a:t>
            </a:r>
            <a:r>
              <a:rPr lang="en-US" sz="3600" dirty="0" smtClean="0">
                <a:solidFill>
                  <a:schemeClr val="bg1"/>
                </a:solidFill>
              </a:rPr>
              <a:t> (17/30)</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p:cNvSpPr>
            <a:spLocks noGrp="1"/>
          </p:cNvSpPr>
          <p:nvPr>
            <p:ph idx="1"/>
          </p:nvPr>
        </p:nvSpPr>
        <p:spPr>
          <a:xfrm>
            <a:off x="215900" y="1042988"/>
            <a:ext cx="9577388" cy="6337300"/>
          </a:xfrm>
        </p:spPr>
        <p:txBody>
          <a:bodyPr/>
          <a:lstStyle/>
          <a:p>
            <a:pPr algn="just" eaLnBrk="1" hangingPunct="1"/>
            <a:r>
              <a:rPr lang="en-US" sz="2800" smtClean="0">
                <a:solidFill>
                  <a:srgbClr val="FF0000"/>
                </a:solidFill>
              </a:rPr>
              <a:t>Các kỷ yếu hội nghị quốc tế có chỉ số ISI:</a:t>
            </a:r>
          </a:p>
          <a:p>
            <a:pPr lvl="1" algn="just" eaLnBrk="1" hangingPunct="1"/>
            <a:r>
              <a:rPr lang="vi-VN" sz="2400" smtClean="0"/>
              <a:t>Kỷ yếu hội nghị quốc tế ISI</a:t>
            </a:r>
            <a:endParaRPr lang="en-US" sz="2400" smtClean="0"/>
          </a:p>
          <a:p>
            <a:pPr lvl="2" algn="just" eaLnBrk="1" hangingPunct="1"/>
            <a:r>
              <a:rPr lang="vi-VN" sz="2000" smtClean="0"/>
              <a:t>Kỷ yếu hội nghị ISI thực chất là chỉ số trich dẫn kỷ yếu hội nghị - chỉ số này được tổng hợp trong thư viện khoa học Web of Science.  </a:t>
            </a:r>
          </a:p>
          <a:p>
            <a:pPr lvl="2" algn="just" eaLnBrk="1" hangingPunct="1"/>
            <a:r>
              <a:rPr lang="vi-VN" sz="2000" smtClean="0"/>
              <a:t>Chỉ số trích dẫn kỷ yếu hội nghị, thu nhận từ Web of Science, trợ giúp các nhà nghiên cứu những thông tin cần thiết về các tài liệu đã công bố từ các hội nghị, hội thảo, chuyên đề có uy tín nhất trên thế giới. Nguồn dữ liệu hỗ trợ này đưa ra một cách nhìn tổng quát, đầy đủ về kỷ yếu hội nghị và ảnh hưởng của nó đối với cộng đồng nghiên cứu khoa học. Hơn nữa, nó còn cho phép sử dụng các chỉ số trích dẫn tham khảo, từ đó tìm hiểu các ý tưởng mới, các nghiên cứu được quan tâm nhất trong thời gian hiện tại. Chủ yếu tập trung hai lĩnh vực: khoa học kỹ thuật và khoa học xã hội.</a:t>
            </a:r>
          </a:p>
          <a:p>
            <a:pPr lvl="2" algn="just" eaLnBrk="1" hangingPunct="1"/>
            <a:r>
              <a:rPr lang="vi-VN" sz="2000" smtClean="0"/>
              <a:t>Chỉ số trích dẫn kỷ yếu hội nghị được chiết xuất với 30% dữ liệu của nó được lấy từ các tạp chí, 70% còn lại được lấy từ sách và các nguồn dữ liệu mở rộng khác từ  thư viện Web of Science.</a:t>
            </a:r>
          </a:p>
          <a:p>
            <a:pPr lvl="2" algn="just" eaLnBrk="1" hangingPunct="1"/>
            <a:r>
              <a:rPr lang="en-US" sz="2000" smtClean="0"/>
              <a:t>Nguồn</a:t>
            </a:r>
            <a:r>
              <a:rPr lang="vi-VN" sz="2000" smtClean="0"/>
              <a:t>: </a:t>
            </a:r>
            <a:r>
              <a:rPr lang="vi-VN" sz="2000" smtClean="0">
                <a:hlinkClick r:id="rId2"/>
              </a:rPr>
              <a:t>http://thomsonreuters.com/products_services/science/science_products/a-z/conf_proceedings_citation_index/</a:t>
            </a:r>
            <a:endParaRPr lang="en-US" sz="2000" smtClean="0"/>
          </a:p>
          <a:p>
            <a:pPr lvl="2" algn="just" eaLnBrk="1" hangingPunct="1">
              <a:buFont typeface="Wingdings 2" pitchFamily="18" charset="2"/>
              <a:buNone/>
            </a:pPr>
            <a:endParaRPr lang="vi-VN" sz="2000" smtClean="0"/>
          </a:p>
          <a:p>
            <a:pPr lvl="2" algn="just" eaLnBrk="1" hangingPunct="1"/>
            <a:endParaRPr lang="en-US" sz="2000" smtClean="0"/>
          </a:p>
          <a:p>
            <a:pPr lvl="2" algn="just" eaLnBrk="1" hangingPunct="1">
              <a:buFont typeface="Wingdings 2" pitchFamily="18" charset="2"/>
              <a:buNone/>
            </a:pPr>
            <a:endParaRPr lang="en-US" sz="2000" smtClean="0"/>
          </a:p>
          <a:p>
            <a:pPr lvl="2" algn="just" eaLnBrk="1" hangingPunct="1">
              <a:buFont typeface="Wingdings 2" pitchFamily="18" charset="2"/>
              <a:buNone/>
            </a:pPr>
            <a:endParaRPr lang="en-US" sz="2400" smtClean="0"/>
          </a:p>
          <a:p>
            <a:pPr lvl="1" algn="just" eaLnBrk="1" hangingPunct="1">
              <a:buFont typeface="Verdana" pitchFamily="34" charset="0"/>
              <a:buNone/>
            </a:pPr>
            <a:endParaRPr lang="vi-VN" smtClean="0"/>
          </a:p>
          <a:p>
            <a:pPr lvl="1" algn="just" eaLnBrk="1" hangingPunct="1"/>
            <a:endParaRPr lang="vi-VN" smtClean="0"/>
          </a:p>
          <a:p>
            <a:pPr lvl="1" algn="just" eaLnBrk="1" hangingPunct="1">
              <a:buFont typeface="Verdana" pitchFamily="34" charset="0"/>
              <a:buNone/>
            </a:pPr>
            <a:endParaRPr lang="en-US" smtClean="0"/>
          </a:p>
        </p:txBody>
      </p:sp>
      <p:sp>
        <p:nvSpPr>
          <p:cNvPr id="41987"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D84B983F-2E29-4E57-A240-6262A6734046}" type="slidenum">
              <a:rPr lang="vi-VN" smtClean="0"/>
              <a:pPr defTabSz="447675"/>
              <a:t>26</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vi-VN" sz="3600" dirty="0" smtClean="0">
                <a:solidFill>
                  <a:schemeClr val="bg1"/>
                </a:solidFill>
              </a:rPr>
              <a:t>bảng đánh giá hội nghị quốc tế đã có</a:t>
            </a:r>
            <a:r>
              <a:rPr lang="en-US" sz="3600" dirty="0" smtClean="0">
                <a:solidFill>
                  <a:schemeClr val="bg1"/>
                </a:solidFill>
              </a:rPr>
              <a:t> (18/30)</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p:cNvSpPr>
            <a:spLocks noGrp="1"/>
          </p:cNvSpPr>
          <p:nvPr>
            <p:ph idx="1"/>
          </p:nvPr>
        </p:nvSpPr>
        <p:spPr>
          <a:xfrm>
            <a:off x="215900" y="1042988"/>
            <a:ext cx="9577388" cy="6337300"/>
          </a:xfrm>
        </p:spPr>
        <p:txBody>
          <a:bodyPr/>
          <a:lstStyle/>
          <a:p>
            <a:pPr algn="just" eaLnBrk="1" hangingPunct="1"/>
            <a:r>
              <a:rPr lang="en-US" sz="2800" smtClean="0">
                <a:solidFill>
                  <a:srgbClr val="FF0000"/>
                </a:solidFill>
              </a:rPr>
              <a:t>Các kỷ yếu hội nghị quốc tế có chỉ số ISI:</a:t>
            </a:r>
          </a:p>
          <a:p>
            <a:pPr lvl="1" algn="just" eaLnBrk="1" hangingPunct="1"/>
            <a:r>
              <a:rPr lang="vi-VN" sz="2400" smtClean="0"/>
              <a:t>Danh sách các kỷ yếu hội nghị ISI</a:t>
            </a:r>
            <a:endParaRPr lang="en-US" sz="2400" smtClean="0"/>
          </a:p>
          <a:p>
            <a:pPr lvl="2" algn="just" eaLnBrk="1" hangingPunct="1"/>
            <a:r>
              <a:rPr lang="vi-VN" sz="2000" smtClean="0"/>
              <a:t>Dựa vào tiêu chí Chỉ số trích dẫn kỷ yếu hội nghị, tổ chức Thomson Reuters (New York, Hoa kỳ) đã thống kê từng kỷ yếu của các hội nghị sau khi tổ chức. Từ đó, cập nhật vào danh sách của tổ chức các kỷ yếu hội nghị đạt chỉ số trích dẫn lớn hơn ngưỡng cho phép.  Các kỷ yếu hội nghị có trong danh sách của Thomson Reuters được gọi là kỷ yếu hội nghị index ISI.</a:t>
            </a:r>
          </a:p>
          <a:p>
            <a:pPr lvl="2" algn="just" eaLnBrk="1" hangingPunct="1"/>
            <a:r>
              <a:rPr lang="vi-VN" sz="2000" smtClean="0"/>
              <a:t>Với cách thống kê trên, các kỷ yếu của một số hội nghị uy tín, có thể chưa lọt ngay vào danh sách. Sau một số năm, nếu chỉ số trích dẫn đến các kỷ yếu này lớn hơn ngưỡng cho phép (theo thống kê của Thomson Reuters từ Web of Science) thì kỷ yếu đó sẽ được cập nhật vào danh sách ISI. </a:t>
            </a:r>
            <a:endParaRPr lang="en-US" sz="2000" smtClean="0"/>
          </a:p>
          <a:p>
            <a:pPr lvl="2" algn="just" eaLnBrk="1" hangingPunct="1"/>
            <a:r>
              <a:rPr lang="vi-VN" sz="2000" smtClean="0"/>
              <a:t>Như vậy, giải thích được trường hợp ví dụ: trong một hội nghị có ba tập kỷ yếu khác nhau, nhưng trong danh sách ISI chỉ có 1 tập kỷ yếu duy nhất của hội nghị đó.</a:t>
            </a:r>
          </a:p>
          <a:p>
            <a:pPr lvl="2" algn="just" eaLnBrk="1" hangingPunct="1">
              <a:buFont typeface="Wingdings 2" pitchFamily="18" charset="2"/>
              <a:buNone/>
            </a:pPr>
            <a:endParaRPr lang="en-US" sz="2000" smtClean="0"/>
          </a:p>
          <a:p>
            <a:pPr lvl="2" algn="just" eaLnBrk="1" hangingPunct="1">
              <a:buFont typeface="Wingdings 2" pitchFamily="18" charset="2"/>
              <a:buNone/>
            </a:pPr>
            <a:endParaRPr lang="en-US" sz="2000" smtClean="0"/>
          </a:p>
          <a:p>
            <a:pPr lvl="2" algn="just" eaLnBrk="1" hangingPunct="1">
              <a:buFont typeface="Wingdings 2" pitchFamily="18" charset="2"/>
              <a:buNone/>
            </a:pPr>
            <a:endParaRPr lang="en-US" sz="2400" smtClean="0"/>
          </a:p>
          <a:p>
            <a:pPr lvl="1" algn="just" eaLnBrk="1" hangingPunct="1">
              <a:buFont typeface="Verdana" pitchFamily="34" charset="0"/>
              <a:buNone/>
            </a:pPr>
            <a:endParaRPr lang="vi-VN" smtClean="0"/>
          </a:p>
          <a:p>
            <a:pPr lvl="1" algn="just" eaLnBrk="1" hangingPunct="1"/>
            <a:endParaRPr lang="vi-VN" smtClean="0"/>
          </a:p>
          <a:p>
            <a:pPr lvl="1" algn="just" eaLnBrk="1" hangingPunct="1">
              <a:buFont typeface="Verdana" pitchFamily="34" charset="0"/>
              <a:buNone/>
            </a:pPr>
            <a:endParaRPr lang="en-US" smtClean="0"/>
          </a:p>
        </p:txBody>
      </p:sp>
      <p:sp>
        <p:nvSpPr>
          <p:cNvPr id="4301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4E7AC7E6-37AC-43CB-9D1A-02B8A2790622}" type="slidenum">
              <a:rPr lang="vi-VN" smtClean="0"/>
              <a:pPr defTabSz="447675"/>
              <a:t>27</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vi-VN" sz="3600" dirty="0" smtClean="0">
                <a:solidFill>
                  <a:schemeClr val="bg1"/>
                </a:solidFill>
              </a:rPr>
              <a:t>bảng đánh giá hội nghị quốc tế đã có</a:t>
            </a:r>
            <a:r>
              <a:rPr lang="en-US" sz="3600" dirty="0" smtClean="0">
                <a:solidFill>
                  <a:schemeClr val="bg1"/>
                </a:solidFill>
              </a:rPr>
              <a:t> (19/30)</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p:cNvSpPr>
            <a:spLocks noGrp="1"/>
          </p:cNvSpPr>
          <p:nvPr>
            <p:ph idx="1"/>
          </p:nvPr>
        </p:nvSpPr>
        <p:spPr>
          <a:xfrm>
            <a:off x="215900" y="1042988"/>
            <a:ext cx="9577388" cy="6337300"/>
          </a:xfrm>
        </p:spPr>
        <p:txBody>
          <a:bodyPr/>
          <a:lstStyle/>
          <a:p>
            <a:pPr algn="just" eaLnBrk="1" hangingPunct="1"/>
            <a:r>
              <a:rPr lang="en-US" sz="2800" smtClean="0">
                <a:solidFill>
                  <a:srgbClr val="FF0000"/>
                </a:solidFill>
              </a:rPr>
              <a:t>Các kỷ yếu hội nghị quốc tế có chỉ số ISI:</a:t>
            </a:r>
          </a:p>
          <a:p>
            <a:pPr lvl="1" algn="just" eaLnBrk="1" hangingPunct="1"/>
            <a:r>
              <a:rPr lang="vi-VN" sz="2400" smtClean="0"/>
              <a:t>Danh sách các kỷ yếu hội nghị ISI</a:t>
            </a:r>
            <a:endParaRPr lang="en-US" sz="2400" smtClean="0"/>
          </a:p>
          <a:p>
            <a:pPr lvl="2" algn="just" eaLnBrk="1" hangingPunct="1"/>
            <a:r>
              <a:rPr lang="vi-VN" sz="2000" smtClean="0"/>
              <a:t>Nội dung chi tiết Danh sách các kỷ yếu hội nghị ISI tham khảo tại link:</a:t>
            </a:r>
            <a:r>
              <a:rPr lang="en-US" sz="2000" smtClean="0"/>
              <a:t> </a:t>
            </a:r>
            <a:r>
              <a:rPr lang="vi-VN" sz="2000" smtClean="0">
                <a:hlinkClick r:id="rId2"/>
              </a:rPr>
              <a:t>http://thomsonreuters.com/products_services/science/science_products/a-z/conf_proceedings_citation_index/</a:t>
            </a:r>
            <a:endParaRPr lang="en-US" sz="2000" smtClean="0"/>
          </a:p>
          <a:p>
            <a:pPr lvl="2" algn="ctr" eaLnBrk="1" hangingPunct="1">
              <a:buFont typeface="Wingdings 2" pitchFamily="18" charset="2"/>
              <a:buNone/>
            </a:pPr>
            <a:r>
              <a:rPr lang="en-US" sz="2000" smtClean="0"/>
              <a:t> </a:t>
            </a:r>
            <a:r>
              <a:rPr lang="vi-VN" sz="2000" smtClean="0"/>
              <a:t>Mục List of conferences 1990- Now (File Exel)</a:t>
            </a:r>
            <a:endParaRPr lang="en-US" sz="2400" smtClean="0"/>
          </a:p>
          <a:p>
            <a:pPr lvl="1" algn="just" eaLnBrk="1" hangingPunct="1">
              <a:buFont typeface="Verdana" pitchFamily="34" charset="0"/>
              <a:buNone/>
            </a:pPr>
            <a:endParaRPr lang="vi-VN" smtClean="0"/>
          </a:p>
          <a:p>
            <a:pPr lvl="1" algn="just" eaLnBrk="1" hangingPunct="1"/>
            <a:endParaRPr lang="vi-VN" smtClean="0"/>
          </a:p>
          <a:p>
            <a:pPr lvl="1" algn="just" eaLnBrk="1" hangingPunct="1">
              <a:buFont typeface="Verdana" pitchFamily="34" charset="0"/>
              <a:buNone/>
            </a:pPr>
            <a:endParaRPr lang="en-US" smtClean="0"/>
          </a:p>
        </p:txBody>
      </p:sp>
      <p:sp>
        <p:nvSpPr>
          <p:cNvPr id="44035"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04E22487-FCEE-4E9A-A9C5-1D1ACB0C839D}" type="slidenum">
              <a:rPr lang="vi-VN" smtClean="0"/>
              <a:pPr defTabSz="447675"/>
              <a:t>28</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vi-VN" sz="3600" dirty="0" smtClean="0">
                <a:solidFill>
                  <a:schemeClr val="bg1"/>
                </a:solidFill>
              </a:rPr>
              <a:t>bảng đánh giá hội nghị quốc tế đã có</a:t>
            </a:r>
            <a:r>
              <a:rPr lang="en-US" sz="3600" dirty="0" smtClean="0">
                <a:solidFill>
                  <a:schemeClr val="bg1"/>
                </a:solidFill>
              </a:rPr>
              <a:t> (20/30)</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idx="1"/>
          </p:nvPr>
        </p:nvSpPr>
        <p:spPr>
          <a:xfrm>
            <a:off x="215900" y="1042988"/>
            <a:ext cx="9577388" cy="6337300"/>
          </a:xfrm>
        </p:spPr>
        <p:txBody>
          <a:bodyPr/>
          <a:lstStyle/>
          <a:p>
            <a:pPr algn="just" eaLnBrk="1" hangingPunct="1"/>
            <a:r>
              <a:rPr lang="en-US" sz="2800" smtClean="0">
                <a:solidFill>
                  <a:srgbClr val="FF0000"/>
                </a:solidFill>
              </a:rPr>
              <a:t>Các kỷ yếu hội nghị quốc tế có chỉ số ISI:</a:t>
            </a:r>
          </a:p>
          <a:p>
            <a:pPr lvl="1" algn="just" eaLnBrk="1" hangingPunct="1"/>
            <a:r>
              <a:rPr lang="vi-VN" sz="2400" smtClean="0"/>
              <a:t>Danh sách các kỷ yếu hội nghị ISI</a:t>
            </a:r>
            <a:endParaRPr lang="en-US" sz="2400" smtClean="0"/>
          </a:p>
          <a:p>
            <a:pPr lvl="2" algn="just" eaLnBrk="1" hangingPunct="1"/>
            <a:r>
              <a:rPr lang="vi-VN" sz="2400" smtClean="0"/>
              <a:t>Danh sách này liệt kê các kỷ yếu hội nghị có chỉ số trích dẫn thỏa tiêu chí của Thomson Reuters (theo thống kê của tổ chức này, lấy dữ liệu từ Web of Science), và các kỷ yếu hội nghị thuộc danh sách này được gọi là kỷ yếu index ISI. Tuy nhiên, danh sách đưa ra bởi Thomson Reuters không đề cập đến vấn đề xếp hạng các hội nghị.</a:t>
            </a:r>
          </a:p>
          <a:p>
            <a:pPr lvl="2" algn="just" eaLnBrk="1" hangingPunct="1"/>
            <a:r>
              <a:rPr lang="vi-VN" sz="2400" smtClean="0"/>
              <a:t>Các kỷ yếu của những hội nghị vừa mới tổ chức, thường khó có thể lọt vào danh sách ISI. Phải sau một số năm, có nhiều tác giả tham khảo đến kỷ yếu thì xác suất lọt vào danh sách hội nghị ISI mới tăng lên.</a:t>
            </a:r>
            <a:endParaRPr lang="en-US" sz="2400" smtClean="0"/>
          </a:p>
          <a:p>
            <a:pPr lvl="1" algn="just" eaLnBrk="1" hangingPunct="1">
              <a:buFont typeface="Verdana" pitchFamily="34" charset="0"/>
              <a:buNone/>
            </a:pPr>
            <a:endParaRPr lang="vi-VN" smtClean="0"/>
          </a:p>
          <a:p>
            <a:pPr lvl="1" algn="just" eaLnBrk="1" hangingPunct="1"/>
            <a:endParaRPr lang="vi-VN" smtClean="0"/>
          </a:p>
          <a:p>
            <a:pPr lvl="1" algn="just" eaLnBrk="1" hangingPunct="1">
              <a:buFont typeface="Verdana" pitchFamily="34" charset="0"/>
              <a:buNone/>
            </a:pPr>
            <a:endParaRPr lang="en-US" smtClean="0"/>
          </a:p>
        </p:txBody>
      </p:sp>
      <p:sp>
        <p:nvSpPr>
          <p:cNvPr id="4505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47DCBF50-E8D1-4257-8515-B3748444E6D0}" type="slidenum">
              <a:rPr lang="vi-VN" smtClean="0"/>
              <a:pPr defTabSz="447675"/>
              <a:t>29</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vi-VN" sz="3600" dirty="0" smtClean="0">
                <a:solidFill>
                  <a:schemeClr val="bg1"/>
                </a:solidFill>
              </a:rPr>
              <a:t>bảng đánh giá hội nghị quốc tế đã có</a:t>
            </a:r>
            <a:r>
              <a:rPr lang="en-US" sz="3600" dirty="0" smtClean="0">
                <a:solidFill>
                  <a:schemeClr val="bg1"/>
                </a:solidFill>
              </a:rPr>
              <a:t> (21/30)</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503238" y="1187450"/>
            <a:ext cx="9290050" cy="5761038"/>
          </a:xfrm>
        </p:spPr>
        <p:txBody>
          <a:bodyPr/>
          <a:lstStyle/>
          <a:p>
            <a:pPr eaLnBrk="1" hangingPunct="1"/>
            <a:r>
              <a:rPr lang="vi-VN" smtClean="0">
                <a:solidFill>
                  <a:srgbClr val="FF0000"/>
                </a:solidFill>
              </a:rPr>
              <a:t>Các tiêu chí đánh giá chung</a:t>
            </a:r>
            <a:endParaRPr lang="en-US" smtClean="0">
              <a:solidFill>
                <a:srgbClr val="FF0000"/>
              </a:solidFill>
            </a:endParaRPr>
          </a:p>
          <a:p>
            <a:pPr lvl="1" eaLnBrk="1" hangingPunct="1"/>
            <a:r>
              <a:rPr lang="en-US" smtClean="0"/>
              <a:t>Tỷ lệ chấp nhận các bài báo.</a:t>
            </a:r>
          </a:p>
          <a:p>
            <a:pPr lvl="1" eaLnBrk="1" hangingPunct="1"/>
            <a:r>
              <a:rPr lang="vi-VN" smtClean="0"/>
              <a:t>Chất lượng của các bài báo, cũng như ảnh hưởng của nó đối với cộng đồng nghiên cứu khoa học</a:t>
            </a:r>
            <a:r>
              <a:rPr lang="en-US" smtClean="0"/>
              <a:t>.</a:t>
            </a:r>
          </a:p>
          <a:p>
            <a:pPr lvl="1" eaLnBrk="1" hangingPunct="1"/>
            <a:r>
              <a:rPr lang="vi-VN" smtClean="0"/>
              <a:t>Chất lượng các thành viên hội đồng thẩm định</a:t>
            </a:r>
            <a:r>
              <a:rPr lang="en-US" smtClean="0"/>
              <a:t>.</a:t>
            </a:r>
          </a:p>
          <a:p>
            <a:pPr lvl="1" eaLnBrk="1" hangingPunct="1"/>
            <a:r>
              <a:rPr lang="vi-VN" smtClean="0"/>
              <a:t>Tỷ lệ số người tham dự / cũng như số lượng bài báo đệ trình</a:t>
            </a:r>
            <a:r>
              <a:rPr lang="en-US" smtClean="0"/>
              <a:t>.</a:t>
            </a:r>
          </a:p>
          <a:p>
            <a:pPr lvl="1" eaLnBrk="1" hangingPunct="1"/>
            <a:r>
              <a:rPr lang="en-US" smtClean="0"/>
              <a:t>Vị trí tổ chức.</a:t>
            </a:r>
          </a:p>
          <a:p>
            <a:pPr lvl="1" eaLnBrk="1" hangingPunct="1"/>
            <a:r>
              <a:rPr lang="en-US" smtClean="0"/>
              <a:t>Lịch sử.</a:t>
            </a:r>
          </a:p>
          <a:p>
            <a:pPr lvl="1" eaLnBrk="1" hangingPunct="1"/>
            <a:r>
              <a:rPr lang="en-US" smtClean="0"/>
              <a:t>Các liên kết với ngành công nghiệp.</a:t>
            </a:r>
          </a:p>
          <a:p>
            <a:pPr lvl="1" eaLnBrk="1" hangingPunct="1"/>
            <a:r>
              <a:rPr lang="en-US" smtClean="0"/>
              <a:t>Nguồn:</a:t>
            </a:r>
          </a:p>
          <a:p>
            <a:pPr lvl="1" eaLnBrk="1" hangingPunct="1">
              <a:buFont typeface="Verdana" pitchFamily="34" charset="0"/>
              <a:buNone/>
            </a:pPr>
            <a:r>
              <a:rPr lang="en-US" smtClean="0">
                <a:hlinkClick r:id="rId3"/>
              </a:rPr>
              <a:t>http://faculty.cs.tamu.edu/guofei/sec_conf_stat.htm</a:t>
            </a:r>
            <a:endParaRPr lang="en-US" smtClean="0"/>
          </a:p>
          <a:p>
            <a:pPr lvl="1" eaLnBrk="1" hangingPunct="1">
              <a:buFont typeface="Verdana" pitchFamily="34" charset="0"/>
              <a:buNone/>
            </a:pPr>
            <a:r>
              <a:rPr lang="en-US" smtClean="0">
                <a:hlinkClick r:id="rId4"/>
              </a:rPr>
              <a:t>http://cs.conference-ranking.net/index.html</a:t>
            </a:r>
            <a:endParaRPr lang="en-US" smtClean="0"/>
          </a:p>
          <a:p>
            <a:pPr lvl="1" eaLnBrk="1" hangingPunct="1">
              <a:buFont typeface="Verdana" pitchFamily="34" charset="0"/>
              <a:buNone/>
            </a:pPr>
            <a:endParaRPr lang="en-US" smtClean="0"/>
          </a:p>
        </p:txBody>
      </p:sp>
      <p:sp>
        <p:nvSpPr>
          <p:cNvPr id="18435"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1AB49965-7709-41C7-8A6E-CD0DB4C629AD}" type="slidenum">
              <a:rPr lang="vi-VN" smtClean="0"/>
              <a:pPr defTabSz="447675"/>
              <a:t>3</a:t>
            </a:fld>
            <a:endParaRPr lang="vi-VN" smtClean="0"/>
          </a:p>
        </p:txBody>
      </p:sp>
      <p:sp>
        <p:nvSpPr>
          <p:cNvPr id="21506" name="Title 1"/>
          <p:cNvSpPr>
            <a:spLocks noGrp="1"/>
          </p:cNvSpPr>
          <p:nvPr>
            <p:ph type="title"/>
          </p:nvPr>
        </p:nvSpPr>
        <p:spPr>
          <a:xfrm>
            <a:off x="359793" y="-36587"/>
            <a:ext cx="9145016" cy="1152128"/>
          </a:xfrm>
        </p:spPr>
        <p:txBody>
          <a:bodyPr>
            <a:normAutofit fontScale="90000"/>
          </a:bodyPr>
          <a:lstStyle/>
          <a:p>
            <a:pPr eaLnBrk="1" fontAlgn="auto" hangingPunct="1">
              <a:spcAft>
                <a:spcPts val="0"/>
              </a:spcAft>
              <a:defRPr/>
            </a:pPr>
            <a:r>
              <a:rPr lang="vi-VN" sz="4000" dirty="0" smtClean="0">
                <a:solidFill>
                  <a:schemeClr val="bg1"/>
                </a:solidFill>
              </a:rPr>
              <a:t>Phân tích tiêu chí đánh giá các hội nghị khoa học quốc tế</a:t>
            </a:r>
            <a:r>
              <a:rPr lang="en-US" sz="4000" dirty="0" smtClean="0">
                <a:solidFill>
                  <a:schemeClr val="bg1"/>
                </a:solidFill>
              </a:rPr>
              <a:t> (1/5)</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215900" y="1042988"/>
            <a:ext cx="9577388" cy="6337300"/>
          </a:xfrm>
        </p:spPr>
        <p:txBody>
          <a:bodyPr/>
          <a:lstStyle/>
          <a:p>
            <a:pPr algn="just" eaLnBrk="1" hangingPunct="1"/>
            <a:r>
              <a:rPr lang="vi-VN" sz="2800" smtClean="0">
                <a:solidFill>
                  <a:srgbClr val="FF0000"/>
                </a:solidFill>
              </a:rPr>
              <a:t>Bảng đánh giá hội nghị quốc tế của tổ chức ERA (Úc) </a:t>
            </a:r>
            <a:endParaRPr lang="en-US" sz="2800" smtClean="0">
              <a:solidFill>
                <a:srgbClr val="FF0000"/>
              </a:solidFill>
            </a:endParaRPr>
          </a:p>
          <a:p>
            <a:pPr lvl="1" algn="just" eaLnBrk="1" hangingPunct="1"/>
            <a:r>
              <a:rPr lang="vi-VN" sz="2400" smtClean="0"/>
              <a:t>Hoạt động xếp hạng hội nghị của ERA(Excellence in Research for Australia)</a:t>
            </a:r>
            <a:endParaRPr lang="en-US" sz="2400" smtClean="0"/>
          </a:p>
          <a:p>
            <a:pPr lvl="1" algn="just" eaLnBrk="1" hangingPunct="1"/>
            <a:r>
              <a:rPr lang="en-US" sz="2400" smtClean="0"/>
              <a:t>Cập nhật bảng xếp hạng</a:t>
            </a:r>
          </a:p>
          <a:p>
            <a:pPr lvl="1" algn="just" eaLnBrk="1" hangingPunct="1"/>
            <a:r>
              <a:rPr lang="vi-VN" sz="2400" smtClean="0"/>
              <a:t>Phân tích thứ hạng hội nghị đề nghị bởi ERA (Excellence in Research for Australia)</a:t>
            </a:r>
            <a:endParaRPr lang="en-US" sz="2400" smtClean="0"/>
          </a:p>
          <a:p>
            <a:pPr lvl="1" algn="just" eaLnBrk="1" hangingPunct="1"/>
            <a:r>
              <a:rPr lang="en-US" sz="2400" smtClean="0"/>
              <a:t>Nhận xét</a:t>
            </a:r>
          </a:p>
          <a:p>
            <a:pPr lvl="1" algn="just" eaLnBrk="1" hangingPunct="1">
              <a:buFont typeface="Verdana" pitchFamily="34" charset="0"/>
              <a:buNone/>
            </a:pPr>
            <a:endParaRPr lang="vi-VN" smtClean="0"/>
          </a:p>
          <a:p>
            <a:pPr lvl="1" algn="just" eaLnBrk="1" hangingPunct="1"/>
            <a:endParaRPr lang="vi-VN" smtClean="0"/>
          </a:p>
          <a:p>
            <a:pPr lvl="1" algn="just" eaLnBrk="1" hangingPunct="1">
              <a:buFont typeface="Verdana" pitchFamily="34" charset="0"/>
              <a:buNone/>
            </a:pPr>
            <a:endParaRPr lang="en-US" smtClean="0"/>
          </a:p>
        </p:txBody>
      </p:sp>
      <p:sp>
        <p:nvSpPr>
          <p:cNvPr id="46083"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E7CF3595-0561-46E7-A257-65677B39E93E}" type="slidenum">
              <a:rPr lang="vi-VN" smtClean="0"/>
              <a:pPr defTabSz="447675"/>
              <a:t>30</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vi-VN" sz="3600" dirty="0" smtClean="0">
                <a:solidFill>
                  <a:schemeClr val="bg1"/>
                </a:solidFill>
              </a:rPr>
              <a:t>bảng đánh giá hội nghị quốc tế đã có</a:t>
            </a:r>
            <a:r>
              <a:rPr lang="en-US" sz="3600" dirty="0" smtClean="0">
                <a:solidFill>
                  <a:schemeClr val="bg1"/>
                </a:solidFill>
              </a:rPr>
              <a:t> (22/30)</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p:cNvSpPr>
            <a:spLocks noGrp="1"/>
          </p:cNvSpPr>
          <p:nvPr>
            <p:ph idx="1"/>
          </p:nvPr>
        </p:nvSpPr>
        <p:spPr>
          <a:xfrm>
            <a:off x="215900" y="1042988"/>
            <a:ext cx="9577388" cy="6337300"/>
          </a:xfrm>
        </p:spPr>
        <p:txBody>
          <a:bodyPr/>
          <a:lstStyle/>
          <a:p>
            <a:pPr algn="just" eaLnBrk="1" hangingPunct="1"/>
            <a:r>
              <a:rPr lang="vi-VN" sz="2800" smtClean="0">
                <a:solidFill>
                  <a:srgbClr val="FF0000"/>
                </a:solidFill>
              </a:rPr>
              <a:t>Bảng đánh giá hội nghị quốc tế của tổ chức ERA (Úc) </a:t>
            </a:r>
            <a:endParaRPr lang="en-US" sz="2800" smtClean="0">
              <a:solidFill>
                <a:srgbClr val="FF0000"/>
              </a:solidFill>
            </a:endParaRPr>
          </a:p>
          <a:p>
            <a:pPr lvl="1" algn="just" eaLnBrk="1" hangingPunct="1"/>
            <a:r>
              <a:rPr lang="vi-VN" sz="2400" smtClean="0"/>
              <a:t>Hoạt động xếp hạng hội nghị của ERA(Excellence in Research for Australia)</a:t>
            </a:r>
            <a:endParaRPr lang="en-US" sz="2400" smtClean="0"/>
          </a:p>
          <a:p>
            <a:pPr lvl="2" algn="just" eaLnBrk="1" hangingPunct="1"/>
            <a:r>
              <a:rPr lang="vi-VN" sz="2200" smtClean="0"/>
              <a:t>Từ năm 2006, viện nghiên cứu tính toán và giáo dục CORE (Computing Research &amp; Education) của ÚC đã thực hiện hoạt động xếp hạng tất cả các hội nghị có phản biện, trong những hội nghị này, các thành viên của hội đồng thẩm định đã được công bố. Tháng 1 năm 2008, danh sách xếp hạng hội nghị đầu tiên được công bố, các hội nghị gồm bốn hạng: A*, A, B, C.</a:t>
            </a:r>
            <a:endParaRPr lang="en-US" sz="2200" smtClean="0"/>
          </a:p>
          <a:p>
            <a:pPr lvl="2" algn="just" eaLnBrk="1" hangingPunct="1"/>
            <a:r>
              <a:rPr lang="vi-VN" sz="2200" smtClean="0"/>
              <a:t>Đến cuối năm 2008, công việc này đã được thực hiện bởi chính phủ Úc (tổ chức nghiên cứu ERA (Excellence in Research for Australia)). Hội đồng nghiên cứu Úc (Australian Research Council - ARC) bắt đầu thực hiện xếp hạng tất cả các kết quả nghiên cứu của những nhà nghiên cứu Úc từ năm 2003-2008. Cho hầu hết các ngành, chỉ cho phép xếp hạng các tạp chí. </a:t>
            </a:r>
            <a:endParaRPr lang="en-US" sz="2200" smtClean="0"/>
          </a:p>
          <a:p>
            <a:pPr lvl="2" algn="just" eaLnBrk="1" hangingPunct="1">
              <a:buFont typeface="Wingdings 2" pitchFamily="18" charset="2"/>
              <a:buNone/>
            </a:pPr>
            <a:endParaRPr lang="en-US" sz="2200" smtClean="0"/>
          </a:p>
          <a:p>
            <a:pPr lvl="1" algn="just" eaLnBrk="1" hangingPunct="1">
              <a:buFont typeface="Verdana" pitchFamily="34" charset="0"/>
              <a:buNone/>
            </a:pPr>
            <a:endParaRPr lang="en-US" smtClean="0"/>
          </a:p>
        </p:txBody>
      </p:sp>
      <p:sp>
        <p:nvSpPr>
          <p:cNvPr id="47107"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5D43FAD7-D3B7-4A87-9B80-76E720176920}" type="slidenum">
              <a:rPr lang="vi-VN" smtClean="0"/>
              <a:pPr defTabSz="447675"/>
              <a:t>31</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vi-VN" sz="3600" dirty="0" smtClean="0">
                <a:solidFill>
                  <a:schemeClr val="bg1"/>
                </a:solidFill>
              </a:rPr>
              <a:t>bảng đánh giá hội nghị quốc tế đã có</a:t>
            </a:r>
            <a:r>
              <a:rPr lang="en-US" sz="3600" dirty="0" smtClean="0">
                <a:solidFill>
                  <a:schemeClr val="bg1"/>
                </a:solidFill>
              </a:rPr>
              <a:t> (23/30)</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ntent Placeholder 2"/>
          <p:cNvSpPr>
            <a:spLocks noGrp="1"/>
          </p:cNvSpPr>
          <p:nvPr>
            <p:ph idx="1"/>
          </p:nvPr>
        </p:nvSpPr>
        <p:spPr>
          <a:xfrm>
            <a:off x="215900" y="1042988"/>
            <a:ext cx="9577388" cy="6337300"/>
          </a:xfrm>
        </p:spPr>
        <p:txBody>
          <a:bodyPr/>
          <a:lstStyle/>
          <a:p>
            <a:pPr algn="just" eaLnBrk="1" hangingPunct="1"/>
            <a:r>
              <a:rPr lang="vi-VN" sz="2800" smtClean="0">
                <a:solidFill>
                  <a:srgbClr val="FF0000"/>
                </a:solidFill>
              </a:rPr>
              <a:t>Bảng đánh giá hội nghị quốc tế của tổ chức ERA (Úc) </a:t>
            </a:r>
            <a:endParaRPr lang="en-US" sz="2800" smtClean="0">
              <a:solidFill>
                <a:srgbClr val="FF0000"/>
              </a:solidFill>
            </a:endParaRPr>
          </a:p>
          <a:p>
            <a:pPr lvl="1" algn="just" eaLnBrk="1" hangingPunct="1"/>
            <a:r>
              <a:rPr lang="vi-VN" sz="2400" smtClean="0"/>
              <a:t>Hoạt động xếp hạng hội nghị của ERA(Excellence in Research for Australia)</a:t>
            </a:r>
            <a:endParaRPr lang="en-US" sz="2400" smtClean="0"/>
          </a:p>
          <a:p>
            <a:pPr lvl="2" algn="just" eaLnBrk="1" hangingPunct="1"/>
            <a:r>
              <a:rPr lang="vi-VN" sz="2200" smtClean="0"/>
              <a:t>Riêng đối với một vài ngành gắn liền với Công Nghệ Thông Tin, thì các hội nghị cũng được xem xét. Những hội nghị này được cấp từ một đến hai mã lĩnh vực nghiên cứu:</a:t>
            </a:r>
            <a:endParaRPr lang="en-US" sz="2200" smtClean="0"/>
          </a:p>
          <a:p>
            <a:pPr lvl="2" algn="just" eaLnBrk="1" hangingPunct="1">
              <a:buFont typeface="Wingdings 2" pitchFamily="18" charset="2"/>
              <a:buNone/>
            </a:pPr>
            <a:r>
              <a:rPr lang="vi-VN" sz="2200" smtClean="0">
                <a:hlinkClick r:id="rId2"/>
              </a:rPr>
              <a:t>http://www.abs.gov.au/Ausstats/abs@.nsf/Latestproducts/6BB427AB9696C225CA2574180004463E?opendocument</a:t>
            </a:r>
            <a:endParaRPr lang="en-US" sz="2200" smtClean="0"/>
          </a:p>
          <a:p>
            <a:pPr lvl="2" algn="just" eaLnBrk="1" hangingPunct="1">
              <a:buFont typeface="Wingdings 2" pitchFamily="18" charset="2"/>
              <a:buNone/>
            </a:pPr>
            <a:endParaRPr lang="vi-VN" sz="2200" smtClean="0"/>
          </a:p>
          <a:p>
            <a:pPr lvl="2" algn="just" eaLnBrk="1" hangingPunct="1">
              <a:buFont typeface="Wingdings 2" pitchFamily="18" charset="2"/>
              <a:buNone/>
            </a:pPr>
            <a:r>
              <a:rPr lang="vi-VN" sz="2200" smtClean="0"/>
              <a:t>Ví dụ: Các hội nghị về lĩnh vực tính toán số được cấp mã 08.</a:t>
            </a:r>
          </a:p>
          <a:p>
            <a:pPr lvl="2" algn="just" eaLnBrk="1" hangingPunct="1"/>
            <a:endParaRPr lang="en-US" sz="2200" smtClean="0"/>
          </a:p>
          <a:p>
            <a:pPr lvl="2" algn="just" eaLnBrk="1" hangingPunct="1">
              <a:buFont typeface="Wingdings 2" pitchFamily="18" charset="2"/>
              <a:buNone/>
            </a:pPr>
            <a:endParaRPr lang="en-US" sz="2200" smtClean="0"/>
          </a:p>
          <a:p>
            <a:pPr lvl="1" algn="just" eaLnBrk="1" hangingPunct="1">
              <a:buFont typeface="Verdana" pitchFamily="34" charset="0"/>
              <a:buNone/>
            </a:pPr>
            <a:endParaRPr lang="en-US" smtClean="0"/>
          </a:p>
        </p:txBody>
      </p:sp>
      <p:sp>
        <p:nvSpPr>
          <p:cNvPr id="4813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B6C00F7B-DFE5-4131-998E-E3C0216F98A3}" type="slidenum">
              <a:rPr lang="vi-VN" smtClean="0"/>
              <a:pPr defTabSz="447675"/>
              <a:t>32</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vi-VN" sz="3600" dirty="0" smtClean="0">
                <a:solidFill>
                  <a:schemeClr val="bg1"/>
                </a:solidFill>
              </a:rPr>
              <a:t>bảng đánh giá hội nghị quốc tế đã có</a:t>
            </a:r>
            <a:r>
              <a:rPr lang="en-US" sz="3600" dirty="0" smtClean="0">
                <a:solidFill>
                  <a:schemeClr val="bg1"/>
                </a:solidFill>
              </a:rPr>
              <a:t> (24/30)</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p:cNvSpPr>
            <a:spLocks noGrp="1"/>
          </p:cNvSpPr>
          <p:nvPr>
            <p:ph idx="1"/>
          </p:nvPr>
        </p:nvSpPr>
        <p:spPr>
          <a:xfrm>
            <a:off x="215900" y="1042988"/>
            <a:ext cx="9577388" cy="6337300"/>
          </a:xfrm>
        </p:spPr>
        <p:txBody>
          <a:bodyPr/>
          <a:lstStyle/>
          <a:p>
            <a:pPr algn="just" eaLnBrk="1" hangingPunct="1"/>
            <a:r>
              <a:rPr lang="vi-VN" sz="2800" dirty="0" smtClean="0">
                <a:solidFill>
                  <a:srgbClr val="FF0000"/>
                </a:solidFill>
              </a:rPr>
              <a:t>Bảng đánh giá hội nghị quốc tế của tổ chức ERA (Úc) </a:t>
            </a:r>
            <a:endParaRPr lang="en-US" sz="2800" dirty="0" smtClean="0">
              <a:solidFill>
                <a:srgbClr val="FF0000"/>
              </a:solidFill>
            </a:endParaRPr>
          </a:p>
          <a:p>
            <a:pPr lvl="1" algn="just" eaLnBrk="1" hangingPunct="1"/>
            <a:r>
              <a:rPr lang="vi-VN" sz="2400" dirty="0" smtClean="0"/>
              <a:t>Hoạt động xếp hạng hội nghị của ERA(Excellence in Research for Australia)</a:t>
            </a:r>
            <a:endParaRPr lang="en-US" sz="2400" dirty="0" smtClean="0"/>
          </a:p>
          <a:p>
            <a:pPr lvl="2" algn="just" eaLnBrk="1" hangingPunct="1"/>
            <a:r>
              <a:rPr lang="vi-VN" sz="2200" dirty="0" smtClean="0"/>
              <a:t>Các hội nghị này còn được phân bố về ba hạng: A, B và C. Hội đồng nghiên cứu Úc (ARC) đánh giá một hội nghị hạng A tương đương với một tạp chí hạng A* hoặc hạng A.</a:t>
            </a:r>
          </a:p>
          <a:p>
            <a:pPr lvl="2" algn="just" eaLnBrk="1" hangingPunct="1"/>
            <a:r>
              <a:rPr lang="vi-VN" sz="2200" dirty="0" smtClean="0"/>
              <a:t>Danh sách xếp hạng tất cả các hội nghị của ARC vào tháng 2 năm 2010 được tìm thấy tại website:</a:t>
            </a:r>
            <a:r>
              <a:rPr lang="en-US" sz="2200" dirty="0" smtClean="0"/>
              <a:t> </a:t>
            </a:r>
            <a:r>
              <a:rPr lang="vi-VN" sz="2200" dirty="0" smtClean="0">
                <a:hlinkClick r:id="rId2"/>
              </a:rPr>
              <a:t>http://www.arc.gov.au/era/era_2010/archive/era_journal_list.htm#3</a:t>
            </a:r>
            <a:endParaRPr lang="en-US" sz="2200" dirty="0" smtClean="0"/>
          </a:p>
          <a:p>
            <a:pPr lvl="2" algn="just" eaLnBrk="1" hangingPunct="1"/>
            <a:r>
              <a:rPr lang="vi-VN" sz="2200" dirty="0" smtClean="0"/>
              <a:t>Chú ý: Danh sách này thay thế danh sách đã đưa ra bởi ARC trong tháng 12 năm 2009.</a:t>
            </a:r>
            <a:endParaRPr lang="en-US" sz="2200" dirty="0" smtClean="0"/>
          </a:p>
          <a:p>
            <a:pPr lvl="2" algn="just" eaLnBrk="1" hangingPunct="1">
              <a:buFont typeface="Wingdings 2" pitchFamily="18" charset="2"/>
              <a:buNone/>
            </a:pPr>
            <a:endParaRPr lang="en-US" sz="2200" dirty="0" smtClean="0"/>
          </a:p>
          <a:p>
            <a:pPr lvl="1" algn="just" eaLnBrk="1" hangingPunct="1">
              <a:buFont typeface="Verdana" pitchFamily="34" charset="0"/>
              <a:buNone/>
            </a:pPr>
            <a:endParaRPr lang="en-US" dirty="0" smtClean="0"/>
          </a:p>
        </p:txBody>
      </p:sp>
      <p:sp>
        <p:nvSpPr>
          <p:cNvPr id="49155"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1A26E495-52D7-484B-89DF-C6A562ECE3D0}" type="slidenum">
              <a:rPr lang="vi-VN" smtClean="0"/>
              <a:pPr defTabSz="447675"/>
              <a:t>33</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vi-VN" sz="3600" dirty="0" smtClean="0">
                <a:solidFill>
                  <a:schemeClr val="bg1"/>
                </a:solidFill>
              </a:rPr>
              <a:t>bảng đánh giá hội nghị quốc tế đã có</a:t>
            </a:r>
            <a:r>
              <a:rPr lang="en-US" sz="3600" dirty="0" smtClean="0">
                <a:solidFill>
                  <a:schemeClr val="bg1"/>
                </a:solidFill>
              </a:rPr>
              <a:t> (25/30)</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p:cNvSpPr>
            <a:spLocks noGrp="1"/>
          </p:cNvSpPr>
          <p:nvPr>
            <p:ph idx="1"/>
          </p:nvPr>
        </p:nvSpPr>
        <p:spPr>
          <a:xfrm>
            <a:off x="215900" y="1042988"/>
            <a:ext cx="9577388" cy="6337300"/>
          </a:xfrm>
        </p:spPr>
        <p:txBody>
          <a:bodyPr/>
          <a:lstStyle/>
          <a:p>
            <a:pPr algn="just" eaLnBrk="1" hangingPunct="1"/>
            <a:r>
              <a:rPr lang="vi-VN" sz="2800" dirty="0" smtClean="0">
                <a:solidFill>
                  <a:srgbClr val="FF0000"/>
                </a:solidFill>
              </a:rPr>
              <a:t>Bảng đánh giá hội nghị quốc tế của tổ chức ERA (Úc) </a:t>
            </a:r>
            <a:endParaRPr lang="en-US" sz="2800" dirty="0" smtClean="0">
              <a:solidFill>
                <a:srgbClr val="FF0000"/>
              </a:solidFill>
            </a:endParaRPr>
          </a:p>
          <a:p>
            <a:pPr lvl="1" algn="just" eaLnBrk="1" hangingPunct="1"/>
            <a:r>
              <a:rPr lang="vi-VN" sz="2400" dirty="0" smtClean="0"/>
              <a:t>Cập nhật bảng xếp hạng</a:t>
            </a:r>
            <a:endParaRPr lang="en-US" sz="2400" dirty="0" smtClean="0"/>
          </a:p>
          <a:p>
            <a:pPr lvl="2" algn="just" eaLnBrk="1" hangingPunct="1"/>
            <a:r>
              <a:rPr lang="vi-VN" sz="2200" dirty="0" smtClean="0"/>
              <a:t>Bảng xếp hạng các hội nghị của ERA sẽ cố định cho tới khi các hoạt động của ERA trong các trường đại học Úc hoàn thành. Đến thời điểm hiện tại, bảng xếp hạng hội nghị quốc tế năm 201</a:t>
            </a:r>
            <a:r>
              <a:rPr lang="en-US" sz="2200" dirty="0" smtClean="0"/>
              <a:t>3</a:t>
            </a:r>
            <a:r>
              <a:rPr lang="vi-VN" sz="2200" dirty="0" smtClean="0"/>
              <a:t> </a:t>
            </a:r>
            <a:r>
              <a:rPr lang="en-US" sz="2200" dirty="0" err="1" smtClean="0"/>
              <a:t>đã</a:t>
            </a:r>
            <a:r>
              <a:rPr lang="en-US" sz="2200" dirty="0" smtClean="0"/>
              <a:t> </a:t>
            </a:r>
            <a:r>
              <a:rPr lang="en-US" sz="2200" dirty="0" err="1" smtClean="0"/>
              <a:t>được</a:t>
            </a:r>
            <a:r>
              <a:rPr lang="en-US" sz="2200" dirty="0" smtClean="0"/>
              <a:t> </a:t>
            </a:r>
            <a:r>
              <a:rPr lang="en-US" sz="2200" dirty="0" err="1" smtClean="0"/>
              <a:t>cập</a:t>
            </a:r>
            <a:r>
              <a:rPr lang="en-US" sz="2200" dirty="0" smtClean="0"/>
              <a:t> </a:t>
            </a:r>
            <a:r>
              <a:rPr lang="en-US" sz="2200" dirty="0" err="1" smtClean="0"/>
              <a:t>nhật</a:t>
            </a:r>
            <a:r>
              <a:rPr lang="en-US" sz="2200" dirty="0" smtClean="0"/>
              <a:t>:</a:t>
            </a:r>
          </a:p>
          <a:p>
            <a:pPr lvl="2" algn="ctr" eaLnBrk="1" hangingPunct="1">
              <a:buNone/>
            </a:pPr>
            <a:r>
              <a:rPr lang="en-US" sz="2000" dirty="0" smtClean="0">
                <a:hlinkClick r:id="rId2"/>
              </a:rPr>
              <a:t>http://core.edu.au/cms/images/downloads/conference/CORE-Confs-2013-08-25-Alpha.pdf</a:t>
            </a:r>
            <a:endParaRPr lang="vi-VN" sz="2200" dirty="0" smtClean="0"/>
          </a:p>
          <a:p>
            <a:pPr lvl="2" algn="just" eaLnBrk="1" hangingPunct="1"/>
            <a:r>
              <a:rPr lang="vi-VN" sz="2200" dirty="0" smtClean="0"/>
              <a:t>Các tổ chức khoa học ở Úc (ví dụ: Australian Deans of Built Environment and Design (ADBED); Computer Research in Education (CoRE); Australian Council of Engineering Deans (ACED)…) vẫn tiếp tục tinh chỉnh các số liệu cho quá trình cập nhật bảng xếp hạng hội nghị. Thông tin chi tiết của bảng xếp hạng mới sẽ được công bố ngay trên Website bất cứ lúc nào hoàn thành hoạt động.</a:t>
            </a:r>
          </a:p>
          <a:p>
            <a:pPr lvl="2" algn="just" eaLnBrk="1" hangingPunct="1"/>
            <a:r>
              <a:rPr lang="en-US" sz="2200" dirty="0" err="1" smtClean="0"/>
              <a:t>Nguồn</a:t>
            </a:r>
            <a:r>
              <a:rPr lang="en-US" sz="2200" dirty="0" smtClean="0"/>
              <a:t>: </a:t>
            </a:r>
            <a:r>
              <a:rPr lang="vi-VN" sz="2200" dirty="0" smtClean="0">
                <a:hlinkClick r:id="rId3"/>
              </a:rPr>
              <a:t>http://core.edu.au/index.php/categories/conference%20rankings</a:t>
            </a:r>
            <a:endParaRPr lang="en-US" sz="2200" dirty="0" smtClean="0"/>
          </a:p>
          <a:p>
            <a:pPr lvl="2" algn="just" eaLnBrk="1" hangingPunct="1"/>
            <a:endParaRPr lang="vi-VN" sz="2200" dirty="0" smtClean="0"/>
          </a:p>
          <a:p>
            <a:pPr lvl="2" algn="just" eaLnBrk="1" hangingPunct="1"/>
            <a:endParaRPr lang="vi-VN" sz="2200" dirty="0" smtClean="0"/>
          </a:p>
          <a:p>
            <a:pPr lvl="2" algn="just" eaLnBrk="1" hangingPunct="1">
              <a:buFont typeface="Wingdings 2" pitchFamily="18" charset="2"/>
              <a:buNone/>
            </a:pPr>
            <a:endParaRPr lang="en-US" sz="2200" dirty="0" smtClean="0"/>
          </a:p>
          <a:p>
            <a:pPr lvl="1" algn="just" eaLnBrk="1" hangingPunct="1">
              <a:buFont typeface="Verdana" pitchFamily="34" charset="0"/>
              <a:buNone/>
            </a:pPr>
            <a:endParaRPr lang="en-US" dirty="0" smtClean="0"/>
          </a:p>
        </p:txBody>
      </p:sp>
      <p:sp>
        <p:nvSpPr>
          <p:cNvPr id="5017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62A706C3-44C0-49E0-BF73-133EA70CDAE2}" type="slidenum">
              <a:rPr lang="vi-VN" smtClean="0"/>
              <a:pPr defTabSz="447675"/>
              <a:t>34</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vi-VN" sz="3600" dirty="0" smtClean="0">
                <a:solidFill>
                  <a:schemeClr val="bg1"/>
                </a:solidFill>
              </a:rPr>
              <a:t>bảng đánh giá hội nghị quốc tế đã có</a:t>
            </a:r>
            <a:r>
              <a:rPr lang="en-US" sz="3600" dirty="0" smtClean="0">
                <a:solidFill>
                  <a:schemeClr val="bg1"/>
                </a:solidFill>
              </a:rPr>
              <a:t> (26/30)</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p:cNvSpPr>
            <a:spLocks noGrp="1"/>
          </p:cNvSpPr>
          <p:nvPr>
            <p:ph idx="1"/>
          </p:nvPr>
        </p:nvSpPr>
        <p:spPr>
          <a:xfrm>
            <a:off x="215900" y="1042988"/>
            <a:ext cx="9577388" cy="6337300"/>
          </a:xfrm>
        </p:spPr>
        <p:txBody>
          <a:bodyPr/>
          <a:lstStyle/>
          <a:p>
            <a:pPr algn="just" eaLnBrk="1" hangingPunct="1"/>
            <a:r>
              <a:rPr lang="vi-VN" sz="2800" dirty="0" smtClean="0">
                <a:solidFill>
                  <a:srgbClr val="FF0000"/>
                </a:solidFill>
              </a:rPr>
              <a:t>Bảng đánh giá hội nghị quốc tế của tổ chức ERA (Úc) </a:t>
            </a:r>
            <a:endParaRPr lang="en-US" sz="2800" dirty="0" smtClean="0">
              <a:solidFill>
                <a:srgbClr val="FF0000"/>
              </a:solidFill>
            </a:endParaRPr>
          </a:p>
          <a:p>
            <a:pPr lvl="1" algn="just" eaLnBrk="1" hangingPunct="1"/>
            <a:r>
              <a:rPr lang="vi-VN" sz="2400" dirty="0" smtClean="0"/>
              <a:t>Phân tích thứ hạng hội nghị đề nghị bởi ERA (Excellence in Research for Australia)</a:t>
            </a:r>
            <a:r>
              <a:rPr lang="en-US" sz="2400" dirty="0" smtClean="0"/>
              <a:t> </a:t>
            </a:r>
            <a:r>
              <a:rPr lang="en-US" sz="2400" dirty="0" err="1" smtClean="0"/>
              <a:t>gồm</a:t>
            </a:r>
            <a:r>
              <a:rPr lang="en-US" sz="2400" dirty="0" smtClean="0"/>
              <a:t> 4 </a:t>
            </a:r>
            <a:r>
              <a:rPr lang="en-US" sz="2400" dirty="0" err="1" smtClean="0"/>
              <a:t>hạng</a:t>
            </a:r>
            <a:r>
              <a:rPr lang="en-US" sz="2400" dirty="0" smtClean="0"/>
              <a:t> A*, A,B </a:t>
            </a:r>
            <a:r>
              <a:rPr lang="en-US" sz="2400" dirty="0" err="1" smtClean="0"/>
              <a:t>và</a:t>
            </a:r>
            <a:r>
              <a:rPr lang="en-US" sz="2400" dirty="0" smtClean="0"/>
              <a:t> C.</a:t>
            </a:r>
          </a:p>
          <a:p>
            <a:pPr lvl="2" algn="just" eaLnBrk="1" hangingPunct="1"/>
            <a:r>
              <a:rPr lang="vi-VN" sz="2000" dirty="0" smtClean="0"/>
              <a:t>Hạng </a:t>
            </a:r>
            <a:r>
              <a:rPr lang="en-US" sz="2000" dirty="0" smtClean="0"/>
              <a:t>A*, </a:t>
            </a:r>
            <a:r>
              <a:rPr lang="vi-VN" sz="2000" dirty="0" smtClean="0"/>
              <a:t>A:   Các hội nghị hạng A được đánh giá tương đương với các tạp chí hạng A* và hạng A, thỏa một số yêu cầu như sau:</a:t>
            </a:r>
            <a:r>
              <a:rPr lang="en-US" sz="2000" dirty="0" smtClean="0"/>
              <a:t> </a:t>
            </a:r>
            <a:r>
              <a:rPr lang="vi-VN" sz="2000" dirty="0" smtClean="0"/>
              <a:t>Các hội nghị hạng A sẽ là những hội nghị tốt nhất trong lĩnh vực nghiên cứu hoặc trong một chuyên ngành nghiên cứu hẹp. Tất cả các bài báo được đăng trong những hội nghị này đều có chất lương cao. Những hội nghị này là những hội nghị có uy tín hang đầu, các nhà nghiên cứu sẽ tự hào khi các bài báo của họ được chấp nhận tại các hội nghị này. Thông thường, tỷ lệ chập nhận là thấp và hội đồng thẩm định sẽ bao gồm những nhà nghiên cứu nổi tiếng gắn liền với những viện nghiên cứu hang đầu thế giới. Hơn nữa, việc được đăng bài trong các hội nghị hạng A sẽ khẳng định chỗ đứng của tác giả. Chỉ ra rằng: họ có những đóng góp đến các hội đồng nghiên cứu khoa học và những vấn đề nghiên cứu của họ là có ý nghĩa khoa học, cũng như giá trị thực tiễn. </a:t>
            </a:r>
          </a:p>
          <a:p>
            <a:pPr lvl="1" algn="just" eaLnBrk="1" hangingPunct="1">
              <a:buFont typeface="Verdana" pitchFamily="34" charset="0"/>
              <a:buNone/>
            </a:pPr>
            <a:endParaRPr lang="en-US" dirty="0" smtClean="0"/>
          </a:p>
        </p:txBody>
      </p:sp>
      <p:sp>
        <p:nvSpPr>
          <p:cNvPr id="51203"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5952AD36-CD8F-4238-B654-E47007277600}" type="slidenum">
              <a:rPr lang="vi-VN" smtClean="0"/>
              <a:pPr defTabSz="447675"/>
              <a:t>35</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vi-VN" sz="3600" dirty="0" smtClean="0">
                <a:solidFill>
                  <a:schemeClr val="bg1"/>
                </a:solidFill>
              </a:rPr>
              <a:t>bảng đánh giá hội nghị quốc tế đã có</a:t>
            </a:r>
            <a:r>
              <a:rPr lang="en-US" sz="3600" dirty="0" smtClean="0">
                <a:solidFill>
                  <a:schemeClr val="bg1"/>
                </a:solidFill>
              </a:rPr>
              <a:t> (27/30)</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p:cNvSpPr>
            <a:spLocks noGrp="1"/>
          </p:cNvSpPr>
          <p:nvPr>
            <p:ph idx="1"/>
          </p:nvPr>
        </p:nvSpPr>
        <p:spPr>
          <a:xfrm>
            <a:off x="215900" y="1042988"/>
            <a:ext cx="9577388" cy="6337300"/>
          </a:xfrm>
        </p:spPr>
        <p:txBody>
          <a:bodyPr/>
          <a:lstStyle/>
          <a:p>
            <a:pPr algn="just" eaLnBrk="1" hangingPunct="1"/>
            <a:r>
              <a:rPr lang="vi-VN" sz="2800" dirty="0" smtClean="0">
                <a:solidFill>
                  <a:srgbClr val="FF0000"/>
                </a:solidFill>
              </a:rPr>
              <a:t>Bảng đánh giá hội nghị quốc tế của tổ chức ERA (Úc) </a:t>
            </a:r>
            <a:endParaRPr lang="en-US" sz="2800" dirty="0" smtClean="0">
              <a:solidFill>
                <a:srgbClr val="FF0000"/>
              </a:solidFill>
            </a:endParaRPr>
          </a:p>
          <a:p>
            <a:pPr lvl="1" algn="just" eaLnBrk="1" hangingPunct="1"/>
            <a:r>
              <a:rPr lang="vi-VN" sz="2400" dirty="0" smtClean="0"/>
              <a:t>Phân tích thứ hạng hội nghị đề nghị bởi ERA (Excellence in Research for Australia)</a:t>
            </a:r>
            <a:r>
              <a:rPr lang="en-US" sz="2400" dirty="0" smtClean="0"/>
              <a:t> </a:t>
            </a:r>
            <a:r>
              <a:rPr lang="en-US" sz="2400" dirty="0" err="1" smtClean="0"/>
              <a:t>gồm</a:t>
            </a:r>
            <a:r>
              <a:rPr lang="en-US" sz="2400" dirty="0" smtClean="0"/>
              <a:t> 4 </a:t>
            </a:r>
            <a:r>
              <a:rPr lang="en-US" sz="2400" dirty="0" err="1" smtClean="0"/>
              <a:t>hạng</a:t>
            </a:r>
            <a:r>
              <a:rPr lang="en-US" sz="2400" dirty="0" smtClean="0"/>
              <a:t> A*, A,B </a:t>
            </a:r>
            <a:r>
              <a:rPr lang="en-US" sz="2400" dirty="0" err="1" smtClean="0"/>
              <a:t>và</a:t>
            </a:r>
            <a:r>
              <a:rPr lang="en-US" sz="2400" dirty="0" smtClean="0"/>
              <a:t> C.</a:t>
            </a:r>
          </a:p>
          <a:p>
            <a:pPr lvl="2" algn="just" eaLnBrk="1" hangingPunct="1"/>
            <a:r>
              <a:rPr lang="vi-VN" sz="2000" dirty="0" smtClean="0"/>
              <a:t>Hạng B:  Các hội nghị hạng B được đánh giá tương đương với các tạp chí hạng B, thỏa yêu cầu sau: Bao gồm các hội nghị có danh tiếng (mặc dù không xuất xắc).Với những hội nghị hạng B, người ta mong chờ những bài báo có chất lượng cao. Chúng thường  rất quan trọng cho việc đánh giá công việc của nghiên cứu sinh hoặc nhà Nghiên cứu mới khởi đầu. Hội đồng thẩm định có uy tín gắn liên với những viện nghiên cứu hang đầu. Tỷ lệ chấp nhận các bài báo trung bình.</a:t>
            </a:r>
          </a:p>
          <a:p>
            <a:pPr lvl="2" algn="just" eaLnBrk="1" hangingPunct="1"/>
            <a:r>
              <a:rPr lang="vi-VN" sz="2000" dirty="0" smtClean="0"/>
              <a:t>Hạng C: Các hội nghị hạng C được đánh giá tương đương với các tạp chí hạng C. Bao gồm các hội nghị có phản biện (hội động thẩm định có uy tín), không cần những tiêu chí đánh giá qua cao.</a:t>
            </a:r>
            <a:endParaRPr lang="en-US" sz="2000" dirty="0" smtClean="0"/>
          </a:p>
          <a:p>
            <a:pPr lvl="2" algn="just" eaLnBrk="1" hangingPunct="1"/>
            <a:r>
              <a:rPr lang="vi-VN" sz="2000" dirty="0" smtClean="0"/>
              <a:t>Tham khảo: </a:t>
            </a:r>
            <a:r>
              <a:rPr lang="vi-VN" sz="2000" dirty="0" smtClean="0">
                <a:hlinkClick r:id="rId2"/>
              </a:rPr>
              <a:t>http://www.arc.gov.au/era/tiers_ranking.htm</a:t>
            </a:r>
            <a:endParaRPr lang="en-US" sz="2000" dirty="0" smtClean="0"/>
          </a:p>
          <a:p>
            <a:pPr lvl="2" algn="just" eaLnBrk="1" hangingPunct="1">
              <a:buFont typeface="Wingdings 2" pitchFamily="18" charset="2"/>
              <a:buNone/>
            </a:pPr>
            <a:endParaRPr lang="vi-VN" sz="2000" dirty="0" smtClean="0"/>
          </a:p>
          <a:p>
            <a:pPr lvl="2" algn="just" eaLnBrk="1" hangingPunct="1">
              <a:buFont typeface="Wingdings 2" pitchFamily="18" charset="2"/>
              <a:buNone/>
            </a:pPr>
            <a:endParaRPr lang="vi-VN" sz="2000" dirty="0" smtClean="0"/>
          </a:p>
          <a:p>
            <a:pPr lvl="1" algn="just" eaLnBrk="1" hangingPunct="1">
              <a:buFont typeface="Verdana" pitchFamily="34" charset="0"/>
              <a:buNone/>
            </a:pPr>
            <a:endParaRPr lang="en-US" dirty="0" smtClean="0"/>
          </a:p>
        </p:txBody>
      </p:sp>
      <p:sp>
        <p:nvSpPr>
          <p:cNvPr id="52227"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902C8F23-2BB4-4EF9-947A-83F121140FEB}" type="slidenum">
              <a:rPr lang="vi-VN" smtClean="0"/>
              <a:pPr defTabSz="447675"/>
              <a:t>36</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vi-VN" sz="3600" dirty="0" smtClean="0">
                <a:solidFill>
                  <a:schemeClr val="bg1"/>
                </a:solidFill>
              </a:rPr>
              <a:t>bảng đánh giá hội nghị quốc tế đã có</a:t>
            </a:r>
            <a:r>
              <a:rPr lang="en-US" sz="3600" dirty="0" smtClean="0">
                <a:solidFill>
                  <a:schemeClr val="bg1"/>
                </a:solidFill>
              </a:rPr>
              <a:t> (28/30)</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2"/>
          <p:cNvSpPr>
            <a:spLocks noGrp="1"/>
          </p:cNvSpPr>
          <p:nvPr>
            <p:ph idx="1"/>
          </p:nvPr>
        </p:nvSpPr>
        <p:spPr>
          <a:xfrm>
            <a:off x="215900" y="1042988"/>
            <a:ext cx="9577388" cy="6337300"/>
          </a:xfrm>
        </p:spPr>
        <p:txBody>
          <a:bodyPr/>
          <a:lstStyle/>
          <a:p>
            <a:pPr algn="just" eaLnBrk="1" hangingPunct="1"/>
            <a:r>
              <a:rPr lang="vi-VN" sz="2800" dirty="0" smtClean="0">
                <a:solidFill>
                  <a:srgbClr val="FF0000"/>
                </a:solidFill>
              </a:rPr>
              <a:t>Bảng đánh giá hội nghị quốc tế của tổ chức ERA (Úc) </a:t>
            </a:r>
            <a:endParaRPr lang="en-US" sz="2800" dirty="0" smtClean="0">
              <a:solidFill>
                <a:srgbClr val="FF0000"/>
              </a:solidFill>
            </a:endParaRPr>
          </a:p>
          <a:p>
            <a:pPr lvl="1" algn="just" eaLnBrk="1" hangingPunct="1"/>
            <a:r>
              <a:rPr lang="vi-VN" sz="2400" dirty="0" smtClean="0"/>
              <a:t>Phân tích thứ hạng hội nghị đề nghị bởi ERA (Excellence in Research for Australia)</a:t>
            </a:r>
            <a:r>
              <a:rPr lang="en-US" sz="2400" dirty="0" smtClean="0"/>
              <a:t> </a:t>
            </a:r>
            <a:r>
              <a:rPr lang="en-US" sz="2400" dirty="0" err="1" smtClean="0"/>
              <a:t>gồm</a:t>
            </a:r>
            <a:r>
              <a:rPr lang="en-US" sz="2400" dirty="0" smtClean="0"/>
              <a:t> 4 </a:t>
            </a:r>
            <a:r>
              <a:rPr lang="en-US" sz="2400" dirty="0" err="1" smtClean="0"/>
              <a:t>hạng</a:t>
            </a:r>
            <a:r>
              <a:rPr lang="en-US" sz="2400" dirty="0" smtClean="0"/>
              <a:t> A*, A, B </a:t>
            </a:r>
            <a:r>
              <a:rPr lang="en-US" sz="2400" dirty="0" err="1" smtClean="0"/>
              <a:t>và</a:t>
            </a:r>
            <a:r>
              <a:rPr lang="en-US" sz="2400" dirty="0" smtClean="0"/>
              <a:t> C.</a:t>
            </a:r>
          </a:p>
          <a:p>
            <a:pPr lvl="2" algn="just" eaLnBrk="1" hangingPunct="1"/>
            <a:r>
              <a:rPr lang="vi-VN" sz="2000" dirty="0" smtClean="0"/>
              <a:t>Các hội nghị hạng </a:t>
            </a:r>
            <a:r>
              <a:rPr lang="en-US" sz="2000" dirty="0" smtClean="0"/>
              <a:t>A*, </a:t>
            </a:r>
            <a:r>
              <a:rPr lang="vi-VN" sz="2000" dirty="0" smtClean="0"/>
              <a:t>A của Úc sẽ tương đương với các hội nghị cấp 1 (hàng đầu).</a:t>
            </a:r>
          </a:p>
          <a:p>
            <a:pPr lvl="2" algn="just" eaLnBrk="1" hangingPunct="1"/>
            <a:r>
              <a:rPr lang="vi-VN" sz="2000" dirty="0" smtClean="0"/>
              <a:t>Các hội nghị hạng B của Úc sẽ tương đương với các hội nghị cấp 2 (hạng  2).</a:t>
            </a:r>
          </a:p>
          <a:p>
            <a:pPr lvl="2" algn="just" eaLnBrk="1" hangingPunct="1"/>
            <a:r>
              <a:rPr lang="vi-VN" sz="2000" dirty="0" smtClean="0"/>
              <a:t>Các hội nghị hạng C của Úc sẽ tương đương với các hội nghị cấp 3 (hạng 3).</a:t>
            </a:r>
          </a:p>
          <a:p>
            <a:pPr lvl="1" algn="just" eaLnBrk="1" hangingPunct="1">
              <a:buFont typeface="Verdana" pitchFamily="34" charset="0"/>
              <a:buNone/>
            </a:pPr>
            <a:endParaRPr lang="en-US" dirty="0" smtClean="0"/>
          </a:p>
        </p:txBody>
      </p:sp>
      <p:sp>
        <p:nvSpPr>
          <p:cNvPr id="5325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8A767769-2C98-4681-BB52-8B1616348B22}" type="slidenum">
              <a:rPr lang="vi-VN" smtClean="0"/>
              <a:pPr defTabSz="447675"/>
              <a:t>37</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vi-VN" sz="3600" dirty="0" smtClean="0">
                <a:solidFill>
                  <a:schemeClr val="bg1"/>
                </a:solidFill>
              </a:rPr>
              <a:t>bảng đánh giá hội nghị quốc tế đã có</a:t>
            </a:r>
            <a:r>
              <a:rPr lang="en-US" sz="3600" dirty="0" smtClean="0">
                <a:solidFill>
                  <a:schemeClr val="bg1"/>
                </a:solidFill>
              </a:rPr>
              <a:t> (29/30)</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p:cNvSpPr>
            <a:spLocks noGrp="1"/>
          </p:cNvSpPr>
          <p:nvPr>
            <p:ph idx="1"/>
          </p:nvPr>
        </p:nvSpPr>
        <p:spPr>
          <a:xfrm>
            <a:off x="215900" y="1042988"/>
            <a:ext cx="9577388" cy="6337300"/>
          </a:xfrm>
        </p:spPr>
        <p:txBody>
          <a:bodyPr/>
          <a:lstStyle/>
          <a:p>
            <a:pPr algn="just" eaLnBrk="1" hangingPunct="1"/>
            <a:r>
              <a:rPr lang="vi-VN" sz="2800" dirty="0" smtClean="0">
                <a:solidFill>
                  <a:srgbClr val="FF0000"/>
                </a:solidFill>
              </a:rPr>
              <a:t>Bảng đánh giá hội nghị quốc tế của tổ chức ERA (Úc) </a:t>
            </a:r>
            <a:endParaRPr lang="en-US" sz="2800" dirty="0" smtClean="0">
              <a:solidFill>
                <a:srgbClr val="FF0000"/>
              </a:solidFill>
            </a:endParaRPr>
          </a:p>
          <a:p>
            <a:pPr lvl="1" algn="just" eaLnBrk="1" hangingPunct="1"/>
            <a:r>
              <a:rPr lang="en-US" sz="2400" dirty="0" err="1" smtClean="0"/>
              <a:t>Nhận</a:t>
            </a:r>
            <a:r>
              <a:rPr lang="en-US" sz="2400" dirty="0" smtClean="0"/>
              <a:t> </a:t>
            </a:r>
            <a:r>
              <a:rPr lang="en-US" sz="2400" dirty="0" err="1" smtClean="0"/>
              <a:t>xét</a:t>
            </a:r>
            <a:r>
              <a:rPr lang="en-US" sz="2400" dirty="0" smtClean="0"/>
              <a:t>:</a:t>
            </a:r>
          </a:p>
          <a:p>
            <a:pPr lvl="2" algn="just" eaLnBrk="1" hangingPunct="1"/>
            <a:r>
              <a:rPr lang="vi-VN" sz="2000" dirty="0" smtClean="0"/>
              <a:t>Bảng xếp hạng hội nghị của Úc là hiệu quả, nó bao quát được các hội nghị mới tổ chức. Hơn nữa, bảng xếp hạng này được cập nhật dần cùng thời gian: bảng đầu tiên ra đời tháng 1 năm 2008; bảng thứ 2 được cập nhật vào tháng 12 năm 2009 và bảng thứ 3 được cập nhật tháng 2 năm 2010; những bổ xung của các hội nghị mới được cập nhật vào 7 tháng 12 năm 2010 tại đường link:</a:t>
            </a:r>
          </a:p>
          <a:p>
            <a:pPr lvl="2" algn="just" eaLnBrk="1" hangingPunct="1">
              <a:buFont typeface="Wingdings 2" pitchFamily="18" charset="2"/>
              <a:buNone/>
            </a:pPr>
            <a:r>
              <a:rPr lang="vi-VN" sz="2000" dirty="0" smtClean="0">
                <a:hlinkClick r:id="rId2"/>
              </a:rPr>
              <a:t>http://www.arc.gov.au/era/era_2010/archive/era_journal_list.htm#3</a:t>
            </a:r>
            <a:endParaRPr lang="en-US" sz="2000" dirty="0" smtClean="0"/>
          </a:p>
          <a:p>
            <a:pPr lvl="2" algn="just" eaLnBrk="1" hangingPunct="1"/>
            <a:r>
              <a:rPr lang="vi-VN" sz="2000" dirty="0" smtClean="0"/>
              <a:t>Như vậy, các nhà khoa học Úc liên tục nghiên cứu, tìm hiểu và đánh giá lại các hội nghị quốc tế ứng với từng giai đoạn, mặt khác nghiên cứu này được đầu tư bởi chính phủ ÚC.  Điều này cho thấy Bảng xếp hạng hội nghị của Úc là đáng tin cậy.</a:t>
            </a:r>
            <a:endParaRPr lang="en-US" sz="2000" dirty="0" smtClean="0"/>
          </a:p>
          <a:p>
            <a:pPr lvl="2" algn="just" eaLnBrk="1" hangingPunct="1">
              <a:buFont typeface="Wingdings 2" pitchFamily="18" charset="2"/>
              <a:buNone/>
            </a:pPr>
            <a:endParaRPr lang="vi-VN" sz="2000" dirty="0" smtClean="0"/>
          </a:p>
          <a:p>
            <a:pPr lvl="2" algn="just" eaLnBrk="1" hangingPunct="1"/>
            <a:r>
              <a:rPr lang="vi-VN" sz="2000" dirty="0" smtClean="0"/>
              <a:t>Hiện tại, bảng xếp hạng hội nghị quốc tế của ERA 201</a:t>
            </a:r>
            <a:r>
              <a:rPr lang="en-US" sz="2000" dirty="0" smtClean="0"/>
              <a:t>3</a:t>
            </a:r>
            <a:r>
              <a:rPr lang="vi-VN" sz="2000" dirty="0" smtClean="0"/>
              <a:t> </a:t>
            </a:r>
            <a:r>
              <a:rPr lang="en-US" sz="2000" dirty="0" err="1" smtClean="0"/>
              <a:t>đã</a:t>
            </a:r>
            <a:r>
              <a:rPr lang="vi-VN" sz="2000" dirty="0" smtClean="0"/>
              <a:t> được cập nhật</a:t>
            </a:r>
            <a:r>
              <a:rPr lang="en-US" sz="2000" dirty="0" smtClean="0"/>
              <a:t>:</a:t>
            </a:r>
            <a:endParaRPr lang="vi-VN" sz="2000" dirty="0" smtClean="0"/>
          </a:p>
          <a:p>
            <a:pPr lvl="2" algn="ctr" eaLnBrk="1" hangingPunct="1">
              <a:buNone/>
            </a:pPr>
            <a:r>
              <a:rPr lang="en-US" sz="2000" dirty="0" smtClean="0">
                <a:hlinkClick r:id="rId3"/>
              </a:rPr>
              <a:t>http://core.edu.au/cms/images/downloads/conference/CORE-Confs-2013-08-25-Alpha.pdf</a:t>
            </a:r>
            <a:endParaRPr lang="vi-VN" sz="2000" dirty="0" smtClean="0"/>
          </a:p>
          <a:p>
            <a:pPr lvl="1" algn="just" eaLnBrk="1" hangingPunct="1">
              <a:buFont typeface="Verdana" pitchFamily="34" charset="0"/>
              <a:buNone/>
            </a:pPr>
            <a:endParaRPr lang="en-US" dirty="0" smtClean="0"/>
          </a:p>
        </p:txBody>
      </p:sp>
      <p:sp>
        <p:nvSpPr>
          <p:cNvPr id="54275"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6FACBF00-6C86-4324-8F7E-FC44FF7EC880}" type="slidenum">
              <a:rPr lang="vi-VN" smtClean="0"/>
              <a:pPr defTabSz="447675"/>
              <a:t>38</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vi-VN" sz="3600" dirty="0" smtClean="0">
                <a:solidFill>
                  <a:schemeClr val="bg1"/>
                </a:solidFill>
              </a:rPr>
              <a:t>bảng đánh giá hội nghị quốc tế đã có</a:t>
            </a:r>
            <a:r>
              <a:rPr lang="en-US" sz="3600" dirty="0" smtClean="0">
                <a:solidFill>
                  <a:schemeClr val="bg1"/>
                </a:solidFill>
              </a:rPr>
              <a:t> (30/30)</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p:cNvSpPr>
            <a:spLocks noGrp="1"/>
          </p:cNvSpPr>
          <p:nvPr>
            <p:ph idx="1"/>
          </p:nvPr>
        </p:nvSpPr>
        <p:spPr>
          <a:xfrm>
            <a:off x="215900" y="1042988"/>
            <a:ext cx="9577388" cy="6337300"/>
          </a:xfrm>
        </p:spPr>
        <p:txBody>
          <a:bodyPr/>
          <a:lstStyle/>
          <a:p>
            <a:pPr algn="just" eaLnBrk="1" hangingPunct="1"/>
            <a:r>
              <a:rPr lang="vi-VN" sz="2800" smtClean="0">
                <a:solidFill>
                  <a:srgbClr val="FF0000"/>
                </a:solidFill>
              </a:rPr>
              <a:t>Tiêu chí đánh giá hội nghị quốc tế</a:t>
            </a:r>
            <a:endParaRPr lang="en-US" sz="2800" smtClean="0">
              <a:solidFill>
                <a:srgbClr val="FF0000"/>
              </a:solidFill>
            </a:endParaRPr>
          </a:p>
          <a:p>
            <a:pPr algn="just" eaLnBrk="1" hangingPunct="1"/>
            <a:r>
              <a:rPr lang="vi-VN" sz="2800" smtClean="0">
                <a:solidFill>
                  <a:srgbClr val="FF0000"/>
                </a:solidFill>
              </a:rPr>
              <a:t>Phân tích các bảng đánh giá hội nghị quốc tế</a:t>
            </a:r>
            <a:endParaRPr lang="en-US" sz="2800" smtClean="0">
              <a:solidFill>
                <a:srgbClr val="FF0000"/>
              </a:solidFill>
            </a:endParaRPr>
          </a:p>
          <a:p>
            <a:pPr algn="just" eaLnBrk="1" hangingPunct="1"/>
            <a:r>
              <a:rPr lang="vi-VN" sz="2800" smtClean="0">
                <a:solidFill>
                  <a:srgbClr val="FF0000"/>
                </a:solidFill>
              </a:rPr>
              <a:t>Chọn lựa, phân định cấp bậc hội nghị </a:t>
            </a:r>
            <a:endParaRPr lang="en-US" sz="2800" smtClean="0">
              <a:solidFill>
                <a:srgbClr val="FF0000"/>
              </a:solidFill>
            </a:endParaRPr>
          </a:p>
          <a:p>
            <a:pPr lvl="1" algn="just" eaLnBrk="1" hangingPunct="1">
              <a:buFont typeface="Verdana" pitchFamily="34" charset="0"/>
              <a:buNone/>
            </a:pPr>
            <a:endParaRPr lang="en-US" smtClean="0"/>
          </a:p>
        </p:txBody>
      </p:sp>
      <p:sp>
        <p:nvSpPr>
          <p:cNvPr id="5529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70261795-2362-48A8-802E-49AA2B595C87}" type="slidenum">
              <a:rPr lang="vi-VN" smtClean="0"/>
              <a:pPr defTabSz="447675"/>
              <a:t>39</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vi-VN" sz="3600" dirty="0" smtClean="0">
                <a:solidFill>
                  <a:schemeClr val="bg1"/>
                </a:solidFill>
              </a:rPr>
              <a:t>Chọn lựa bảng đánh giá </a:t>
            </a:r>
            <a:r>
              <a:rPr lang="en-US" sz="3600" dirty="0" err="1" smtClean="0">
                <a:solidFill>
                  <a:schemeClr val="bg1"/>
                </a:solidFill>
              </a:rPr>
              <a:t>hội</a:t>
            </a:r>
            <a:r>
              <a:rPr lang="en-US" sz="3600" dirty="0" smtClean="0">
                <a:solidFill>
                  <a:schemeClr val="bg1"/>
                </a:solidFill>
              </a:rPr>
              <a:t> </a:t>
            </a:r>
            <a:r>
              <a:rPr lang="en-US" sz="3600" dirty="0" err="1" smtClean="0">
                <a:solidFill>
                  <a:schemeClr val="bg1"/>
                </a:solidFill>
              </a:rPr>
              <a:t>nghị</a:t>
            </a:r>
            <a:r>
              <a:rPr lang="en-US" sz="3600" dirty="0" smtClean="0">
                <a:solidFill>
                  <a:schemeClr val="bg1"/>
                </a:solidFill>
              </a:rPr>
              <a:t> </a:t>
            </a:r>
            <a:r>
              <a:rPr lang="vi-VN" sz="3600" dirty="0" smtClean="0">
                <a:solidFill>
                  <a:schemeClr val="bg1"/>
                </a:solidFill>
              </a:rPr>
              <a:t>hợp lý</a:t>
            </a:r>
            <a:r>
              <a:rPr lang="en-US" sz="3600" dirty="0" smtClean="0">
                <a:solidFill>
                  <a:schemeClr val="bg1"/>
                </a:solidFill>
              </a:rPr>
              <a:t> (1/10)</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503238" y="1042988"/>
            <a:ext cx="9290050" cy="5761037"/>
          </a:xfrm>
        </p:spPr>
        <p:txBody>
          <a:bodyPr/>
          <a:lstStyle/>
          <a:p>
            <a:pPr eaLnBrk="1" hangingPunct="1"/>
            <a:r>
              <a:rPr lang="en-US" dirty="0" err="1" smtClean="0">
                <a:solidFill>
                  <a:srgbClr val="FF0000"/>
                </a:solidFill>
              </a:rPr>
              <a:t>Một</a:t>
            </a:r>
            <a:r>
              <a:rPr lang="en-US" dirty="0" smtClean="0">
                <a:solidFill>
                  <a:srgbClr val="FF0000"/>
                </a:solidFill>
              </a:rPr>
              <a:t> </a:t>
            </a:r>
            <a:r>
              <a:rPr lang="en-US" dirty="0" err="1" smtClean="0">
                <a:solidFill>
                  <a:srgbClr val="FF0000"/>
                </a:solidFill>
              </a:rPr>
              <a:t>số</a:t>
            </a:r>
            <a:r>
              <a:rPr lang="en-US" dirty="0" smtClean="0">
                <a:solidFill>
                  <a:srgbClr val="FF0000"/>
                </a:solidFill>
              </a:rPr>
              <a:t> </a:t>
            </a:r>
            <a:r>
              <a:rPr lang="vi-VN" dirty="0" smtClean="0">
                <a:solidFill>
                  <a:srgbClr val="FF0000"/>
                </a:solidFill>
              </a:rPr>
              <a:t>phương pháp định lượng đánh giá, xếp hạng các hội nghị quốc tế </a:t>
            </a:r>
            <a:endParaRPr lang="en-US" dirty="0" smtClean="0">
              <a:solidFill>
                <a:srgbClr val="FF0000"/>
              </a:solidFill>
            </a:endParaRPr>
          </a:p>
          <a:p>
            <a:pPr lvl="1" eaLnBrk="1" hangingPunct="1"/>
            <a:r>
              <a:rPr lang="vi-VN" dirty="0" smtClean="0"/>
              <a:t>Phương pháp định lượng đánh giá hội nghị của tổ chức ARNETMINER (Trung Quốc), </a:t>
            </a:r>
            <a:r>
              <a:rPr lang="en-US" dirty="0" err="1" smtClean="0"/>
              <a:t>nguồn</a:t>
            </a:r>
            <a:r>
              <a:rPr lang="vi-VN" dirty="0" smtClean="0"/>
              <a:t>: </a:t>
            </a:r>
            <a:r>
              <a:rPr lang="vi-VN" dirty="0" smtClean="0">
                <a:hlinkClick r:id="rId2"/>
              </a:rPr>
              <a:t>http://arnetminer.org/page/conference-rank/html/HCI.html</a:t>
            </a:r>
            <a:endParaRPr lang="en-US" dirty="0" smtClean="0"/>
          </a:p>
          <a:p>
            <a:pPr lvl="1" eaLnBrk="1" hangingPunct="1"/>
            <a:r>
              <a:rPr lang="vi-VN" dirty="0" smtClean="0"/>
              <a:t>Phương pháp định lượng đánh giá hội nghị của thư viện khoa học  CITESEER.IST (Hoa Kỳ), </a:t>
            </a:r>
            <a:r>
              <a:rPr lang="en-US" dirty="0" err="1" smtClean="0"/>
              <a:t>nguồn</a:t>
            </a:r>
            <a:r>
              <a:rPr lang="vi-VN" dirty="0" smtClean="0"/>
              <a:t>: </a:t>
            </a:r>
            <a:r>
              <a:rPr lang="vi-VN" dirty="0" smtClean="0">
                <a:hlinkClick r:id="rId3"/>
              </a:rPr>
              <a:t>http://citeseer.ist.psu.edu/impact.html</a:t>
            </a:r>
            <a:endParaRPr lang="en-US" dirty="0" smtClean="0"/>
          </a:p>
          <a:p>
            <a:pPr lvl="1" eaLnBrk="1" hangingPunct="1">
              <a:buFont typeface="Verdana" pitchFamily="34" charset="0"/>
              <a:buNone/>
            </a:pPr>
            <a:endParaRPr lang="en-US" dirty="0" smtClean="0"/>
          </a:p>
        </p:txBody>
      </p:sp>
      <p:sp>
        <p:nvSpPr>
          <p:cNvPr id="1945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CD033711-EEC5-41A3-9819-C2BCC5249896}" type="slidenum">
              <a:rPr lang="vi-VN" smtClean="0"/>
              <a:pPr defTabSz="447675"/>
              <a:t>4</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vi-VN" sz="3600" dirty="0" smtClean="0">
                <a:solidFill>
                  <a:schemeClr val="bg1"/>
                </a:solidFill>
              </a:rPr>
              <a:t>Phân tích tiêu chí đánh giá các hội nghị khoa học quốc tế</a:t>
            </a:r>
            <a:r>
              <a:rPr lang="en-US" sz="3600" dirty="0" smtClean="0">
                <a:solidFill>
                  <a:schemeClr val="bg1"/>
                </a:solidFill>
              </a:rPr>
              <a:t> (2/5)</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2"/>
          <p:cNvSpPr>
            <a:spLocks noGrp="1"/>
          </p:cNvSpPr>
          <p:nvPr>
            <p:ph idx="1"/>
          </p:nvPr>
        </p:nvSpPr>
        <p:spPr>
          <a:xfrm>
            <a:off x="215900" y="1042988"/>
            <a:ext cx="9577388" cy="6337300"/>
          </a:xfrm>
        </p:spPr>
        <p:txBody>
          <a:bodyPr/>
          <a:lstStyle/>
          <a:p>
            <a:pPr algn="just" eaLnBrk="1" hangingPunct="1"/>
            <a:r>
              <a:rPr lang="vi-VN" sz="2800" smtClean="0">
                <a:solidFill>
                  <a:srgbClr val="FF0000"/>
                </a:solidFill>
              </a:rPr>
              <a:t>Tiêu chí đánh giá hội nghị quốc tế</a:t>
            </a:r>
            <a:endParaRPr lang="en-US" sz="2800" smtClean="0">
              <a:solidFill>
                <a:srgbClr val="FF0000"/>
              </a:solidFill>
            </a:endParaRPr>
          </a:p>
          <a:p>
            <a:pPr lvl="1" algn="just" eaLnBrk="1" hangingPunct="1"/>
            <a:r>
              <a:rPr lang="vi-VN" sz="2300" smtClean="0"/>
              <a:t>Chúng tôi nhận thấy tiêu chí đánh giá đề nghị của thư viện khoa học CITESEER.IST (Hoa kỳ) là hợp lý và tổng quát nhất.</a:t>
            </a:r>
            <a:endParaRPr lang="en-US" sz="2300" smtClean="0"/>
          </a:p>
          <a:p>
            <a:pPr lvl="1" algn="just" eaLnBrk="1" hangingPunct="1"/>
            <a:r>
              <a:rPr lang="vi-VN" sz="2300" smtClean="0"/>
              <a:t>Tuy nhiên, nếu nguồn dữ liệu sưu tầm không đầy đủ, người ta có thể sử dụng tiêu chí chỉ số trích dẫn kỷ yếu hội nghị như tổ chức ARNETMINER đã dùng. </a:t>
            </a:r>
            <a:endParaRPr lang="en-US" sz="2300" smtClean="0"/>
          </a:p>
          <a:p>
            <a:pPr lvl="1" algn="just" eaLnBrk="1" hangingPunct="1"/>
            <a:r>
              <a:rPr lang="vi-VN" sz="2300" smtClean="0"/>
              <a:t>Hầu hết các bảng đánh giá hội nghị đã sưu tầm được đều sử một trong hai tiêu chí đánh giá trên.</a:t>
            </a:r>
            <a:endParaRPr lang="en-US" sz="2300" smtClean="0"/>
          </a:p>
          <a:p>
            <a:pPr lvl="1" algn="just" eaLnBrk="1" hangingPunct="1">
              <a:buFont typeface="Verdana" pitchFamily="34" charset="0"/>
              <a:buNone/>
            </a:pPr>
            <a:endParaRPr lang="en-US" smtClean="0"/>
          </a:p>
        </p:txBody>
      </p:sp>
      <p:sp>
        <p:nvSpPr>
          <p:cNvPr id="56323"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35E91708-D59E-4EBF-A68C-F7F6500B1121}" type="slidenum">
              <a:rPr lang="vi-VN" smtClean="0"/>
              <a:pPr defTabSz="447675"/>
              <a:t>40</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vi-VN" sz="3600" dirty="0" smtClean="0">
                <a:solidFill>
                  <a:schemeClr val="bg1"/>
                </a:solidFill>
              </a:rPr>
              <a:t>Chọn lựa bảng đánh giá </a:t>
            </a:r>
            <a:r>
              <a:rPr lang="en-US" sz="3600" dirty="0" err="1" smtClean="0">
                <a:solidFill>
                  <a:schemeClr val="bg1"/>
                </a:solidFill>
              </a:rPr>
              <a:t>hội</a:t>
            </a:r>
            <a:r>
              <a:rPr lang="en-US" sz="3600" dirty="0" smtClean="0">
                <a:solidFill>
                  <a:schemeClr val="bg1"/>
                </a:solidFill>
              </a:rPr>
              <a:t> </a:t>
            </a:r>
            <a:r>
              <a:rPr lang="en-US" sz="3600" dirty="0" err="1" smtClean="0">
                <a:solidFill>
                  <a:schemeClr val="bg1"/>
                </a:solidFill>
              </a:rPr>
              <a:t>nghị</a:t>
            </a:r>
            <a:r>
              <a:rPr lang="en-US" sz="3600" dirty="0" smtClean="0">
                <a:solidFill>
                  <a:schemeClr val="bg1"/>
                </a:solidFill>
              </a:rPr>
              <a:t> </a:t>
            </a:r>
            <a:r>
              <a:rPr lang="vi-VN" sz="3600" dirty="0" smtClean="0">
                <a:solidFill>
                  <a:schemeClr val="bg1"/>
                </a:solidFill>
              </a:rPr>
              <a:t>hợp lý</a:t>
            </a:r>
            <a:r>
              <a:rPr lang="en-US" sz="3600" dirty="0" smtClean="0">
                <a:solidFill>
                  <a:schemeClr val="bg1"/>
                </a:solidFill>
              </a:rPr>
              <a:t> (2/10)</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2"/>
          <p:cNvSpPr>
            <a:spLocks noGrp="1"/>
          </p:cNvSpPr>
          <p:nvPr>
            <p:ph idx="1"/>
          </p:nvPr>
        </p:nvSpPr>
        <p:spPr>
          <a:xfrm>
            <a:off x="215900" y="1042988"/>
            <a:ext cx="9577388" cy="6337300"/>
          </a:xfrm>
        </p:spPr>
        <p:txBody>
          <a:bodyPr/>
          <a:lstStyle/>
          <a:p>
            <a:pPr algn="just" eaLnBrk="1" hangingPunct="1"/>
            <a:r>
              <a:rPr lang="vi-VN" sz="2800" smtClean="0">
                <a:solidFill>
                  <a:srgbClr val="FF0000"/>
                </a:solidFill>
              </a:rPr>
              <a:t>Phân tích các bảng đánh giá hội nghị quốc tế</a:t>
            </a:r>
            <a:endParaRPr lang="en-US" sz="2800" smtClean="0">
              <a:solidFill>
                <a:srgbClr val="FF0000"/>
              </a:solidFill>
            </a:endParaRPr>
          </a:p>
          <a:p>
            <a:pPr lvl="1" algn="just" eaLnBrk="1" hangingPunct="1"/>
            <a:r>
              <a:rPr lang="en-US" sz="2300" smtClean="0"/>
              <a:t>C</a:t>
            </a:r>
            <a:r>
              <a:rPr lang="vi-VN" sz="2300" smtClean="0"/>
              <a:t>húng tôi đã sưu tầm được 5 kiểu xếp hạng  ứng với 14 bảng xếp hạng khác nhau lấy từ 14 tổ chức khoa học nổi tiếng trên thế giới</a:t>
            </a:r>
            <a:r>
              <a:rPr lang="en-US" sz="2300" smtClean="0"/>
              <a:t>:</a:t>
            </a:r>
          </a:p>
          <a:p>
            <a:pPr lvl="2" algn="just" eaLnBrk="1" hangingPunct="1"/>
            <a:r>
              <a:rPr lang="vi-VN" sz="2100" smtClean="0"/>
              <a:t>Kiểu thứ nhất: Bảng xếp hạng hội nghị quốc tế của thư viện CITESEER.IST Hoa kỳ.</a:t>
            </a:r>
            <a:endParaRPr lang="en-US" sz="2100" smtClean="0"/>
          </a:p>
          <a:p>
            <a:pPr lvl="2" algn="just" eaLnBrk="1" hangingPunct="1"/>
            <a:r>
              <a:rPr lang="vi-VN" sz="2100" smtClean="0"/>
              <a:t>Kiểu thứ hai: Một số bảng xếp hạng hội nghị trong Khoa học máy tính trên thế giới áp dụng tiêu chí của thư viện CITESEER.IST</a:t>
            </a:r>
            <a:r>
              <a:rPr lang="en-US" sz="2100" smtClean="0"/>
              <a:t>.</a:t>
            </a:r>
          </a:p>
          <a:p>
            <a:pPr lvl="2" algn="just" eaLnBrk="1" hangingPunct="1"/>
            <a:r>
              <a:rPr lang="vi-VN" sz="2100" smtClean="0"/>
              <a:t>Kiểu thứ ba: Bảng thứ tự hội nghị quốc tế của ARNETMINER và DBLP</a:t>
            </a:r>
            <a:r>
              <a:rPr lang="en-US" sz="2100" smtClean="0"/>
              <a:t>.</a:t>
            </a:r>
          </a:p>
          <a:p>
            <a:pPr lvl="2" algn="just" eaLnBrk="1" hangingPunct="1"/>
            <a:r>
              <a:rPr lang="vi-VN" sz="2100" smtClean="0"/>
              <a:t>Kiểu thứ tư: Các kỷ yếu hội nghị quốc tế có chỉ số ISI</a:t>
            </a:r>
            <a:r>
              <a:rPr lang="en-US" sz="2100" smtClean="0"/>
              <a:t>.</a:t>
            </a:r>
          </a:p>
          <a:p>
            <a:pPr lvl="2" algn="just" eaLnBrk="1" hangingPunct="1"/>
            <a:r>
              <a:rPr lang="vi-VN" sz="2100" smtClean="0"/>
              <a:t>Kiểu thứ năm: Bảng đánh giá hội nghị quốc tế của tổ chức ERA (Úc)</a:t>
            </a:r>
            <a:r>
              <a:rPr lang="en-US" sz="2100" smtClean="0"/>
              <a:t>.</a:t>
            </a:r>
            <a:endParaRPr lang="en-US" smtClean="0"/>
          </a:p>
        </p:txBody>
      </p:sp>
      <p:sp>
        <p:nvSpPr>
          <p:cNvPr id="57347"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01984B5A-B3A0-4F4A-B802-85BE623F70B1}" type="slidenum">
              <a:rPr lang="vi-VN" smtClean="0"/>
              <a:pPr defTabSz="447675"/>
              <a:t>41</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vi-VN" sz="3600" dirty="0" smtClean="0">
                <a:solidFill>
                  <a:schemeClr val="bg1"/>
                </a:solidFill>
              </a:rPr>
              <a:t>Chọn lựa bảng đánh giá </a:t>
            </a:r>
            <a:r>
              <a:rPr lang="en-US" sz="3600" dirty="0" err="1" smtClean="0">
                <a:solidFill>
                  <a:schemeClr val="bg1"/>
                </a:solidFill>
              </a:rPr>
              <a:t>hội</a:t>
            </a:r>
            <a:r>
              <a:rPr lang="en-US" sz="3600" dirty="0" smtClean="0">
                <a:solidFill>
                  <a:schemeClr val="bg1"/>
                </a:solidFill>
              </a:rPr>
              <a:t> </a:t>
            </a:r>
            <a:r>
              <a:rPr lang="en-US" sz="3600" dirty="0" err="1" smtClean="0">
                <a:solidFill>
                  <a:schemeClr val="bg1"/>
                </a:solidFill>
              </a:rPr>
              <a:t>nghị</a:t>
            </a:r>
            <a:r>
              <a:rPr lang="en-US" sz="3600" dirty="0" smtClean="0">
                <a:solidFill>
                  <a:schemeClr val="bg1"/>
                </a:solidFill>
              </a:rPr>
              <a:t> </a:t>
            </a:r>
            <a:r>
              <a:rPr lang="vi-VN" sz="3600" dirty="0" smtClean="0">
                <a:solidFill>
                  <a:schemeClr val="bg1"/>
                </a:solidFill>
              </a:rPr>
              <a:t>hợp lý</a:t>
            </a:r>
            <a:r>
              <a:rPr lang="en-US" sz="3600" dirty="0" smtClean="0">
                <a:solidFill>
                  <a:schemeClr val="bg1"/>
                </a:solidFill>
              </a:rPr>
              <a:t> (3/10)</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2"/>
          <p:cNvSpPr>
            <a:spLocks noGrp="1"/>
          </p:cNvSpPr>
          <p:nvPr>
            <p:ph idx="1"/>
          </p:nvPr>
        </p:nvSpPr>
        <p:spPr>
          <a:xfrm>
            <a:off x="215900" y="1042988"/>
            <a:ext cx="9577388" cy="6337300"/>
          </a:xfrm>
        </p:spPr>
        <p:txBody>
          <a:bodyPr/>
          <a:lstStyle/>
          <a:p>
            <a:pPr algn="just" eaLnBrk="1" hangingPunct="1"/>
            <a:r>
              <a:rPr lang="vi-VN" sz="2800" smtClean="0">
                <a:solidFill>
                  <a:srgbClr val="FF0000"/>
                </a:solidFill>
              </a:rPr>
              <a:t>Phân tích các bảng đánh giá hội nghị quốc tế</a:t>
            </a:r>
            <a:endParaRPr lang="en-US" sz="2800" smtClean="0">
              <a:solidFill>
                <a:srgbClr val="FF0000"/>
              </a:solidFill>
            </a:endParaRPr>
          </a:p>
          <a:p>
            <a:pPr lvl="1" algn="just" eaLnBrk="1" hangingPunct="1"/>
            <a:r>
              <a:rPr lang="vi-VN" sz="2400" smtClean="0"/>
              <a:t>Kiểu thứ nhất: Bảng xếp hạng hội nghị quốc tế của thư viện CITESEER.IST Hoa kỳ</a:t>
            </a:r>
            <a:r>
              <a:rPr lang="en-US" sz="2400" smtClean="0"/>
              <a:t>.</a:t>
            </a:r>
            <a:endParaRPr lang="en-US" sz="2300" smtClean="0"/>
          </a:p>
          <a:p>
            <a:pPr lvl="2" algn="just" eaLnBrk="1" hangingPunct="1"/>
            <a:r>
              <a:rPr lang="en-US" sz="2000" smtClean="0"/>
              <a:t>C</a:t>
            </a:r>
            <a:r>
              <a:rPr lang="vi-VN" sz="2000" smtClean="0"/>
              <a:t>hỉ đưa ra danh sách các hội nghị quốc tế hạng 1 trên thế giới ứng với nhiều chuyên ngành hẹp của Công nghệ thông Tin</a:t>
            </a:r>
            <a:endParaRPr lang="en-US" sz="2000" smtClean="0"/>
          </a:p>
          <a:p>
            <a:pPr lvl="2" algn="just" eaLnBrk="1" hangingPunct="1"/>
            <a:r>
              <a:rPr lang="vi-VN" sz="2000" smtClean="0"/>
              <a:t>Với mức độ nghiên cứu của </a:t>
            </a:r>
            <a:r>
              <a:rPr lang="en-US" sz="2000" smtClean="0"/>
              <a:t>NCS</a:t>
            </a:r>
            <a:r>
              <a:rPr lang="vi-VN" sz="2000" smtClean="0"/>
              <a:t>, rất khó công bố các công trình để lọt vào các hội nghị hạng 1</a:t>
            </a:r>
            <a:r>
              <a:rPr lang="en-US" sz="2000" smtClean="0"/>
              <a:t>-&gt;</a:t>
            </a:r>
            <a:r>
              <a:rPr lang="vi-VN" sz="2000" smtClean="0"/>
              <a:t> không thể sử dụng được bảng xếp hạng công bố trên website của thư viện khoa học CITESEER.IST.</a:t>
            </a:r>
            <a:endParaRPr lang="en-US" sz="2000" smtClean="0"/>
          </a:p>
          <a:p>
            <a:pPr lvl="2" algn="just" eaLnBrk="1" hangingPunct="1"/>
            <a:r>
              <a:rPr lang="vi-VN" sz="2000" smtClean="0"/>
              <a:t>(1) Guofei Gu (Khoa Kỹ thuật và Khoa học máy tính – Trường Đại học A&amp;M Texas, Hoa kỳ) có đề nghị bảng xếp hạng các hội nghị thuộc lĩnh vực Bảo mật dữ liệu và Thống kê (2) Tao Xie (Bộ môn Khoa học máy tính – Đại học Bang Bắc Carolina (NCSU- North Carolina State University)) đã đưa ra bảng xếp hạng cho các hội nghị thuộc chuyên ngành Kỹ thuật phần mềm.</a:t>
            </a:r>
            <a:endParaRPr lang="en-US" sz="2000" smtClean="0"/>
          </a:p>
          <a:p>
            <a:pPr lvl="2" algn="just" eaLnBrk="1" hangingPunct="1"/>
            <a:r>
              <a:rPr lang="en-US" sz="2000" smtClean="0"/>
              <a:t>C</a:t>
            </a:r>
            <a:r>
              <a:rPr lang="vi-VN" sz="2000" smtClean="0"/>
              <a:t>hỉ sử dụng được trong hai chuyên ngành hẹp của Công nghệ thông tin. Hơn nữa, bảng xếp hạng được đưa ra bởi hai cá nhân, chưa được kiểm chứng bởi các tổ chức khoa học lớn, do đó, độ tin cậy là chưa cao</a:t>
            </a:r>
            <a:r>
              <a:rPr lang="en-US" sz="2000" smtClean="0"/>
              <a:t>-&gt; không sử dụng.</a:t>
            </a:r>
          </a:p>
          <a:p>
            <a:pPr lvl="2" algn="just" eaLnBrk="1" hangingPunct="1"/>
            <a:endParaRPr lang="en-US" sz="2000" smtClean="0"/>
          </a:p>
        </p:txBody>
      </p:sp>
      <p:sp>
        <p:nvSpPr>
          <p:cNvPr id="5837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2DA758A8-4D4F-4484-B7F0-88F7587D1B3A}" type="slidenum">
              <a:rPr lang="vi-VN" smtClean="0"/>
              <a:pPr defTabSz="447675"/>
              <a:t>42</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vi-VN" sz="3600" dirty="0" smtClean="0">
                <a:solidFill>
                  <a:schemeClr val="bg1"/>
                </a:solidFill>
              </a:rPr>
              <a:t>Chọn lựa bảng đánh giá </a:t>
            </a:r>
            <a:r>
              <a:rPr lang="en-US" sz="3600" dirty="0" err="1" smtClean="0">
                <a:solidFill>
                  <a:schemeClr val="bg1"/>
                </a:solidFill>
              </a:rPr>
              <a:t>hội</a:t>
            </a:r>
            <a:r>
              <a:rPr lang="en-US" sz="3600" dirty="0" smtClean="0">
                <a:solidFill>
                  <a:schemeClr val="bg1"/>
                </a:solidFill>
              </a:rPr>
              <a:t> </a:t>
            </a:r>
            <a:r>
              <a:rPr lang="en-US" sz="3600" dirty="0" err="1" smtClean="0">
                <a:solidFill>
                  <a:schemeClr val="bg1"/>
                </a:solidFill>
              </a:rPr>
              <a:t>nghị</a:t>
            </a:r>
            <a:r>
              <a:rPr lang="en-US" sz="3600" dirty="0" smtClean="0">
                <a:solidFill>
                  <a:schemeClr val="bg1"/>
                </a:solidFill>
              </a:rPr>
              <a:t> </a:t>
            </a:r>
            <a:r>
              <a:rPr lang="vi-VN" sz="3600" dirty="0" smtClean="0">
                <a:solidFill>
                  <a:schemeClr val="bg1"/>
                </a:solidFill>
              </a:rPr>
              <a:t>hợp lý</a:t>
            </a:r>
            <a:r>
              <a:rPr lang="en-US" sz="3600" dirty="0" smtClean="0">
                <a:solidFill>
                  <a:schemeClr val="bg1"/>
                </a:solidFill>
              </a:rPr>
              <a:t> (4/10)</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2"/>
          <p:cNvSpPr>
            <a:spLocks noGrp="1"/>
          </p:cNvSpPr>
          <p:nvPr>
            <p:ph idx="1"/>
          </p:nvPr>
        </p:nvSpPr>
        <p:spPr>
          <a:xfrm>
            <a:off x="215900" y="1042988"/>
            <a:ext cx="9577388" cy="6337300"/>
          </a:xfrm>
        </p:spPr>
        <p:txBody>
          <a:bodyPr/>
          <a:lstStyle/>
          <a:p>
            <a:pPr algn="just" eaLnBrk="1" hangingPunct="1"/>
            <a:r>
              <a:rPr lang="vi-VN" sz="2800" smtClean="0">
                <a:solidFill>
                  <a:srgbClr val="FF0000"/>
                </a:solidFill>
              </a:rPr>
              <a:t>Phân tích các bảng đánh giá hội nghị quốc tế</a:t>
            </a:r>
            <a:endParaRPr lang="en-US" sz="2800" smtClean="0">
              <a:solidFill>
                <a:srgbClr val="FF0000"/>
              </a:solidFill>
            </a:endParaRPr>
          </a:p>
          <a:p>
            <a:pPr lvl="1" algn="just" eaLnBrk="1" hangingPunct="1"/>
            <a:r>
              <a:rPr lang="vi-VN" sz="2400" smtClean="0"/>
              <a:t>Kiểu thứ hai: Một số bảng xếp hạng hội nghị trong Khoa học máy tính trên thế giới áp dụng tiêu chí của thư viện CITESEER.IST</a:t>
            </a:r>
            <a:r>
              <a:rPr lang="en-US" sz="2400" smtClean="0"/>
              <a:t>.</a:t>
            </a:r>
            <a:endParaRPr lang="en-US" sz="2300" smtClean="0"/>
          </a:p>
          <a:p>
            <a:pPr lvl="2" algn="just" eaLnBrk="1" hangingPunct="1"/>
            <a:r>
              <a:rPr lang="vi-VN" sz="2000" smtClean="0"/>
              <a:t>Sưu tầm được 7 bảng xếp hạng khác nhau về công nghệ thông tin được đưa ra tại các website của một số cá nhân thuộc các trường đại học lớn trên thế giới (Hoa kỳ, Sinhgapore, Canada)</a:t>
            </a:r>
            <a:r>
              <a:rPr lang="en-US" sz="2000" smtClean="0"/>
              <a:t> (sử dụng tiêu chí đánh giá hội nghị của CITESEER.IST)</a:t>
            </a:r>
            <a:r>
              <a:rPr lang="vi-VN" sz="2000" smtClean="0"/>
              <a:t>.</a:t>
            </a:r>
            <a:endParaRPr lang="en-US" sz="2000" smtClean="0"/>
          </a:p>
          <a:p>
            <a:pPr lvl="2" algn="just" eaLnBrk="1" hangingPunct="1"/>
            <a:r>
              <a:rPr lang="vi-VN" sz="2000" smtClean="0"/>
              <a:t>Những bảng xếp hạng này phân các hội nghị liên quan đến Công nghệ thông tin về 8 chuyên ngành hẹp với 4 loại (hạng 1, 2, 3 và chưa xếp hạng).</a:t>
            </a:r>
            <a:endParaRPr lang="en-US" sz="2000" smtClean="0"/>
          </a:p>
          <a:p>
            <a:pPr lvl="2" algn="just" eaLnBrk="1" hangingPunct="1"/>
            <a:r>
              <a:rPr lang="en-US" sz="2000" smtClean="0"/>
              <a:t>S</a:t>
            </a:r>
            <a:r>
              <a:rPr lang="vi-VN" sz="2000" smtClean="0"/>
              <a:t>ưu tầm bởi cá nhân, nên các bảng xếp hạng  này chưa bao quát được hết các hội nghị quốc tế trên thế giới, chỉ tập trung vào các hội nghị truyền thống, lâu năm, chưa cập nhật kịp thời những thông tin hội nghị mới</a:t>
            </a:r>
            <a:r>
              <a:rPr lang="en-US" sz="2000" smtClean="0"/>
              <a:t>. </a:t>
            </a:r>
          </a:p>
          <a:p>
            <a:pPr lvl="2" algn="just" eaLnBrk="1" hangingPunct="1"/>
            <a:r>
              <a:rPr lang="vi-VN" sz="2000" smtClean="0"/>
              <a:t>Độ tin cậy của các bảng xếp hạng này là không cao, chỉ sử dụng với ý nghĩa tham khảo</a:t>
            </a:r>
            <a:r>
              <a:rPr lang="en-US" sz="2000" smtClean="0"/>
              <a:t> (chưa được kiểm chứng bởi TCKH)-&gt; Không sử dụng.</a:t>
            </a:r>
          </a:p>
        </p:txBody>
      </p:sp>
      <p:sp>
        <p:nvSpPr>
          <p:cNvPr id="59395"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38B3C66E-41C7-4F21-B550-A78CC4F9713A}" type="slidenum">
              <a:rPr lang="vi-VN" smtClean="0"/>
              <a:pPr defTabSz="447675"/>
              <a:t>43</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vi-VN" sz="3600" dirty="0" smtClean="0">
                <a:solidFill>
                  <a:schemeClr val="bg1"/>
                </a:solidFill>
              </a:rPr>
              <a:t>Chọn lựa bảng đánh giá </a:t>
            </a:r>
            <a:r>
              <a:rPr lang="en-US" sz="3600" dirty="0" err="1" smtClean="0">
                <a:solidFill>
                  <a:schemeClr val="bg1"/>
                </a:solidFill>
              </a:rPr>
              <a:t>hội</a:t>
            </a:r>
            <a:r>
              <a:rPr lang="en-US" sz="3600" dirty="0" smtClean="0">
                <a:solidFill>
                  <a:schemeClr val="bg1"/>
                </a:solidFill>
              </a:rPr>
              <a:t> </a:t>
            </a:r>
            <a:r>
              <a:rPr lang="en-US" sz="3600" dirty="0" err="1" smtClean="0">
                <a:solidFill>
                  <a:schemeClr val="bg1"/>
                </a:solidFill>
              </a:rPr>
              <a:t>nghị</a:t>
            </a:r>
            <a:r>
              <a:rPr lang="en-US" sz="3600" dirty="0" smtClean="0">
                <a:solidFill>
                  <a:schemeClr val="bg1"/>
                </a:solidFill>
              </a:rPr>
              <a:t> </a:t>
            </a:r>
            <a:r>
              <a:rPr lang="vi-VN" sz="3600" dirty="0" smtClean="0">
                <a:solidFill>
                  <a:schemeClr val="bg1"/>
                </a:solidFill>
              </a:rPr>
              <a:t>hợp lý</a:t>
            </a:r>
            <a:r>
              <a:rPr lang="en-US" sz="3600" dirty="0" smtClean="0">
                <a:solidFill>
                  <a:schemeClr val="bg1"/>
                </a:solidFill>
              </a:rPr>
              <a:t> (5/10)</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1"/>
          </p:nvPr>
        </p:nvSpPr>
        <p:spPr>
          <a:xfrm>
            <a:off x="215900" y="971550"/>
            <a:ext cx="9577388" cy="6337300"/>
          </a:xfrm>
        </p:spPr>
        <p:txBody>
          <a:bodyPr/>
          <a:lstStyle/>
          <a:p>
            <a:pPr algn="just" eaLnBrk="1" hangingPunct="1"/>
            <a:r>
              <a:rPr lang="vi-VN" sz="2800" smtClean="0">
                <a:solidFill>
                  <a:srgbClr val="FF0000"/>
                </a:solidFill>
              </a:rPr>
              <a:t>Phân tích các bảng đánh giá hội nghị quốc tế</a:t>
            </a:r>
            <a:endParaRPr lang="en-US" sz="2800" smtClean="0">
              <a:solidFill>
                <a:srgbClr val="FF0000"/>
              </a:solidFill>
            </a:endParaRPr>
          </a:p>
          <a:p>
            <a:pPr lvl="1" algn="just" eaLnBrk="1" hangingPunct="1"/>
            <a:r>
              <a:rPr lang="vi-VN" sz="2400" smtClean="0"/>
              <a:t>Kiểu thứ ba: Bảng thứ tự hội nghị quốc tế của ARNETMINER và DBLP</a:t>
            </a:r>
            <a:r>
              <a:rPr lang="en-US" sz="2400" smtClean="0"/>
              <a:t>.</a:t>
            </a:r>
            <a:endParaRPr lang="en-US" sz="2300" smtClean="0"/>
          </a:p>
          <a:p>
            <a:pPr lvl="2" algn="just" eaLnBrk="1" hangingPunct="1"/>
            <a:r>
              <a:rPr lang="vi-VN" sz="2000" smtClean="0"/>
              <a:t>ARNETMINER tự thống kê các hội nghị quốc tế trên thế giới dựa vào chỉ số tham khảo đến bài báo trong kỷ yếu hội nghị và xếp hạng các hội nghị theo tiêu chí mình đã thống kê. Tổ chức có đưa ra 500 hội nghị xếp hạng h</a:t>
            </a:r>
            <a:r>
              <a:rPr lang="en-US" sz="2000" smtClean="0"/>
              <a:t>à</a:t>
            </a:r>
            <a:r>
              <a:rPr lang="vi-VN" sz="2000" smtClean="0"/>
              <a:t>ng đầu.</a:t>
            </a:r>
            <a:endParaRPr lang="en-US" sz="2000" smtClean="0"/>
          </a:p>
          <a:p>
            <a:pPr lvl="2" algn="just" eaLnBrk="1" hangingPunct="1"/>
            <a:r>
              <a:rPr lang="vi-VN" sz="2000" smtClean="0"/>
              <a:t>ARNETMINER chỉ quan tâm đến chỉ số trích dẫn, không quan tâm đến các tiêu chí đánh giá hội nghị khác. Hơn nữa, tổ chức chỉ đưa ra 500 hội nghị hàng đầu, điều này rất khó cho các nghiên cứu sinh có thể công bố các công trình lọt vào các hội nghị này. Do đó, chúng tôi không sử dụng bảng xếp hạng của ARNETMINER.</a:t>
            </a:r>
            <a:endParaRPr lang="en-US" sz="2000" smtClean="0"/>
          </a:p>
          <a:p>
            <a:pPr lvl="2" algn="just" eaLnBrk="1" hangingPunct="1"/>
            <a:r>
              <a:rPr lang="vi-VN" sz="2000" smtClean="0"/>
              <a:t>Thư viện khoa học số Digital Bibliography &amp; Library Project - DBLP của Đức, tổ chức này không xếp hạng các hội nghị, mà chỉ thống kê số lượng bài báo đã đăng của các hội nghị có trong thư viện DBLP.</a:t>
            </a:r>
            <a:endParaRPr lang="en-US" sz="2000" smtClean="0"/>
          </a:p>
          <a:p>
            <a:pPr lvl="2" algn="just" eaLnBrk="1" hangingPunct="1"/>
            <a:r>
              <a:rPr lang="vi-VN" sz="2000" smtClean="0"/>
              <a:t>Như vậy, đây không phải là bảng xếp hạng đánh giá hội nghị, chúng tôi cũng không sử dụng bảng này.</a:t>
            </a:r>
            <a:endParaRPr lang="en-US" sz="2000" smtClean="0"/>
          </a:p>
        </p:txBody>
      </p:sp>
      <p:sp>
        <p:nvSpPr>
          <p:cNvPr id="6041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797E59A9-7FCA-4A0E-9B78-BA9698A03336}" type="slidenum">
              <a:rPr lang="vi-VN" smtClean="0"/>
              <a:pPr defTabSz="447675"/>
              <a:t>44</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vi-VN" sz="3600" dirty="0" smtClean="0">
                <a:solidFill>
                  <a:schemeClr val="bg1"/>
                </a:solidFill>
              </a:rPr>
              <a:t>Chọn lựa bảng đánh giá </a:t>
            </a:r>
            <a:r>
              <a:rPr lang="en-US" sz="3600" dirty="0" err="1" smtClean="0">
                <a:solidFill>
                  <a:schemeClr val="bg1"/>
                </a:solidFill>
              </a:rPr>
              <a:t>hội</a:t>
            </a:r>
            <a:r>
              <a:rPr lang="en-US" sz="3600" dirty="0" smtClean="0">
                <a:solidFill>
                  <a:schemeClr val="bg1"/>
                </a:solidFill>
              </a:rPr>
              <a:t> </a:t>
            </a:r>
            <a:r>
              <a:rPr lang="en-US" sz="3600" dirty="0" err="1" smtClean="0">
                <a:solidFill>
                  <a:schemeClr val="bg1"/>
                </a:solidFill>
              </a:rPr>
              <a:t>nghị</a:t>
            </a:r>
            <a:r>
              <a:rPr lang="en-US" sz="3600" dirty="0" smtClean="0">
                <a:solidFill>
                  <a:schemeClr val="bg1"/>
                </a:solidFill>
              </a:rPr>
              <a:t> </a:t>
            </a:r>
            <a:r>
              <a:rPr lang="vi-VN" sz="3600" dirty="0" smtClean="0">
                <a:solidFill>
                  <a:schemeClr val="bg1"/>
                </a:solidFill>
              </a:rPr>
              <a:t>hợp lý</a:t>
            </a:r>
            <a:r>
              <a:rPr lang="en-US" sz="3600" dirty="0" smtClean="0">
                <a:solidFill>
                  <a:schemeClr val="bg1"/>
                </a:solidFill>
              </a:rPr>
              <a:t> (6/10)</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2"/>
          <p:cNvSpPr>
            <a:spLocks noGrp="1"/>
          </p:cNvSpPr>
          <p:nvPr>
            <p:ph idx="1"/>
          </p:nvPr>
        </p:nvSpPr>
        <p:spPr>
          <a:xfrm>
            <a:off x="215900" y="1042988"/>
            <a:ext cx="9577388" cy="6337300"/>
          </a:xfrm>
        </p:spPr>
        <p:txBody>
          <a:bodyPr/>
          <a:lstStyle/>
          <a:p>
            <a:pPr algn="just" eaLnBrk="1" hangingPunct="1"/>
            <a:r>
              <a:rPr lang="vi-VN" sz="2800" smtClean="0">
                <a:solidFill>
                  <a:srgbClr val="FF0000"/>
                </a:solidFill>
              </a:rPr>
              <a:t>Phân tích các bảng đánh giá hội nghị quốc tế</a:t>
            </a:r>
            <a:endParaRPr lang="en-US" sz="2800" smtClean="0">
              <a:solidFill>
                <a:srgbClr val="FF0000"/>
              </a:solidFill>
            </a:endParaRPr>
          </a:p>
          <a:p>
            <a:pPr lvl="1" algn="just" eaLnBrk="1" hangingPunct="1"/>
            <a:r>
              <a:rPr lang="vi-VN" sz="2400" smtClean="0"/>
              <a:t>Kiểu thứ tư: Các kỷ yếu hội nghị quốc tế có chỉ số ISI</a:t>
            </a:r>
            <a:r>
              <a:rPr lang="en-US" sz="2400" smtClean="0"/>
              <a:t>.</a:t>
            </a:r>
            <a:endParaRPr lang="en-US" sz="2300" smtClean="0"/>
          </a:p>
          <a:p>
            <a:pPr lvl="2" algn="just" eaLnBrk="1" hangingPunct="1"/>
            <a:r>
              <a:rPr lang="vi-VN" sz="2000" smtClean="0"/>
              <a:t>Đây là bảng danh sách các kỷ yếu hội nghị được index ISI (có chỉ số ISI). Việc đánh giá các kỷ yếu hội nghị, được thực hiện bởi tổ chức Thomson Reuters, tổ chức này là tổ chức khoa học đứng đầu trên thế giới được đặt trụ sở tại New York, Hoa Kỳ.  Cách đánh giá kỷ yếu hội nghị cũng dựa vào chỉ số trích dẫn kỷ yếu hội nghị. Hơn nữa, dữ liệu để tính toán chỉ số trích dẫn kỷ yếu được lấy từ thư viện khoa học Web of Science của Thomson Reuters (thư viện khoa học đứng đầu thế giới).  Do đó, độ tin cậy của bảng đánh giá kỷ yếu hội nghị đưa ra bởi Thomson Reuters là tuyệt đối.</a:t>
            </a:r>
            <a:endParaRPr lang="en-US" sz="2000" smtClean="0"/>
          </a:p>
          <a:p>
            <a:pPr lvl="2" algn="just" eaLnBrk="1" hangingPunct="1"/>
            <a:r>
              <a:rPr lang="vi-VN" sz="2000" smtClean="0"/>
              <a:t>Tuy nhiên, tổ chức này không xếp hạng các hội nghị, mà chỉ liệt kê danh sách tất cả các kỷ yếu hội nghị có chỉ số trích dẫn kỷ yếu thỏa yêu cầu của tổ chức (chỉ số ISI). Do đó, chúng tôi vẫn phải tham khảo thêm các bảng xếp hạng khác</a:t>
            </a:r>
            <a:r>
              <a:rPr lang="en-US" sz="2000" smtClean="0"/>
              <a:t>.</a:t>
            </a:r>
          </a:p>
        </p:txBody>
      </p:sp>
      <p:sp>
        <p:nvSpPr>
          <p:cNvPr id="61443"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334EE494-8D38-4581-8ED7-81F4C96F9564}" type="slidenum">
              <a:rPr lang="vi-VN" smtClean="0"/>
              <a:pPr defTabSz="447675"/>
              <a:t>45</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vi-VN" sz="3600" dirty="0" smtClean="0">
                <a:solidFill>
                  <a:schemeClr val="bg1"/>
                </a:solidFill>
              </a:rPr>
              <a:t>Chọn lựa bảng đánh giá </a:t>
            </a:r>
            <a:r>
              <a:rPr lang="en-US" sz="3600" dirty="0" err="1" smtClean="0">
                <a:solidFill>
                  <a:schemeClr val="bg1"/>
                </a:solidFill>
              </a:rPr>
              <a:t>hội</a:t>
            </a:r>
            <a:r>
              <a:rPr lang="en-US" sz="3600" dirty="0" smtClean="0">
                <a:solidFill>
                  <a:schemeClr val="bg1"/>
                </a:solidFill>
              </a:rPr>
              <a:t> </a:t>
            </a:r>
            <a:r>
              <a:rPr lang="en-US" sz="3600" dirty="0" err="1" smtClean="0">
                <a:solidFill>
                  <a:schemeClr val="bg1"/>
                </a:solidFill>
              </a:rPr>
              <a:t>nghị</a:t>
            </a:r>
            <a:r>
              <a:rPr lang="en-US" sz="3600" dirty="0" smtClean="0">
                <a:solidFill>
                  <a:schemeClr val="bg1"/>
                </a:solidFill>
              </a:rPr>
              <a:t> </a:t>
            </a:r>
            <a:r>
              <a:rPr lang="vi-VN" sz="3600" dirty="0" smtClean="0">
                <a:solidFill>
                  <a:schemeClr val="bg1"/>
                </a:solidFill>
              </a:rPr>
              <a:t>hợp lý</a:t>
            </a:r>
            <a:r>
              <a:rPr lang="en-US" sz="3600" dirty="0" smtClean="0">
                <a:solidFill>
                  <a:schemeClr val="bg1"/>
                </a:solidFill>
              </a:rPr>
              <a:t> (7/10)</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2"/>
          <p:cNvSpPr>
            <a:spLocks noGrp="1"/>
          </p:cNvSpPr>
          <p:nvPr>
            <p:ph idx="1"/>
          </p:nvPr>
        </p:nvSpPr>
        <p:spPr>
          <a:xfrm>
            <a:off x="215900" y="1042988"/>
            <a:ext cx="9577388" cy="6337300"/>
          </a:xfrm>
        </p:spPr>
        <p:txBody>
          <a:bodyPr/>
          <a:lstStyle/>
          <a:p>
            <a:pPr algn="just" eaLnBrk="1" hangingPunct="1"/>
            <a:r>
              <a:rPr lang="vi-VN" sz="2800" dirty="0" smtClean="0">
                <a:solidFill>
                  <a:srgbClr val="FF0000"/>
                </a:solidFill>
              </a:rPr>
              <a:t>Phân tích các bảng đánh giá hội nghị quốc tế</a:t>
            </a:r>
            <a:endParaRPr lang="en-US" sz="2800" dirty="0" smtClean="0">
              <a:solidFill>
                <a:srgbClr val="FF0000"/>
              </a:solidFill>
            </a:endParaRPr>
          </a:p>
          <a:p>
            <a:pPr lvl="1" algn="just" eaLnBrk="1" hangingPunct="1"/>
            <a:r>
              <a:rPr lang="vi-VN" sz="2400" dirty="0" smtClean="0"/>
              <a:t>Kiểu thứ năm: Bảng đánh giá hội nghị quốc tế của tổ chức ERA (Úc)</a:t>
            </a:r>
            <a:r>
              <a:rPr lang="en-US" sz="2400" dirty="0" smtClean="0"/>
              <a:t>.</a:t>
            </a:r>
            <a:endParaRPr lang="en-US" sz="2300" dirty="0" smtClean="0"/>
          </a:p>
          <a:p>
            <a:pPr lvl="2" algn="just" eaLnBrk="1" hangingPunct="1"/>
            <a:r>
              <a:rPr lang="vi-VN" sz="2000" dirty="0" smtClean="0"/>
              <a:t>Chính phủ Úc đã đầu tư cho các tổ chức khoa học nghiên cứu, tìm hiểu để đưa ra bảng đánh giá tất cả các hội nghị quốc tế liên quan đến Công nghệ Thông tin. Bảng xếp hạng của Úc phân các hội nghị về </a:t>
            </a:r>
            <a:r>
              <a:rPr lang="en-US" sz="2000" dirty="0" smtClean="0"/>
              <a:t>4</a:t>
            </a:r>
            <a:r>
              <a:rPr lang="vi-VN" sz="2000" dirty="0" smtClean="0"/>
              <a:t> hạng (</a:t>
            </a:r>
            <a:r>
              <a:rPr lang="en-US" sz="2000" dirty="0" smtClean="0"/>
              <a:t>A*, </a:t>
            </a:r>
            <a:r>
              <a:rPr lang="vi-VN" sz="2000" dirty="0" smtClean="0"/>
              <a:t>A, B và C), mỗi hội nghị được gắn liền với mỗi mã lĩnh vực riêng.  Theo tìm hiểu, các chuyên gia Úc có tham khảo tiêu chí của CITESEER.IST để xây dựng bảng xếp hạng. Năm 2010, bảng xếp hạng của Úc đã xếp hạng cho hơn 2000 hội nghị quốc tế có liên quan đến Công nghệ thông tin. Bảng xếp hạng của Úc luôn luôn được cập nhật và xem lại để bổ xung cho từng năm bởi các tổ chức khoa học hang đầu của Úc (do chính phủ Úc đầu tư).  Như vậy, đảm bảo rằng: bảng xếp hạng của Úc sẽ bao phủ đầy đủ các hội nghị quốc tế trên thế giới.</a:t>
            </a:r>
            <a:endParaRPr lang="en-US" sz="2000" dirty="0" smtClean="0"/>
          </a:p>
          <a:p>
            <a:pPr lvl="2" algn="just" eaLnBrk="1" hangingPunct="1"/>
            <a:r>
              <a:rPr lang="vi-VN" sz="2000" dirty="0" smtClean="0"/>
              <a:t>Hơn nữa, bảng xếp hạng này là đáng tin cậy, do mỗi năm đều được kiểm chứng và bổ xung bởi các tổ chức khoa học h</a:t>
            </a:r>
            <a:r>
              <a:rPr lang="en-US" sz="2000" dirty="0" smtClean="0"/>
              <a:t>à</a:t>
            </a:r>
            <a:r>
              <a:rPr lang="vi-VN" sz="2000" dirty="0" smtClean="0"/>
              <a:t>ng đầu ở Úc.</a:t>
            </a:r>
            <a:endParaRPr lang="en-US" sz="2000" dirty="0" smtClean="0"/>
          </a:p>
          <a:p>
            <a:pPr lvl="2" algn="just" eaLnBrk="1" hangingPunct="1"/>
            <a:r>
              <a:rPr lang="vi-VN" sz="2000" dirty="0" smtClean="0"/>
              <a:t>Bảng xếp hạng hội nghị quốc tế của Úc </a:t>
            </a:r>
            <a:r>
              <a:rPr lang="en-US" sz="2000" dirty="0" err="1" smtClean="0"/>
              <a:t>trong</a:t>
            </a:r>
            <a:r>
              <a:rPr lang="en-US" sz="2000" dirty="0" smtClean="0"/>
              <a:t> </a:t>
            </a:r>
            <a:r>
              <a:rPr lang="en-US" sz="2000" dirty="0" err="1" smtClean="0"/>
              <a:t>năm</a:t>
            </a:r>
            <a:r>
              <a:rPr lang="en-US" sz="2000" dirty="0" smtClean="0"/>
              <a:t> 2013 </a:t>
            </a:r>
            <a:r>
              <a:rPr lang="en-US" sz="2000" dirty="0" err="1" smtClean="0"/>
              <a:t>đã</a:t>
            </a:r>
            <a:r>
              <a:rPr lang="en-US" sz="2000" dirty="0" smtClean="0"/>
              <a:t> </a:t>
            </a:r>
            <a:r>
              <a:rPr lang="en-US" sz="2000" dirty="0" err="1" smtClean="0"/>
              <a:t>được</a:t>
            </a:r>
            <a:r>
              <a:rPr lang="en-US" sz="2000" dirty="0" smtClean="0"/>
              <a:t> </a:t>
            </a:r>
            <a:r>
              <a:rPr lang="en-US" sz="2000" dirty="0" err="1" smtClean="0"/>
              <a:t>cập</a:t>
            </a:r>
            <a:r>
              <a:rPr lang="en-US" sz="2000" dirty="0" smtClean="0"/>
              <a:t> </a:t>
            </a:r>
            <a:r>
              <a:rPr lang="en-US" sz="2000" dirty="0" err="1" smtClean="0"/>
              <a:t>nhật</a:t>
            </a:r>
            <a:r>
              <a:rPr lang="en-US" sz="2000" dirty="0" smtClean="0"/>
              <a:t> </a:t>
            </a:r>
            <a:r>
              <a:rPr lang="en-US" sz="2000" dirty="0" err="1" smtClean="0"/>
              <a:t>và</a:t>
            </a:r>
            <a:r>
              <a:rPr lang="en-US" sz="2000" dirty="0" smtClean="0"/>
              <a:t> </a:t>
            </a:r>
            <a:r>
              <a:rPr lang="en-US" sz="2000" dirty="0" err="1" smtClean="0"/>
              <a:t>phân</a:t>
            </a:r>
            <a:r>
              <a:rPr lang="en-US" sz="2000" dirty="0" smtClean="0"/>
              <a:t> </a:t>
            </a:r>
            <a:r>
              <a:rPr lang="en-US" sz="2000" dirty="0" err="1" smtClean="0"/>
              <a:t>thành</a:t>
            </a:r>
            <a:r>
              <a:rPr lang="en-US" sz="2000" dirty="0" smtClean="0"/>
              <a:t> 4 </a:t>
            </a:r>
            <a:r>
              <a:rPr lang="en-US" sz="2000" dirty="0" err="1" smtClean="0"/>
              <a:t>hạng</a:t>
            </a:r>
            <a:r>
              <a:rPr lang="en-US" sz="2000" dirty="0" smtClean="0"/>
              <a:t> (A*, A, B </a:t>
            </a:r>
            <a:r>
              <a:rPr lang="en-US" sz="2000" dirty="0" err="1" smtClean="0"/>
              <a:t>và</a:t>
            </a:r>
            <a:r>
              <a:rPr lang="en-US" sz="2000" dirty="0" smtClean="0"/>
              <a:t> C)</a:t>
            </a:r>
            <a:r>
              <a:rPr lang="vi-VN" sz="2000" dirty="0" smtClean="0"/>
              <a:t>.</a:t>
            </a:r>
            <a:endParaRPr lang="en-US" sz="2000" dirty="0" smtClean="0"/>
          </a:p>
        </p:txBody>
      </p:sp>
      <p:sp>
        <p:nvSpPr>
          <p:cNvPr id="62467"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4BDD6959-AA9D-4B62-9063-6B630BD2819B}" type="slidenum">
              <a:rPr lang="vi-VN" smtClean="0"/>
              <a:pPr defTabSz="447675"/>
              <a:t>46</a:t>
            </a:fld>
            <a:endParaRPr lang="vi-VN" dirty="0"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vi-VN" sz="3600" dirty="0" smtClean="0">
                <a:solidFill>
                  <a:schemeClr val="bg1"/>
                </a:solidFill>
              </a:rPr>
              <a:t>Chọn lựa bảng đánh giá </a:t>
            </a:r>
            <a:r>
              <a:rPr lang="en-US" sz="3600" dirty="0" err="1" smtClean="0">
                <a:solidFill>
                  <a:schemeClr val="bg1"/>
                </a:solidFill>
              </a:rPr>
              <a:t>hội</a:t>
            </a:r>
            <a:r>
              <a:rPr lang="en-US" sz="3600" dirty="0" smtClean="0">
                <a:solidFill>
                  <a:schemeClr val="bg1"/>
                </a:solidFill>
              </a:rPr>
              <a:t> </a:t>
            </a:r>
            <a:r>
              <a:rPr lang="en-US" sz="3600" dirty="0" err="1" smtClean="0">
                <a:solidFill>
                  <a:schemeClr val="bg1"/>
                </a:solidFill>
              </a:rPr>
              <a:t>nghị</a:t>
            </a:r>
            <a:r>
              <a:rPr lang="en-US" sz="3600" dirty="0" smtClean="0">
                <a:solidFill>
                  <a:schemeClr val="bg1"/>
                </a:solidFill>
              </a:rPr>
              <a:t> </a:t>
            </a:r>
            <a:r>
              <a:rPr lang="vi-VN" sz="3600" dirty="0" smtClean="0">
                <a:solidFill>
                  <a:schemeClr val="bg1"/>
                </a:solidFill>
              </a:rPr>
              <a:t>hợp lý</a:t>
            </a:r>
            <a:r>
              <a:rPr lang="en-US" sz="3600" dirty="0" smtClean="0">
                <a:solidFill>
                  <a:schemeClr val="bg1"/>
                </a:solidFill>
              </a:rPr>
              <a:t> (8/10)</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ntent Placeholder 2"/>
          <p:cNvSpPr>
            <a:spLocks noGrp="1"/>
          </p:cNvSpPr>
          <p:nvPr>
            <p:ph idx="1"/>
          </p:nvPr>
        </p:nvSpPr>
        <p:spPr>
          <a:xfrm>
            <a:off x="215900" y="1042988"/>
            <a:ext cx="9577388" cy="6337300"/>
          </a:xfrm>
        </p:spPr>
        <p:txBody>
          <a:bodyPr/>
          <a:lstStyle/>
          <a:p>
            <a:pPr algn="just" eaLnBrk="1" hangingPunct="1"/>
            <a:r>
              <a:rPr lang="vi-VN" sz="2800" dirty="0" smtClean="0">
                <a:solidFill>
                  <a:srgbClr val="FF0000"/>
                </a:solidFill>
              </a:rPr>
              <a:t>Chọn lựa, phân định cấp bậc hội nghị</a:t>
            </a:r>
            <a:endParaRPr lang="en-US" sz="2800" dirty="0" smtClean="0">
              <a:solidFill>
                <a:srgbClr val="FF0000"/>
              </a:solidFill>
            </a:endParaRPr>
          </a:p>
          <a:p>
            <a:pPr lvl="1" algn="just" eaLnBrk="1" hangingPunct="1"/>
            <a:r>
              <a:rPr lang="en-US" sz="2000" dirty="0" smtClean="0"/>
              <a:t>C</a:t>
            </a:r>
            <a:r>
              <a:rPr lang="vi-VN" sz="2000" dirty="0" smtClean="0"/>
              <a:t>húng tôi quyết định sử dụng bảng xếp hạng đánh giá hội nghị quốc tế của ERA (Excellence in Research for Australia), Úc kết hợp với danh sách kỷ yếu hội nghị quốc tế có chỉ số ISI (được index ISI) của Thomson Reuters (Hoa kỳ) cho việc phân định cấp bậc hội nghị </a:t>
            </a:r>
            <a:r>
              <a:rPr lang="vi-VN" sz="2000" smtClean="0"/>
              <a:t>quốc </a:t>
            </a:r>
            <a:r>
              <a:rPr lang="vi-VN" sz="2000" smtClean="0"/>
              <a:t>tế.</a:t>
            </a:r>
            <a:endParaRPr lang="en-US" sz="2400" dirty="0" smtClean="0"/>
          </a:p>
          <a:p>
            <a:pPr lvl="1" algn="just" eaLnBrk="1" hangingPunct="1"/>
            <a:r>
              <a:rPr lang="vi-VN" sz="2000" dirty="0" smtClean="0"/>
              <a:t>Hiện tại, bảng xếp hạng các hội nghị của Úc được lấy từ website:</a:t>
            </a:r>
          </a:p>
          <a:p>
            <a:pPr lvl="1" algn="just" eaLnBrk="1" hangingPunct="1">
              <a:buFont typeface="Verdana" pitchFamily="34" charset="0"/>
              <a:buNone/>
            </a:pPr>
            <a:r>
              <a:rPr lang="vi-VN" sz="2000" dirty="0" smtClean="0">
                <a:hlinkClick r:id="rId2"/>
              </a:rPr>
              <a:t>http://www.arc.gov.au/era/era_2010/archive/era_journal_list.htm#3</a:t>
            </a:r>
            <a:endParaRPr lang="en-US" sz="2000" dirty="0" smtClean="0"/>
          </a:p>
          <a:p>
            <a:pPr lvl="1" algn="just" eaLnBrk="1" hangingPunct="1">
              <a:buFont typeface="Verdana" pitchFamily="34" charset="0"/>
              <a:buNone/>
            </a:pPr>
            <a:r>
              <a:rPr lang="vi-VN" sz="2000" dirty="0" smtClean="0"/>
              <a:t>(Gồm hai bảng: bảng gốc công bố tháng 02 năm 2010 và bảng bổ xung tháng 12 năm 2010).</a:t>
            </a:r>
            <a:r>
              <a:rPr lang="en-US" sz="2000" dirty="0" smtClean="0"/>
              <a:t> </a:t>
            </a:r>
            <a:r>
              <a:rPr lang="en-US" sz="2000" dirty="0" err="1" smtClean="0"/>
              <a:t>Hiện</a:t>
            </a:r>
            <a:r>
              <a:rPr lang="en-US" sz="2000" dirty="0" smtClean="0"/>
              <a:t> </a:t>
            </a:r>
            <a:r>
              <a:rPr lang="en-US" sz="2000" dirty="0" err="1" smtClean="0"/>
              <a:t>tại</a:t>
            </a:r>
            <a:r>
              <a:rPr lang="en-US" sz="2000" dirty="0" smtClean="0"/>
              <a:t> </a:t>
            </a:r>
            <a:r>
              <a:rPr lang="en-US" sz="2000" dirty="0" err="1" smtClean="0"/>
              <a:t>bảng</a:t>
            </a:r>
            <a:r>
              <a:rPr lang="en-US" sz="2000" dirty="0" smtClean="0"/>
              <a:t> </a:t>
            </a:r>
            <a:r>
              <a:rPr lang="en-US" sz="2000" dirty="0" err="1" smtClean="0"/>
              <a:t>xếp</a:t>
            </a:r>
            <a:r>
              <a:rPr lang="en-US" sz="2000" dirty="0" smtClean="0"/>
              <a:t> </a:t>
            </a:r>
            <a:r>
              <a:rPr lang="en-US" sz="2000" dirty="0" err="1" smtClean="0"/>
              <a:t>hạng</a:t>
            </a:r>
            <a:r>
              <a:rPr lang="en-US" sz="2000" dirty="0" smtClean="0"/>
              <a:t> </a:t>
            </a:r>
            <a:r>
              <a:rPr lang="en-US" sz="2000" dirty="0" err="1" smtClean="0"/>
              <a:t>hội</a:t>
            </a:r>
            <a:r>
              <a:rPr lang="en-US" sz="2000" dirty="0" smtClean="0"/>
              <a:t> </a:t>
            </a:r>
            <a:r>
              <a:rPr lang="en-US" sz="2000" dirty="0" err="1" smtClean="0"/>
              <a:t>nghị</a:t>
            </a:r>
            <a:r>
              <a:rPr lang="en-US" sz="2000" dirty="0" smtClean="0"/>
              <a:t> 2013 </a:t>
            </a:r>
            <a:r>
              <a:rPr lang="en-US" sz="2000" dirty="0" err="1" smtClean="0"/>
              <a:t>đã</a:t>
            </a:r>
            <a:r>
              <a:rPr lang="en-US" sz="2000" dirty="0" smtClean="0"/>
              <a:t> </a:t>
            </a:r>
            <a:r>
              <a:rPr lang="en-US" sz="2000" dirty="0" err="1" smtClean="0"/>
              <a:t>được</a:t>
            </a:r>
            <a:r>
              <a:rPr lang="en-US" sz="2000" dirty="0" smtClean="0"/>
              <a:t> </a:t>
            </a:r>
            <a:r>
              <a:rPr lang="en-US" sz="2000" dirty="0" err="1" smtClean="0"/>
              <a:t>cập</a:t>
            </a:r>
            <a:r>
              <a:rPr lang="en-US" sz="2000" dirty="0" smtClean="0"/>
              <a:t> </a:t>
            </a:r>
            <a:r>
              <a:rPr lang="en-US" sz="2000" dirty="0" err="1" smtClean="0"/>
              <a:t>nhật</a:t>
            </a:r>
            <a:r>
              <a:rPr lang="en-US" sz="2000" dirty="0" smtClean="0"/>
              <a:t> </a:t>
            </a:r>
            <a:r>
              <a:rPr lang="en-US" sz="2000" dirty="0" err="1" smtClean="0"/>
              <a:t>với</a:t>
            </a:r>
            <a:r>
              <a:rPr lang="en-US" sz="2000" dirty="0" smtClean="0"/>
              <a:t> 4 </a:t>
            </a:r>
            <a:r>
              <a:rPr lang="en-US" sz="2000" dirty="0" err="1" smtClean="0"/>
              <a:t>hạng</a:t>
            </a:r>
            <a:r>
              <a:rPr lang="en-US" sz="2000" dirty="0" smtClean="0"/>
              <a:t> (A*, A, B </a:t>
            </a:r>
            <a:r>
              <a:rPr lang="en-US" sz="2000" dirty="0" err="1" smtClean="0"/>
              <a:t>và</a:t>
            </a:r>
            <a:r>
              <a:rPr lang="en-US" sz="2000" dirty="0" smtClean="0"/>
              <a:t> C):</a:t>
            </a:r>
          </a:p>
          <a:p>
            <a:pPr lvl="1" algn="just" eaLnBrk="1" hangingPunct="1">
              <a:buNone/>
            </a:pPr>
            <a:r>
              <a:rPr lang="en-US" sz="2000" dirty="0" smtClean="0">
                <a:hlinkClick r:id="rId3"/>
              </a:rPr>
              <a:t>http://core.edu.au/cms/images/downloads/conference/CORE-Confs-2013-08-25-Alpha.pdf</a:t>
            </a:r>
            <a:endParaRPr lang="vi-VN" sz="2000" dirty="0" smtClean="0"/>
          </a:p>
          <a:p>
            <a:pPr lvl="1" algn="just" eaLnBrk="1" hangingPunct="1"/>
            <a:r>
              <a:rPr lang="vi-VN" sz="2000" dirty="0" smtClean="0"/>
              <a:t>Danh sách các kỷ yếu hội nghị quốc tế có chỉ số ISI của Thomson Reuters được công bố tại website:</a:t>
            </a:r>
            <a:endParaRPr lang="en-US" sz="2000" dirty="0" smtClean="0"/>
          </a:p>
          <a:p>
            <a:pPr lvl="1" algn="just" eaLnBrk="1" hangingPunct="1">
              <a:buFont typeface="Verdana" pitchFamily="34" charset="0"/>
              <a:buNone/>
            </a:pPr>
            <a:r>
              <a:rPr lang="vi-VN" sz="2000" dirty="0" smtClean="0">
                <a:hlinkClick r:id="rId4"/>
              </a:rPr>
              <a:t>http://thomsonreuters.com/products_services/science/science_products/a-z/conf_proceedings_citation_index/</a:t>
            </a:r>
            <a:endParaRPr lang="en-US" sz="2000" dirty="0" smtClean="0"/>
          </a:p>
          <a:p>
            <a:pPr lvl="1" algn="just" eaLnBrk="1" hangingPunct="1">
              <a:buFont typeface="Verdana" pitchFamily="34" charset="0"/>
              <a:buNone/>
            </a:pPr>
            <a:endParaRPr lang="en-US" sz="2000" dirty="0" smtClean="0"/>
          </a:p>
        </p:txBody>
      </p:sp>
      <p:sp>
        <p:nvSpPr>
          <p:cNvPr id="6349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060FCEFB-31DF-4FED-83AA-ED2756195B50}" type="slidenum">
              <a:rPr lang="vi-VN" smtClean="0"/>
              <a:pPr defTabSz="447675"/>
              <a:t>47</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vi-VN" sz="3600" dirty="0" smtClean="0">
                <a:solidFill>
                  <a:schemeClr val="bg1"/>
                </a:solidFill>
              </a:rPr>
              <a:t>Chọn lựa bảng đánh giá </a:t>
            </a:r>
            <a:r>
              <a:rPr lang="en-US" sz="3600" dirty="0" err="1" smtClean="0">
                <a:solidFill>
                  <a:schemeClr val="bg1"/>
                </a:solidFill>
              </a:rPr>
              <a:t>hội</a:t>
            </a:r>
            <a:r>
              <a:rPr lang="en-US" sz="3600" dirty="0" smtClean="0">
                <a:solidFill>
                  <a:schemeClr val="bg1"/>
                </a:solidFill>
              </a:rPr>
              <a:t> </a:t>
            </a:r>
            <a:r>
              <a:rPr lang="en-US" sz="3600" dirty="0" err="1" smtClean="0">
                <a:solidFill>
                  <a:schemeClr val="bg1"/>
                </a:solidFill>
              </a:rPr>
              <a:t>nghị</a:t>
            </a:r>
            <a:r>
              <a:rPr lang="en-US" sz="3600" dirty="0" smtClean="0">
                <a:solidFill>
                  <a:schemeClr val="bg1"/>
                </a:solidFill>
              </a:rPr>
              <a:t> </a:t>
            </a:r>
            <a:r>
              <a:rPr lang="vi-VN" sz="3600" dirty="0" smtClean="0">
                <a:solidFill>
                  <a:schemeClr val="bg1"/>
                </a:solidFill>
              </a:rPr>
              <a:t>hợp lý</a:t>
            </a:r>
            <a:r>
              <a:rPr lang="en-US" sz="3600" dirty="0" smtClean="0">
                <a:solidFill>
                  <a:schemeClr val="bg1"/>
                </a:solidFill>
              </a:rPr>
              <a:t> (9/10)</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2"/>
          <p:cNvSpPr>
            <a:spLocks noGrp="1"/>
          </p:cNvSpPr>
          <p:nvPr>
            <p:ph idx="1"/>
          </p:nvPr>
        </p:nvSpPr>
        <p:spPr>
          <a:xfrm>
            <a:off x="215900" y="1042988"/>
            <a:ext cx="9577388" cy="6337300"/>
          </a:xfrm>
        </p:spPr>
        <p:txBody>
          <a:bodyPr/>
          <a:lstStyle/>
          <a:p>
            <a:pPr algn="just" eaLnBrk="1" hangingPunct="1"/>
            <a:r>
              <a:rPr lang="vi-VN" sz="2800" dirty="0" smtClean="0">
                <a:solidFill>
                  <a:srgbClr val="FF0000"/>
                </a:solidFill>
              </a:rPr>
              <a:t>Chọn lựa, phân định cấp bậc hội nghị</a:t>
            </a:r>
            <a:endParaRPr lang="en-US" sz="2800" dirty="0" smtClean="0">
              <a:solidFill>
                <a:srgbClr val="FF0000"/>
              </a:solidFill>
            </a:endParaRPr>
          </a:p>
          <a:p>
            <a:pPr lvl="1" algn="just" eaLnBrk="1" hangingPunct="1"/>
            <a:r>
              <a:rPr lang="vi-VN" sz="2000" dirty="0" smtClean="0"/>
              <a:t>Cho việc phân định cấp bậc hội nghị, chúng tôi dự kiến phân thành 5 hạng như sau:</a:t>
            </a:r>
          </a:p>
          <a:p>
            <a:pPr lvl="2" algn="just" eaLnBrk="1" hangingPunct="1"/>
            <a:r>
              <a:rPr lang="vi-VN" sz="1800" dirty="0" smtClean="0"/>
              <a:t>Các hội nghị Hạng </a:t>
            </a:r>
            <a:r>
              <a:rPr lang="en-US" sz="1800" dirty="0" smtClean="0"/>
              <a:t>A* </a:t>
            </a:r>
            <a:r>
              <a:rPr lang="en-US" sz="1800" dirty="0" err="1" smtClean="0"/>
              <a:t>và</a:t>
            </a:r>
            <a:r>
              <a:rPr lang="en-US" sz="1800" dirty="0" smtClean="0"/>
              <a:t> </a:t>
            </a:r>
            <a:r>
              <a:rPr lang="vi-VN" sz="1800" dirty="0" smtClean="0"/>
              <a:t>A trong bảng xếp hạng của Úc tương đương với các hội nghị cấp 1.</a:t>
            </a:r>
          </a:p>
          <a:p>
            <a:pPr lvl="2" algn="just" eaLnBrk="1" hangingPunct="1"/>
            <a:r>
              <a:rPr lang="vi-VN" sz="1800" dirty="0" smtClean="0"/>
              <a:t>Các hội nghị Hạng B trong bảng xếp hạng của Úc tương đương với các hội nghị cấp 2.</a:t>
            </a:r>
          </a:p>
          <a:p>
            <a:pPr lvl="2" algn="just" eaLnBrk="1" hangingPunct="1"/>
            <a:r>
              <a:rPr lang="vi-VN" sz="1800" dirty="0" smtClean="0"/>
              <a:t>Các hội nghị Hạng C trong bảng xếp hạng của Úc tương đương với các hội nghị cấp 3.</a:t>
            </a:r>
          </a:p>
          <a:p>
            <a:pPr lvl="2" algn="just" eaLnBrk="1" hangingPunct="1"/>
            <a:r>
              <a:rPr lang="vi-VN" sz="1800" dirty="0" smtClean="0"/>
              <a:t>Các hội nghị quốc tế có kỷ yếu đã từng có chỉ số ISI (được Index ISI trong những năm trước) sẽ tương đương với các hội nghị cấp 4.</a:t>
            </a:r>
          </a:p>
          <a:p>
            <a:pPr lvl="2" algn="just" eaLnBrk="1" hangingPunct="1"/>
            <a:r>
              <a:rPr lang="vi-VN" sz="1800" dirty="0" smtClean="0"/>
              <a:t>Các hội nghị quốc tế không nằm trong những danh sách trên nhưng có phản biện được xếp vào các hội nghị cấp 5.</a:t>
            </a:r>
          </a:p>
          <a:p>
            <a:pPr lvl="1" algn="just" eaLnBrk="1" hangingPunct="1">
              <a:buFont typeface="Verdana" pitchFamily="34" charset="0"/>
              <a:buNone/>
            </a:pPr>
            <a:endParaRPr lang="en-US" sz="2000" dirty="0" smtClean="0"/>
          </a:p>
        </p:txBody>
      </p:sp>
      <p:sp>
        <p:nvSpPr>
          <p:cNvPr id="64515"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3C336BE7-A78F-4B3E-8C78-CD43F0A3F859}" type="slidenum">
              <a:rPr lang="vi-VN" smtClean="0"/>
              <a:pPr defTabSz="447675"/>
              <a:t>48</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vi-VN" sz="3600" dirty="0" smtClean="0">
                <a:solidFill>
                  <a:schemeClr val="bg1"/>
                </a:solidFill>
              </a:rPr>
              <a:t>Chọn lựa bảng đánh giá </a:t>
            </a:r>
            <a:r>
              <a:rPr lang="en-US" sz="3600" dirty="0" err="1" smtClean="0">
                <a:solidFill>
                  <a:schemeClr val="bg1"/>
                </a:solidFill>
              </a:rPr>
              <a:t>hội</a:t>
            </a:r>
            <a:r>
              <a:rPr lang="en-US" sz="3600" dirty="0" smtClean="0">
                <a:solidFill>
                  <a:schemeClr val="bg1"/>
                </a:solidFill>
              </a:rPr>
              <a:t> </a:t>
            </a:r>
            <a:r>
              <a:rPr lang="en-US" sz="3600" dirty="0" err="1" smtClean="0">
                <a:solidFill>
                  <a:schemeClr val="bg1"/>
                </a:solidFill>
              </a:rPr>
              <a:t>nghị</a:t>
            </a:r>
            <a:r>
              <a:rPr lang="en-US" sz="3600" dirty="0" smtClean="0">
                <a:solidFill>
                  <a:schemeClr val="bg1"/>
                </a:solidFill>
              </a:rPr>
              <a:t> </a:t>
            </a:r>
            <a:r>
              <a:rPr lang="vi-VN" sz="3600" dirty="0" smtClean="0">
                <a:solidFill>
                  <a:schemeClr val="bg1"/>
                </a:solidFill>
              </a:rPr>
              <a:t>hợp lý</a:t>
            </a:r>
            <a:r>
              <a:rPr lang="en-US" sz="3600" dirty="0" smtClean="0">
                <a:solidFill>
                  <a:schemeClr val="bg1"/>
                </a:solidFill>
              </a:rPr>
              <a:t> (10/10)</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21078798-8E9D-4F88-88EC-733E77C488F4}" type="slidenum">
              <a:rPr lang="vi-VN" smtClean="0"/>
              <a:pPr defTabSz="447675"/>
              <a:t>49</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vi-VN" sz="3600" dirty="0" smtClean="0">
                <a:solidFill>
                  <a:schemeClr val="bg1"/>
                </a:solidFill>
              </a:rPr>
              <a:t>Bảng phân định cấp bậc hội nghị</a:t>
            </a:r>
            <a:br>
              <a:rPr lang="vi-VN" sz="3600" dirty="0" smtClean="0">
                <a:solidFill>
                  <a:schemeClr val="bg1"/>
                </a:solidFill>
              </a:rPr>
            </a:br>
            <a:endParaRPr lang="en-US" sz="3600" dirty="0" smtClean="0">
              <a:solidFill>
                <a:schemeClr val="bg1"/>
              </a:solidFill>
            </a:endParaRPr>
          </a:p>
        </p:txBody>
      </p:sp>
      <p:graphicFrame>
        <p:nvGraphicFramePr>
          <p:cNvPr id="6" name="Content Placeholder 5"/>
          <p:cNvGraphicFramePr>
            <a:graphicFrameLocks noGrp="1"/>
          </p:cNvGraphicFramePr>
          <p:nvPr>
            <p:ph idx="1"/>
          </p:nvPr>
        </p:nvGraphicFramePr>
        <p:xfrm>
          <a:off x="503238" y="1633538"/>
          <a:ext cx="9074150" cy="4480560"/>
        </p:xfrm>
        <a:graphic>
          <a:graphicData uri="http://schemas.openxmlformats.org/drawingml/2006/table">
            <a:tbl>
              <a:tblPr/>
              <a:tblGrid>
                <a:gridCol w="5113337"/>
                <a:gridCol w="3960813"/>
              </a:tblGrid>
              <a:tr h="371475">
                <a:tc>
                  <a:txBody>
                    <a:bodyPr/>
                    <a:lstStyle/>
                    <a:p>
                      <a:pPr marL="0" marR="0" lvl="0" indent="0" algn="ctr" defTabSz="914400" rtl="0" eaLnBrk="1" fontAlgn="base" latinLnBrk="0" hangingPunct="1">
                        <a:lnSpc>
                          <a:spcPct val="150000"/>
                        </a:lnSpc>
                        <a:spcBef>
                          <a:spcPts val="1200"/>
                        </a:spcBef>
                        <a:spcAft>
                          <a:spcPts val="300"/>
                        </a:spcAft>
                        <a:buClrTx/>
                        <a:buSzTx/>
                        <a:buFontTx/>
                        <a:buNone/>
                        <a:tabLst/>
                      </a:pPr>
                      <a:r>
                        <a:rPr kumimoji="0" lang="en-US" sz="2800" b="1" i="0" u="none" strike="noStrike" cap="none" normalizeH="0" baseline="0" dirty="0" err="1" smtClean="0">
                          <a:ln>
                            <a:noFill/>
                          </a:ln>
                          <a:solidFill>
                            <a:srgbClr val="FFFFFF"/>
                          </a:solidFill>
                          <a:effectLst/>
                          <a:latin typeface="Times New Roman" pitchFamily="18" charset="0"/>
                          <a:ea typeface="MS Gothic" pitchFamily="49" charset="-128"/>
                          <a:cs typeface="Times New Roman" pitchFamily="18" charset="0"/>
                        </a:rPr>
                        <a:t>Các</a:t>
                      </a:r>
                      <a:r>
                        <a:rPr kumimoji="0" lang="en-US" sz="2800" b="1" i="0" u="none" strike="noStrike" cap="none" normalizeH="0" baseline="0" dirty="0" smtClean="0">
                          <a:ln>
                            <a:noFill/>
                          </a:ln>
                          <a:solidFill>
                            <a:srgbClr val="FFFFFF"/>
                          </a:solidFill>
                          <a:effectLst/>
                          <a:latin typeface="Times New Roman" pitchFamily="18" charset="0"/>
                          <a:ea typeface="MS Gothic" pitchFamily="49" charset="-128"/>
                          <a:cs typeface="Times New Roman" pitchFamily="18" charset="0"/>
                        </a:rPr>
                        <a:t> </a:t>
                      </a:r>
                      <a:r>
                        <a:rPr kumimoji="0" lang="en-US" sz="2800" b="1" i="0" u="none" strike="noStrike" cap="none" normalizeH="0" baseline="0" dirty="0" err="1" smtClean="0">
                          <a:ln>
                            <a:noFill/>
                          </a:ln>
                          <a:solidFill>
                            <a:srgbClr val="FFFFFF"/>
                          </a:solidFill>
                          <a:effectLst/>
                          <a:latin typeface="Times New Roman" pitchFamily="18" charset="0"/>
                          <a:ea typeface="MS Gothic" pitchFamily="49" charset="-128"/>
                          <a:cs typeface="Times New Roman" pitchFamily="18" charset="0"/>
                        </a:rPr>
                        <a:t>hạng</a:t>
                      </a:r>
                      <a:r>
                        <a:rPr kumimoji="0" lang="en-US" sz="2800" b="1" i="0" u="none" strike="noStrike" cap="none" normalizeH="0" baseline="0" dirty="0" smtClean="0">
                          <a:ln>
                            <a:noFill/>
                          </a:ln>
                          <a:solidFill>
                            <a:srgbClr val="FFFFFF"/>
                          </a:solidFill>
                          <a:effectLst/>
                          <a:latin typeface="Times New Roman" pitchFamily="18" charset="0"/>
                          <a:ea typeface="MS Gothic" pitchFamily="49" charset="-128"/>
                          <a:cs typeface="Times New Roman" pitchFamily="18" charset="0"/>
                        </a:rPr>
                        <a:t> </a:t>
                      </a:r>
                      <a:r>
                        <a:rPr kumimoji="0" lang="en-US" sz="2800" b="1" i="0" u="none" strike="noStrike" cap="none" normalizeH="0" baseline="0" dirty="0" err="1" smtClean="0">
                          <a:ln>
                            <a:noFill/>
                          </a:ln>
                          <a:solidFill>
                            <a:srgbClr val="FFFFFF"/>
                          </a:solidFill>
                          <a:effectLst/>
                          <a:latin typeface="Times New Roman" pitchFamily="18" charset="0"/>
                          <a:ea typeface="MS Gothic" pitchFamily="49" charset="-128"/>
                          <a:cs typeface="Times New Roman" pitchFamily="18" charset="0"/>
                        </a:rPr>
                        <a:t>hội</a:t>
                      </a:r>
                      <a:r>
                        <a:rPr kumimoji="0" lang="en-US" sz="2800" b="1" i="0" u="none" strike="noStrike" cap="none" normalizeH="0" baseline="0" dirty="0" smtClean="0">
                          <a:ln>
                            <a:noFill/>
                          </a:ln>
                          <a:solidFill>
                            <a:srgbClr val="FFFFFF"/>
                          </a:solidFill>
                          <a:effectLst/>
                          <a:latin typeface="Times New Roman" pitchFamily="18" charset="0"/>
                          <a:ea typeface="MS Gothic" pitchFamily="49" charset="-128"/>
                          <a:cs typeface="Times New Roman" pitchFamily="18" charset="0"/>
                        </a:rPr>
                        <a:t> </a:t>
                      </a:r>
                      <a:r>
                        <a:rPr kumimoji="0" lang="en-US" sz="2800" b="1" i="0" u="none" strike="noStrike" cap="none" normalizeH="0" baseline="0" dirty="0" err="1" smtClean="0">
                          <a:ln>
                            <a:noFill/>
                          </a:ln>
                          <a:solidFill>
                            <a:srgbClr val="FFFFFF"/>
                          </a:solidFill>
                          <a:effectLst/>
                          <a:latin typeface="Times New Roman" pitchFamily="18" charset="0"/>
                          <a:ea typeface="MS Gothic" pitchFamily="49" charset="-128"/>
                          <a:cs typeface="Times New Roman" pitchFamily="18" charset="0"/>
                        </a:rPr>
                        <a:t>nghị</a:t>
                      </a:r>
                      <a:r>
                        <a:rPr kumimoji="0" lang="en-US" sz="2800" b="1" i="0" u="none" strike="noStrike" cap="none" normalizeH="0" baseline="0" dirty="0" smtClean="0">
                          <a:ln>
                            <a:noFill/>
                          </a:ln>
                          <a:solidFill>
                            <a:srgbClr val="FFFFFF"/>
                          </a:solidFill>
                          <a:effectLst/>
                          <a:latin typeface="Times New Roman" pitchFamily="18" charset="0"/>
                          <a:ea typeface="MS Gothic" pitchFamily="49" charset="-128"/>
                          <a:cs typeface="Times New Roman" pitchFamily="18" charset="0"/>
                        </a:rPr>
                        <a:t> </a:t>
                      </a:r>
                      <a:r>
                        <a:rPr kumimoji="0" lang="en-US" sz="2800" b="1" i="0" u="none" strike="noStrike" cap="none" normalizeH="0" baseline="0" dirty="0" err="1" smtClean="0">
                          <a:ln>
                            <a:noFill/>
                          </a:ln>
                          <a:solidFill>
                            <a:srgbClr val="FFFFFF"/>
                          </a:solidFill>
                          <a:effectLst/>
                          <a:latin typeface="Times New Roman" pitchFamily="18" charset="0"/>
                          <a:ea typeface="MS Gothic" pitchFamily="49" charset="-128"/>
                          <a:cs typeface="Times New Roman" pitchFamily="18" charset="0"/>
                        </a:rPr>
                        <a:t>sử</a:t>
                      </a:r>
                      <a:r>
                        <a:rPr kumimoji="0" lang="en-US" sz="2800" b="1" i="0" u="none" strike="noStrike" cap="none" normalizeH="0" baseline="0" dirty="0" smtClean="0">
                          <a:ln>
                            <a:noFill/>
                          </a:ln>
                          <a:solidFill>
                            <a:srgbClr val="FFFFFF"/>
                          </a:solidFill>
                          <a:effectLst/>
                          <a:latin typeface="Times New Roman" pitchFamily="18" charset="0"/>
                          <a:ea typeface="MS Gothic" pitchFamily="49" charset="-128"/>
                          <a:cs typeface="Times New Roman" pitchFamily="18" charset="0"/>
                        </a:rPr>
                        <a:t> </a:t>
                      </a:r>
                      <a:r>
                        <a:rPr kumimoji="0" lang="en-US" sz="2800" b="1" i="0" u="none" strike="noStrike" cap="none" normalizeH="0" baseline="0" dirty="0" err="1" smtClean="0">
                          <a:ln>
                            <a:noFill/>
                          </a:ln>
                          <a:solidFill>
                            <a:srgbClr val="FFFFFF"/>
                          </a:solidFill>
                          <a:effectLst/>
                          <a:latin typeface="Times New Roman" pitchFamily="18" charset="0"/>
                          <a:ea typeface="MS Gothic" pitchFamily="49" charset="-128"/>
                          <a:cs typeface="Times New Roman" pitchFamily="18" charset="0"/>
                        </a:rPr>
                        <a:t>dụng</a:t>
                      </a:r>
                      <a:endParaRPr kumimoji="0" lang="en-US" sz="2800" b="1" i="0" u="none" strike="noStrike" cap="none" normalizeH="0" baseline="0" dirty="0" smtClean="0">
                        <a:ln>
                          <a:noFill/>
                        </a:ln>
                        <a:solidFill>
                          <a:srgbClr val="FFFFFF"/>
                        </a:solidFill>
                        <a:effectLst/>
                        <a:latin typeface="Times New Roman" pitchFamily="18" charset="0"/>
                        <a:ea typeface="MS Gothic" pitchFamily="49" charset="-128"/>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50000"/>
                        </a:lnSpc>
                        <a:spcBef>
                          <a:spcPts val="1200"/>
                        </a:spcBef>
                        <a:spcAft>
                          <a:spcPts val="300"/>
                        </a:spcAft>
                        <a:buClrTx/>
                        <a:buSzTx/>
                        <a:buFontTx/>
                        <a:buNone/>
                        <a:tabLst/>
                      </a:pPr>
                      <a:r>
                        <a:rPr kumimoji="0" lang="en-US" sz="2800" b="1" i="0" u="none" strike="noStrike" cap="none" normalizeH="0" baseline="0" smtClean="0">
                          <a:ln>
                            <a:noFill/>
                          </a:ln>
                          <a:solidFill>
                            <a:srgbClr val="FFFFFF"/>
                          </a:solidFill>
                          <a:effectLst/>
                          <a:latin typeface="Times New Roman" pitchFamily="18" charset="0"/>
                          <a:ea typeface="MS Gothic" pitchFamily="49" charset="-128"/>
                          <a:cs typeface="Times New Roman" pitchFamily="18" charset="0"/>
                        </a:rPr>
                        <a:t>Cấp bậc hội nghị</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ctr" defTabSz="914400" rtl="0" eaLnBrk="1" fontAlgn="base" latinLnBrk="0" hangingPunct="1">
                        <a:lnSpc>
                          <a:spcPct val="150000"/>
                        </a:lnSpc>
                        <a:spcBef>
                          <a:spcPts val="1200"/>
                        </a:spcBef>
                        <a:spcAft>
                          <a:spcPts val="300"/>
                        </a:spcAft>
                        <a:buClrTx/>
                        <a:buSzTx/>
                        <a:buFontTx/>
                        <a:buNone/>
                        <a:tabLst/>
                      </a:pPr>
                      <a:r>
                        <a:rPr kumimoji="0" lang="en-US" sz="2800" b="0" i="0" u="none" strike="noStrike" cap="none" normalizeH="0" baseline="0" dirty="0" err="1" smtClean="0">
                          <a:ln>
                            <a:noFill/>
                          </a:ln>
                          <a:solidFill>
                            <a:srgbClr val="000000"/>
                          </a:solidFill>
                          <a:effectLst/>
                          <a:latin typeface="Times New Roman" pitchFamily="18" charset="0"/>
                          <a:ea typeface="MS Gothic" pitchFamily="49" charset="-128"/>
                          <a:cs typeface="Times New Roman" pitchFamily="18" charset="0"/>
                        </a:rPr>
                        <a:t>Hạng</a:t>
                      </a:r>
                      <a:r>
                        <a:rPr kumimoji="0" lang="en-US" sz="2800" b="0" i="0" u="none" strike="noStrike" cap="none" normalizeH="0" baseline="0" dirty="0" smtClean="0">
                          <a:ln>
                            <a:noFill/>
                          </a:ln>
                          <a:solidFill>
                            <a:srgbClr val="000000"/>
                          </a:solidFill>
                          <a:effectLst/>
                          <a:latin typeface="Times New Roman" pitchFamily="18" charset="0"/>
                          <a:ea typeface="MS Gothic" pitchFamily="49" charset="-128"/>
                          <a:cs typeface="Times New Roman" pitchFamily="18" charset="0"/>
                        </a:rPr>
                        <a:t> A* </a:t>
                      </a:r>
                      <a:r>
                        <a:rPr kumimoji="0" lang="en-US" sz="2800" b="0" i="0" u="none" strike="noStrike" cap="none" normalizeH="0" baseline="0" dirty="0" err="1" smtClean="0">
                          <a:ln>
                            <a:noFill/>
                          </a:ln>
                          <a:solidFill>
                            <a:srgbClr val="000000"/>
                          </a:solidFill>
                          <a:effectLst/>
                          <a:latin typeface="Times New Roman" pitchFamily="18" charset="0"/>
                          <a:ea typeface="MS Gothic" pitchFamily="49" charset="-128"/>
                          <a:cs typeface="Times New Roman" pitchFamily="18" charset="0"/>
                        </a:rPr>
                        <a:t>và</a:t>
                      </a:r>
                      <a:r>
                        <a:rPr kumimoji="0" lang="en-US" sz="2800" b="0" i="0" u="none" strike="noStrike" cap="none" normalizeH="0" baseline="0" dirty="0" smtClean="0">
                          <a:ln>
                            <a:noFill/>
                          </a:ln>
                          <a:solidFill>
                            <a:srgbClr val="000000"/>
                          </a:solidFill>
                          <a:effectLst/>
                          <a:latin typeface="Times New Roman" pitchFamily="18" charset="0"/>
                          <a:ea typeface="MS Gothic" pitchFamily="49" charset="-128"/>
                          <a:cs typeface="Times New Roman" pitchFamily="18" charset="0"/>
                        </a:rPr>
                        <a:t> A </a:t>
                      </a:r>
                      <a:r>
                        <a:rPr kumimoji="0" lang="en-US" sz="2800" b="0" i="0" u="none" strike="noStrike" cap="none" normalizeH="0" baseline="0" dirty="0" err="1" smtClean="0">
                          <a:ln>
                            <a:noFill/>
                          </a:ln>
                          <a:solidFill>
                            <a:srgbClr val="000000"/>
                          </a:solidFill>
                          <a:effectLst/>
                          <a:latin typeface="Times New Roman" pitchFamily="18" charset="0"/>
                          <a:ea typeface="MS Gothic" pitchFamily="49" charset="-128"/>
                          <a:cs typeface="Times New Roman" pitchFamily="18" charset="0"/>
                        </a:rPr>
                        <a:t>của</a:t>
                      </a:r>
                      <a:r>
                        <a:rPr kumimoji="0" lang="en-US" sz="2800" b="0" i="0" u="none" strike="noStrike" cap="none" normalizeH="0" baseline="0" dirty="0" smtClean="0">
                          <a:ln>
                            <a:noFill/>
                          </a:ln>
                          <a:solidFill>
                            <a:srgbClr val="000000"/>
                          </a:solidFill>
                          <a:effectLst/>
                          <a:latin typeface="Times New Roman" pitchFamily="18" charset="0"/>
                          <a:ea typeface="MS Gothic" pitchFamily="49" charset="-128"/>
                          <a:cs typeface="Times New Roman" pitchFamily="18" charset="0"/>
                        </a:rPr>
                        <a:t> </a:t>
                      </a:r>
                      <a:r>
                        <a:rPr kumimoji="0" lang="en-US" sz="2800" b="0" i="0" u="none" strike="noStrike" cap="none" normalizeH="0" baseline="0" dirty="0" err="1" smtClean="0">
                          <a:ln>
                            <a:noFill/>
                          </a:ln>
                          <a:solidFill>
                            <a:srgbClr val="000000"/>
                          </a:solidFill>
                          <a:effectLst/>
                          <a:latin typeface="Times New Roman" pitchFamily="18" charset="0"/>
                          <a:ea typeface="MS Gothic" pitchFamily="49" charset="-128"/>
                          <a:cs typeface="Times New Roman" pitchFamily="18" charset="0"/>
                        </a:rPr>
                        <a:t>Úc</a:t>
                      </a:r>
                      <a:endParaRPr kumimoji="0" lang="en-US" sz="2800" b="0" i="0" u="none" strike="noStrike" cap="none" normalizeH="0" baseline="0" dirty="0" smtClean="0">
                        <a:ln>
                          <a:noFill/>
                        </a:ln>
                        <a:solidFill>
                          <a:srgbClr val="000000"/>
                        </a:solidFill>
                        <a:effectLst/>
                        <a:latin typeface="Times New Roman" pitchFamily="18" charset="0"/>
                        <a:ea typeface="MS Gothic" pitchFamily="49" charset="-128"/>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p>
                      <a:pPr marL="0" marR="0" lvl="0" indent="0" algn="ctr" defTabSz="914400" rtl="0" eaLnBrk="1" fontAlgn="base" latinLnBrk="0" hangingPunct="1">
                        <a:lnSpc>
                          <a:spcPct val="150000"/>
                        </a:lnSpc>
                        <a:spcBef>
                          <a:spcPts val="1200"/>
                        </a:spcBef>
                        <a:spcAft>
                          <a:spcPts val="300"/>
                        </a:spcAft>
                        <a:buClrTx/>
                        <a:buSzTx/>
                        <a:buFontTx/>
                        <a:buNone/>
                        <a:tabLst/>
                      </a:pPr>
                      <a:r>
                        <a:rPr kumimoji="0" lang="en-US" sz="2800" b="0" i="0" u="none" strike="noStrike" cap="none" normalizeH="0" baseline="0" smtClean="0">
                          <a:ln>
                            <a:noFill/>
                          </a:ln>
                          <a:solidFill>
                            <a:srgbClr val="000000"/>
                          </a:solidFill>
                          <a:effectLst/>
                          <a:latin typeface="Times New Roman" pitchFamily="18" charset="0"/>
                          <a:ea typeface="MS Gothic" pitchFamily="49" charset="-128"/>
                          <a:cs typeface="Times New Roman" pitchFamily="18" charset="0"/>
                        </a:rPr>
                        <a:t>1</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r>
              <a:tr h="371475">
                <a:tc>
                  <a:txBody>
                    <a:bodyPr/>
                    <a:lstStyle/>
                    <a:p>
                      <a:pPr marL="0" marR="0" lvl="0" indent="0" algn="ctr" defTabSz="914400" rtl="0" eaLnBrk="1" fontAlgn="base" latinLnBrk="0" hangingPunct="1">
                        <a:lnSpc>
                          <a:spcPct val="150000"/>
                        </a:lnSpc>
                        <a:spcBef>
                          <a:spcPts val="1200"/>
                        </a:spcBef>
                        <a:spcAft>
                          <a:spcPts val="300"/>
                        </a:spcAft>
                        <a:buClrTx/>
                        <a:buSzTx/>
                        <a:buFontTx/>
                        <a:buNone/>
                        <a:tabLst/>
                      </a:pPr>
                      <a:r>
                        <a:rPr kumimoji="0" lang="en-US" sz="2800" b="0" i="0" u="none" strike="noStrike" cap="none" normalizeH="0" baseline="0" smtClean="0">
                          <a:ln>
                            <a:noFill/>
                          </a:ln>
                          <a:solidFill>
                            <a:srgbClr val="000000"/>
                          </a:solidFill>
                          <a:effectLst/>
                          <a:latin typeface="Times New Roman" pitchFamily="18" charset="0"/>
                          <a:ea typeface="MS Gothic" pitchFamily="49" charset="-128"/>
                          <a:cs typeface="Times New Roman" pitchFamily="18" charset="0"/>
                        </a:rPr>
                        <a:t>Hạng B của Úc</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ctr" defTabSz="914400" rtl="0" eaLnBrk="1" fontAlgn="base" latinLnBrk="0" hangingPunct="1">
                        <a:lnSpc>
                          <a:spcPct val="150000"/>
                        </a:lnSpc>
                        <a:spcBef>
                          <a:spcPts val="1200"/>
                        </a:spcBef>
                        <a:spcAft>
                          <a:spcPts val="300"/>
                        </a:spcAft>
                        <a:buClrTx/>
                        <a:buSzTx/>
                        <a:buFontTx/>
                        <a:buNone/>
                        <a:tabLst/>
                      </a:pPr>
                      <a:r>
                        <a:rPr kumimoji="0" lang="en-US" sz="2800" b="0" i="0" u="none" strike="noStrike" cap="none" normalizeH="0" baseline="0" smtClean="0">
                          <a:ln>
                            <a:noFill/>
                          </a:ln>
                          <a:solidFill>
                            <a:srgbClr val="000000"/>
                          </a:solidFill>
                          <a:effectLst/>
                          <a:latin typeface="Times New Roman" pitchFamily="18" charset="0"/>
                          <a:ea typeface="MS Gothic" pitchFamily="49" charset="-128"/>
                          <a:cs typeface="Times New Roman" pitchFamily="18" charset="0"/>
                        </a:rPr>
                        <a:t>2</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r>
              <a:tr h="371475">
                <a:tc>
                  <a:txBody>
                    <a:bodyPr/>
                    <a:lstStyle/>
                    <a:p>
                      <a:pPr marL="0" marR="0" lvl="0" indent="0" algn="ctr" defTabSz="914400" rtl="0" eaLnBrk="1" fontAlgn="base" latinLnBrk="0" hangingPunct="1">
                        <a:lnSpc>
                          <a:spcPct val="150000"/>
                        </a:lnSpc>
                        <a:spcBef>
                          <a:spcPts val="1200"/>
                        </a:spcBef>
                        <a:spcAft>
                          <a:spcPts val="300"/>
                        </a:spcAft>
                        <a:buClrTx/>
                        <a:buSzTx/>
                        <a:buFontTx/>
                        <a:buNone/>
                        <a:tabLst/>
                      </a:pPr>
                      <a:r>
                        <a:rPr kumimoji="0" lang="en-US" sz="2800" b="0" i="0" u="none" strike="noStrike" cap="none" normalizeH="0" baseline="0" smtClean="0">
                          <a:ln>
                            <a:noFill/>
                          </a:ln>
                          <a:solidFill>
                            <a:srgbClr val="000000"/>
                          </a:solidFill>
                          <a:effectLst/>
                          <a:latin typeface="Times New Roman" pitchFamily="18" charset="0"/>
                          <a:ea typeface="MS Gothic" pitchFamily="49" charset="-128"/>
                          <a:cs typeface="Times New Roman" pitchFamily="18" charset="0"/>
                        </a:rPr>
                        <a:t>Hạng C của Úc</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p>
                      <a:pPr marL="0" marR="0" lvl="0" indent="0" algn="ctr" defTabSz="914400" rtl="0" eaLnBrk="1" fontAlgn="base" latinLnBrk="0" hangingPunct="1">
                        <a:lnSpc>
                          <a:spcPct val="150000"/>
                        </a:lnSpc>
                        <a:spcBef>
                          <a:spcPts val="1200"/>
                        </a:spcBef>
                        <a:spcAft>
                          <a:spcPts val="300"/>
                        </a:spcAft>
                        <a:buClrTx/>
                        <a:buSzTx/>
                        <a:buFontTx/>
                        <a:buNone/>
                        <a:tabLst/>
                      </a:pPr>
                      <a:r>
                        <a:rPr kumimoji="0" lang="en-US" sz="2800" b="0" i="0" u="none" strike="noStrike" cap="none" normalizeH="0" baseline="0" smtClean="0">
                          <a:ln>
                            <a:noFill/>
                          </a:ln>
                          <a:solidFill>
                            <a:srgbClr val="000000"/>
                          </a:solidFill>
                          <a:effectLst/>
                          <a:latin typeface="Times New Roman" pitchFamily="18" charset="0"/>
                          <a:ea typeface="MS Gothic" pitchFamily="49" charset="-128"/>
                          <a:cs typeface="Times New Roman" pitchFamily="18" charset="0"/>
                        </a:rPr>
                        <a:t>3</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r>
              <a:tr h="371475">
                <a:tc>
                  <a:txBody>
                    <a:bodyPr/>
                    <a:lstStyle/>
                    <a:p>
                      <a:pPr marL="0" marR="0" lvl="0" indent="0" algn="ctr" defTabSz="914400" rtl="0" eaLnBrk="1" fontAlgn="base" latinLnBrk="0" hangingPunct="1">
                        <a:lnSpc>
                          <a:spcPct val="150000"/>
                        </a:lnSpc>
                        <a:spcBef>
                          <a:spcPts val="1200"/>
                        </a:spcBef>
                        <a:spcAft>
                          <a:spcPts val="300"/>
                        </a:spcAft>
                        <a:buClrTx/>
                        <a:buSzTx/>
                        <a:buFontTx/>
                        <a:buNone/>
                        <a:tabLst/>
                      </a:pPr>
                      <a:r>
                        <a:rPr kumimoji="0" lang="en-US" sz="2800" b="0" i="0" u="none" strike="noStrike" cap="none" normalizeH="0" baseline="0" smtClean="0">
                          <a:ln>
                            <a:noFill/>
                          </a:ln>
                          <a:solidFill>
                            <a:srgbClr val="000000"/>
                          </a:solidFill>
                          <a:effectLst/>
                          <a:latin typeface="Times New Roman" pitchFamily="18" charset="0"/>
                          <a:ea typeface="MS Gothic" pitchFamily="49" charset="-128"/>
                          <a:cs typeface="Times New Roman" pitchFamily="18" charset="0"/>
                        </a:rPr>
                        <a:t>Các hội nghị </a:t>
                      </a:r>
                      <a:r>
                        <a:rPr kumimoji="0" lang="en-US" sz="2800" b="0" i="0" u="none" strike="noStrike" cap="none" normalizeH="0" baseline="0" smtClean="0">
                          <a:ln>
                            <a:noFill/>
                          </a:ln>
                          <a:solidFill>
                            <a:srgbClr val="FF0000"/>
                          </a:solidFill>
                          <a:effectLst/>
                          <a:latin typeface="Times New Roman" pitchFamily="18" charset="0"/>
                          <a:ea typeface="MS Gothic" pitchFamily="49" charset="-128"/>
                          <a:cs typeface="Times New Roman" pitchFamily="18" charset="0"/>
                        </a:rPr>
                        <a:t>quốc tế đã từng </a:t>
                      </a:r>
                      <a:r>
                        <a:rPr kumimoji="0" lang="en-US" sz="2800" b="0" i="0" u="none" strike="noStrike" cap="none" normalizeH="0" baseline="0" smtClean="0">
                          <a:ln>
                            <a:noFill/>
                          </a:ln>
                          <a:solidFill>
                            <a:srgbClr val="000000"/>
                          </a:solidFill>
                          <a:effectLst/>
                          <a:latin typeface="Times New Roman" pitchFamily="18" charset="0"/>
                          <a:ea typeface="MS Gothic" pitchFamily="49" charset="-128"/>
                          <a:cs typeface="Times New Roman" pitchFamily="18" charset="0"/>
                        </a:rPr>
                        <a:t>có kỷ yếu index ISI</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c>
                  <a:txBody>
                    <a:bodyPr/>
                    <a:lstStyle/>
                    <a:p>
                      <a:pPr marL="0" marR="0" lvl="0" indent="0" algn="ctr" defTabSz="914400" rtl="0" eaLnBrk="1" fontAlgn="base" latinLnBrk="0" hangingPunct="1">
                        <a:lnSpc>
                          <a:spcPct val="150000"/>
                        </a:lnSpc>
                        <a:spcBef>
                          <a:spcPts val="1200"/>
                        </a:spcBef>
                        <a:spcAft>
                          <a:spcPts val="300"/>
                        </a:spcAft>
                        <a:buClrTx/>
                        <a:buSzTx/>
                        <a:buFontTx/>
                        <a:buNone/>
                        <a:tabLst/>
                      </a:pPr>
                      <a:r>
                        <a:rPr kumimoji="0" lang="en-US" sz="2800" b="0" i="0" u="none" strike="noStrike" cap="none" normalizeH="0" baseline="0" smtClean="0">
                          <a:ln>
                            <a:noFill/>
                          </a:ln>
                          <a:solidFill>
                            <a:srgbClr val="000000"/>
                          </a:solidFill>
                          <a:effectLst/>
                          <a:latin typeface="Times New Roman" pitchFamily="18" charset="0"/>
                          <a:ea typeface="MS Gothic" pitchFamily="49" charset="-128"/>
                          <a:cs typeface="Times New Roman" pitchFamily="18" charset="0"/>
                        </a:rPr>
                        <a:t>4</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0F4"/>
                    </a:solidFill>
                  </a:tcPr>
                </a:tc>
              </a:tr>
              <a:tr h="371475">
                <a:tc>
                  <a:txBody>
                    <a:bodyPr/>
                    <a:lstStyle/>
                    <a:p>
                      <a:pPr marL="0" marR="0" lvl="0" indent="0" algn="ctr" defTabSz="914400" rtl="0" eaLnBrk="1" fontAlgn="base" latinLnBrk="0" hangingPunct="1">
                        <a:lnSpc>
                          <a:spcPct val="150000"/>
                        </a:lnSpc>
                        <a:spcBef>
                          <a:spcPts val="1200"/>
                        </a:spcBef>
                        <a:spcAft>
                          <a:spcPts val="300"/>
                        </a:spcAft>
                        <a:buClrTx/>
                        <a:buSzTx/>
                        <a:buFontTx/>
                        <a:buNone/>
                        <a:tabLst/>
                      </a:pPr>
                      <a:r>
                        <a:rPr kumimoji="0" lang="en-US" sz="2800" b="0" i="0" u="none" strike="noStrike" cap="none" normalizeH="0" baseline="0" smtClean="0">
                          <a:ln>
                            <a:noFill/>
                          </a:ln>
                          <a:solidFill>
                            <a:srgbClr val="000000"/>
                          </a:solidFill>
                          <a:effectLst/>
                          <a:latin typeface="Times New Roman" pitchFamily="18" charset="0"/>
                          <a:ea typeface="MS Gothic" pitchFamily="49" charset="-128"/>
                          <a:cs typeface="Times New Roman" pitchFamily="18" charset="0"/>
                        </a:rPr>
                        <a:t>Các hội nghị quốc tế có phản biện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c>
                  <a:txBody>
                    <a:bodyPr/>
                    <a:lstStyle/>
                    <a:p>
                      <a:pPr marL="0" marR="0" lvl="0" indent="0" algn="ctr" defTabSz="914400" rtl="0" eaLnBrk="1" fontAlgn="base" latinLnBrk="0" hangingPunct="1">
                        <a:lnSpc>
                          <a:spcPct val="150000"/>
                        </a:lnSpc>
                        <a:spcBef>
                          <a:spcPts val="1200"/>
                        </a:spcBef>
                        <a:spcAft>
                          <a:spcPts val="300"/>
                        </a:spcAft>
                        <a:buClrTx/>
                        <a:buSzTx/>
                        <a:buFontTx/>
                        <a:buNone/>
                        <a:tabLst/>
                      </a:pPr>
                      <a:r>
                        <a:rPr kumimoji="0" lang="en-US" sz="2800" b="0" i="0" u="none" strike="noStrike" cap="none" normalizeH="0" baseline="0" smtClean="0">
                          <a:ln>
                            <a:noFill/>
                          </a:ln>
                          <a:solidFill>
                            <a:srgbClr val="000000"/>
                          </a:solidFill>
                          <a:effectLst/>
                          <a:latin typeface="Times New Roman" pitchFamily="18" charset="0"/>
                          <a:ea typeface="MS Gothic" pitchFamily="49" charset="-128"/>
                          <a:cs typeface="Times New Roman" pitchFamily="18" charset="0"/>
                        </a:rPr>
                        <a:t>5</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0E8"/>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215900" y="1042988"/>
            <a:ext cx="9577388" cy="5976937"/>
          </a:xfrm>
        </p:spPr>
        <p:txBody>
          <a:bodyPr/>
          <a:lstStyle/>
          <a:p>
            <a:pPr eaLnBrk="1" hangingPunct="1"/>
            <a:r>
              <a:rPr lang="vi-VN" smtClean="0">
                <a:solidFill>
                  <a:srgbClr val="FF0000"/>
                </a:solidFill>
              </a:rPr>
              <a:t>Cách đánh giá hội nghị của tổ chức ARNETMINER (Trung Quốc)</a:t>
            </a:r>
            <a:r>
              <a:rPr lang="en-US" smtClean="0">
                <a:solidFill>
                  <a:srgbClr val="FF0000"/>
                </a:solidFill>
              </a:rPr>
              <a:t> (Impact Factor -IF)</a:t>
            </a:r>
            <a:r>
              <a:rPr lang="vi-VN" smtClean="0">
                <a:solidFill>
                  <a:srgbClr val="FF0000"/>
                </a:solidFill>
              </a:rPr>
              <a:t> </a:t>
            </a:r>
            <a:endParaRPr lang="en-US" smtClean="0">
              <a:solidFill>
                <a:srgbClr val="FF0000"/>
              </a:solidFill>
            </a:endParaRPr>
          </a:p>
          <a:p>
            <a:pPr algn="ctr" eaLnBrk="1" hangingPunct="1">
              <a:buFont typeface="Wingdings 3" pitchFamily="18" charset="2"/>
              <a:buNone/>
            </a:pPr>
            <a:endParaRPr lang="fr-FR" sz="2800" smtClean="0"/>
          </a:p>
          <a:p>
            <a:pPr algn="ctr" eaLnBrk="1" hangingPunct="1">
              <a:buFont typeface="Wingdings 3" pitchFamily="18" charset="2"/>
              <a:buNone/>
            </a:pPr>
            <a:r>
              <a:rPr lang="fr-FR" sz="2800" smtClean="0"/>
              <a:t>IF[y] =(#citations_{y-1} + #citations_{y-2})/ 		(#article_{y-1}+#article_{y-2})</a:t>
            </a:r>
            <a:endParaRPr lang="fr-FR" smtClean="0"/>
          </a:p>
          <a:p>
            <a:pPr lvl="1" eaLnBrk="1" hangingPunct="1">
              <a:buFont typeface="Verdana" pitchFamily="34" charset="0"/>
              <a:buNone/>
            </a:pPr>
            <a:r>
              <a:rPr lang="en-US" smtClean="0"/>
              <a:t>Trong đó:</a:t>
            </a:r>
          </a:p>
          <a:p>
            <a:pPr lvl="1" eaLnBrk="1" hangingPunct="1"/>
            <a:r>
              <a:rPr lang="vi-VN" smtClean="0"/>
              <a:t>y là năm hiện tại, (y-1) và (y-2) là năm trước và năm trước nữa. </a:t>
            </a:r>
          </a:p>
          <a:p>
            <a:pPr lvl="1" eaLnBrk="1" hangingPunct="1"/>
            <a:r>
              <a:rPr lang="vi-VN" smtClean="0"/>
              <a:t>#article_{y-1} là số lượng các bài báo đã công bố của hội nghị đang xem xét trong năm (y-1) và #article_{y-2} là số lượng bài báo đã công bố trong năm (y-2).</a:t>
            </a:r>
          </a:p>
          <a:p>
            <a:pPr lvl="1" eaLnBrk="1" hangingPunct="1"/>
            <a:r>
              <a:rPr lang="vi-VN" smtClean="0"/>
              <a:t>#citations_{y-1} là số lượng trích dẫn các bài báo đã đăng trong năm (y-1) và #citations_{y-2} là số lượng trích dẫn các bài báo đã đăng trong năm (y-2).</a:t>
            </a:r>
          </a:p>
          <a:p>
            <a:pPr lvl="1" eaLnBrk="1" hangingPunct="1">
              <a:buFont typeface="Verdana" pitchFamily="34" charset="0"/>
              <a:buNone/>
            </a:pPr>
            <a:endParaRPr lang="en-US" smtClean="0"/>
          </a:p>
        </p:txBody>
      </p:sp>
      <p:sp>
        <p:nvSpPr>
          <p:cNvPr id="20483"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CD5681CA-34FC-4BB4-BC17-F82443AD3328}" type="slidenum">
              <a:rPr lang="vi-VN" smtClean="0"/>
              <a:pPr defTabSz="447675"/>
              <a:t>5</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vi-VN" sz="3600" dirty="0" smtClean="0">
                <a:solidFill>
                  <a:schemeClr val="bg1"/>
                </a:solidFill>
              </a:rPr>
              <a:t>Phân tích tiêu chí đánh giá các hội nghị khoa học quốc tế</a:t>
            </a:r>
            <a:r>
              <a:rPr lang="en-US" sz="3600" dirty="0" smtClean="0">
                <a:solidFill>
                  <a:schemeClr val="bg1"/>
                </a:solidFill>
              </a:rPr>
              <a:t> (3/5)</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2"/>
          <p:cNvSpPr>
            <a:spLocks noGrp="1"/>
          </p:cNvSpPr>
          <p:nvPr>
            <p:ph idx="1"/>
          </p:nvPr>
        </p:nvSpPr>
        <p:spPr>
          <a:xfrm>
            <a:off x="215900" y="1042988"/>
            <a:ext cx="9577388" cy="6337300"/>
          </a:xfrm>
        </p:spPr>
        <p:txBody>
          <a:bodyPr/>
          <a:lstStyle/>
          <a:p>
            <a:pPr algn="just" eaLnBrk="1" hangingPunct="1"/>
            <a:r>
              <a:rPr lang="en-US" sz="2800" dirty="0" err="1" smtClean="0"/>
              <a:t>Các</a:t>
            </a:r>
            <a:r>
              <a:rPr lang="en-US" sz="2800" dirty="0" smtClean="0"/>
              <a:t> </a:t>
            </a:r>
            <a:r>
              <a:rPr lang="en-US" sz="2800" dirty="0" err="1" smtClean="0"/>
              <a:t>hội</a:t>
            </a:r>
            <a:r>
              <a:rPr lang="en-US" sz="2800" dirty="0" smtClean="0"/>
              <a:t> </a:t>
            </a:r>
            <a:r>
              <a:rPr lang="en-US" sz="2800" dirty="0" err="1" smtClean="0"/>
              <a:t>nghị</a:t>
            </a:r>
            <a:r>
              <a:rPr lang="en-US" sz="2800" dirty="0" smtClean="0"/>
              <a:t> </a:t>
            </a:r>
            <a:r>
              <a:rPr lang="en-US" sz="2800" dirty="0" err="1" smtClean="0"/>
              <a:t>được</a:t>
            </a:r>
            <a:r>
              <a:rPr lang="en-US" sz="2800" dirty="0" smtClean="0"/>
              <a:t> </a:t>
            </a:r>
            <a:r>
              <a:rPr lang="en-US" sz="2800" dirty="0" err="1" smtClean="0"/>
              <a:t>hỗ</a:t>
            </a:r>
            <a:r>
              <a:rPr lang="en-US" sz="2800" dirty="0" smtClean="0"/>
              <a:t> </a:t>
            </a:r>
            <a:r>
              <a:rPr lang="en-US" sz="2800" dirty="0" err="1" smtClean="0"/>
              <a:t>trợ</a:t>
            </a:r>
            <a:r>
              <a:rPr lang="en-US" sz="2800" dirty="0" smtClean="0"/>
              <a:t> </a:t>
            </a:r>
            <a:r>
              <a:rPr lang="en-US" sz="2800" dirty="0" err="1" smtClean="0"/>
              <a:t>kinh</a:t>
            </a:r>
            <a:r>
              <a:rPr lang="en-US" sz="2800" dirty="0" smtClean="0"/>
              <a:t> </a:t>
            </a:r>
            <a:r>
              <a:rPr lang="en-US" sz="2800" dirty="0" err="1" smtClean="0"/>
              <a:t>phí</a:t>
            </a:r>
            <a:r>
              <a:rPr lang="en-US" sz="2800" dirty="0" smtClean="0"/>
              <a:t> </a:t>
            </a:r>
            <a:r>
              <a:rPr lang="en-US" sz="2800" dirty="0" err="1" smtClean="0"/>
              <a:t>bởi</a:t>
            </a:r>
            <a:r>
              <a:rPr lang="en-US" sz="2800" dirty="0" smtClean="0"/>
              <a:t> </a:t>
            </a:r>
            <a:r>
              <a:rPr lang="en-US" sz="2800" dirty="0" err="1" smtClean="0"/>
              <a:t>Nafosted</a:t>
            </a:r>
            <a:r>
              <a:rPr lang="en-US" sz="2800" dirty="0" smtClean="0"/>
              <a:t>: </a:t>
            </a:r>
            <a:r>
              <a:rPr lang="en-US" sz="2800" dirty="0" err="1" smtClean="0"/>
              <a:t>Ưu</a:t>
            </a:r>
            <a:r>
              <a:rPr lang="en-US" sz="2800" dirty="0" smtClean="0"/>
              <a:t> </a:t>
            </a:r>
            <a:r>
              <a:rPr lang="en-US" sz="2800" dirty="0" err="1" smtClean="0"/>
              <a:t>tiên</a:t>
            </a:r>
            <a:r>
              <a:rPr lang="en-US" sz="2800" dirty="0" smtClean="0"/>
              <a:t> </a:t>
            </a:r>
            <a:r>
              <a:rPr lang="en-US" sz="2800" dirty="0" err="1" smtClean="0"/>
              <a:t>các</a:t>
            </a:r>
            <a:r>
              <a:rPr lang="en-US" sz="2800" dirty="0" smtClean="0"/>
              <a:t> </a:t>
            </a:r>
            <a:r>
              <a:rPr lang="vi-VN" sz="2800" dirty="0" smtClean="0"/>
              <a:t>Hội nghị được liệt kê trong danh sách hội nghị của Thomson Reuters hoặc bảng xếp hạng của ERA.</a:t>
            </a:r>
            <a:endParaRPr lang="en-US" sz="2800" dirty="0" smtClean="0"/>
          </a:p>
          <a:p>
            <a:pPr lvl="1" algn="just" eaLnBrk="1" hangingPunct="1">
              <a:buNone/>
            </a:pPr>
            <a:r>
              <a:rPr lang="en-US" sz="2400" dirty="0" err="1" smtClean="0"/>
              <a:t>Trích</a:t>
            </a:r>
            <a:r>
              <a:rPr lang="en-US" sz="2400" dirty="0" smtClean="0"/>
              <a:t> </a:t>
            </a:r>
            <a:r>
              <a:rPr lang="en-US" sz="2400" dirty="0" err="1" smtClean="0"/>
              <a:t>nguồn</a:t>
            </a:r>
            <a:r>
              <a:rPr lang="en-US" sz="2400" dirty="0" smtClean="0"/>
              <a:t> </a:t>
            </a:r>
            <a:r>
              <a:rPr lang="en-US" sz="2400" dirty="0" err="1" smtClean="0"/>
              <a:t>Nafosted</a:t>
            </a:r>
            <a:r>
              <a:rPr lang="en-US" sz="2400" dirty="0" smtClean="0"/>
              <a:t>:</a:t>
            </a:r>
          </a:p>
          <a:p>
            <a:pPr lvl="1" algn="just" eaLnBrk="1" hangingPunct="1">
              <a:buNone/>
            </a:pPr>
            <a:r>
              <a:rPr lang="vi-VN" sz="2400" dirty="0" smtClean="0">
                <a:hlinkClick r:id="rId2"/>
              </a:rPr>
              <a:t>http://nafosted.gov.vn/vi/chuong-trinh-tai-tro/Ho-tro-nghien-cuu-khoa-hoc/Chuong-trinh-ho-tro-nghien-cuu-khoa-hoc-1/</a:t>
            </a:r>
            <a:r>
              <a:rPr lang="vi-VN" sz="2400" dirty="0" smtClean="0"/>
              <a:t/>
            </a:r>
            <a:br>
              <a:rPr lang="vi-VN" sz="2400" dirty="0" smtClean="0"/>
            </a:br>
            <a:r>
              <a:rPr lang="vi-VN" sz="2400" dirty="0" smtClean="0"/>
              <a:t>File: down từ link "</a:t>
            </a:r>
            <a:r>
              <a:rPr lang="vi-VN" sz="2400" b="1" i="1" dirty="0" smtClean="0">
                <a:hlinkClick r:id="rId3"/>
              </a:rPr>
              <a:t>Một số nguyên tắc trong quá trình đề xuất và xem xét hồ sơ đề nghị tham dự hội nghị, hội thảo khoa học ở nước ngoài trong lĩnh vực KHTN.</a:t>
            </a:r>
            <a:r>
              <a:rPr lang="vi-VN" sz="2400" b="1" i="1" dirty="0" smtClean="0"/>
              <a:t>"</a:t>
            </a:r>
            <a:endParaRPr lang="vi-VN" sz="2400" dirty="0" smtClean="0"/>
          </a:p>
          <a:p>
            <a:pPr lvl="1" algn="just" eaLnBrk="1" hangingPunct="1">
              <a:buNone/>
            </a:pPr>
            <a:endParaRPr lang="en-US" sz="2400" dirty="0" smtClean="0"/>
          </a:p>
        </p:txBody>
      </p:sp>
      <p:sp>
        <p:nvSpPr>
          <p:cNvPr id="64515"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3C336BE7-A78F-4B3E-8C78-CD43F0A3F859}" type="slidenum">
              <a:rPr lang="vi-VN" smtClean="0"/>
              <a:pPr defTabSz="447675"/>
              <a:t>50</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Gợi</a:t>
            </a:r>
            <a:r>
              <a:rPr lang="en-US" sz="3600" dirty="0" smtClean="0">
                <a:solidFill>
                  <a:schemeClr val="bg1"/>
                </a:solidFill>
              </a:rPr>
              <a:t> ý </a:t>
            </a: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en-US" sz="3600" dirty="0" err="1" smtClean="0">
                <a:solidFill>
                  <a:schemeClr val="bg1"/>
                </a:solidFill>
              </a:rPr>
              <a:t>hội</a:t>
            </a:r>
            <a:r>
              <a:rPr lang="en-US" sz="3600" dirty="0" smtClean="0">
                <a:solidFill>
                  <a:schemeClr val="bg1"/>
                </a:solidFill>
              </a:rPr>
              <a:t> </a:t>
            </a:r>
            <a:r>
              <a:rPr lang="en-US" sz="3600" dirty="0" err="1" smtClean="0">
                <a:solidFill>
                  <a:schemeClr val="bg1"/>
                </a:solidFill>
              </a:rPr>
              <a:t>nghị</a:t>
            </a:r>
            <a:r>
              <a:rPr lang="en-US" sz="3600" dirty="0" smtClean="0">
                <a:solidFill>
                  <a:schemeClr val="bg1"/>
                </a:solidFill>
              </a:rPr>
              <a:t> </a:t>
            </a:r>
            <a:r>
              <a:rPr lang="en-US" sz="3600" dirty="0" err="1" smtClean="0">
                <a:solidFill>
                  <a:schemeClr val="bg1"/>
                </a:solidFill>
              </a:rPr>
              <a:t>để</a:t>
            </a:r>
            <a:r>
              <a:rPr lang="en-US" sz="3600" dirty="0" smtClean="0">
                <a:solidFill>
                  <a:schemeClr val="bg1"/>
                </a:solidFill>
              </a:rPr>
              <a:t> </a:t>
            </a:r>
            <a:r>
              <a:rPr lang="en-US" sz="3600" dirty="0" err="1" smtClean="0">
                <a:solidFill>
                  <a:schemeClr val="bg1"/>
                </a:solidFill>
              </a:rPr>
              <a:t>gửi</a:t>
            </a:r>
            <a:r>
              <a:rPr lang="en-US" sz="3600" dirty="0" smtClean="0">
                <a:solidFill>
                  <a:schemeClr val="bg1"/>
                </a:solidFill>
              </a:rPr>
              <a:t> </a:t>
            </a:r>
            <a:r>
              <a:rPr lang="en-US" sz="3600" dirty="0" err="1" smtClean="0">
                <a:solidFill>
                  <a:schemeClr val="bg1"/>
                </a:solidFill>
              </a:rPr>
              <a:t>bài</a:t>
            </a:r>
            <a:r>
              <a:rPr lang="en-US" sz="3600" dirty="0" smtClean="0">
                <a:solidFill>
                  <a:schemeClr val="bg1"/>
                </a:solidFill>
              </a:rPr>
              <a:t>(1/6)</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2"/>
          <p:cNvSpPr>
            <a:spLocks noGrp="1"/>
          </p:cNvSpPr>
          <p:nvPr>
            <p:ph idx="1"/>
          </p:nvPr>
        </p:nvSpPr>
        <p:spPr>
          <a:xfrm>
            <a:off x="215900" y="1042988"/>
            <a:ext cx="9577388" cy="6337300"/>
          </a:xfrm>
        </p:spPr>
        <p:txBody>
          <a:bodyPr/>
          <a:lstStyle/>
          <a:p>
            <a:pPr algn="just" eaLnBrk="1" hangingPunct="1"/>
            <a:r>
              <a:rPr lang="en-US" sz="2800" dirty="0" err="1" smtClean="0"/>
              <a:t>Ví</a:t>
            </a:r>
            <a:r>
              <a:rPr lang="en-US" sz="2800" dirty="0" smtClean="0"/>
              <a:t> </a:t>
            </a:r>
            <a:r>
              <a:rPr lang="en-US" sz="2800" dirty="0" err="1" smtClean="0"/>
              <a:t>dụ</a:t>
            </a:r>
            <a:r>
              <a:rPr lang="en-US" sz="2800" dirty="0" smtClean="0"/>
              <a:t> </a:t>
            </a:r>
            <a:r>
              <a:rPr lang="en-US" sz="2800" dirty="0" err="1" smtClean="0"/>
              <a:t>một</a:t>
            </a:r>
            <a:r>
              <a:rPr lang="en-US" sz="2800" dirty="0" smtClean="0"/>
              <a:t> </a:t>
            </a:r>
            <a:r>
              <a:rPr lang="en-US" sz="2800" dirty="0" err="1" smtClean="0"/>
              <a:t>vài</a:t>
            </a:r>
            <a:r>
              <a:rPr lang="en-US" sz="2800" dirty="0" smtClean="0"/>
              <a:t> </a:t>
            </a:r>
            <a:r>
              <a:rPr lang="en-US" sz="2800" dirty="0" err="1" smtClean="0"/>
              <a:t>hội</a:t>
            </a:r>
            <a:r>
              <a:rPr lang="en-US" sz="2800" dirty="0" smtClean="0"/>
              <a:t> </a:t>
            </a:r>
            <a:r>
              <a:rPr lang="en-US" sz="2800" dirty="0" err="1" smtClean="0"/>
              <a:t>nghị</a:t>
            </a:r>
            <a:r>
              <a:rPr lang="en-US" sz="2800" dirty="0" smtClean="0"/>
              <a:t> </a:t>
            </a:r>
            <a:r>
              <a:rPr lang="en-US" sz="2800" dirty="0" err="1" smtClean="0"/>
              <a:t>thuộc</a:t>
            </a:r>
            <a:r>
              <a:rPr lang="en-US" sz="2800" dirty="0" smtClean="0"/>
              <a:t> </a:t>
            </a:r>
            <a:r>
              <a:rPr lang="en-US" sz="2800" dirty="0" err="1" smtClean="0"/>
              <a:t>lĩnh</a:t>
            </a:r>
            <a:r>
              <a:rPr lang="en-US" sz="2800" dirty="0" smtClean="0"/>
              <a:t> </a:t>
            </a:r>
            <a:r>
              <a:rPr lang="en-US" sz="2800" dirty="0" err="1" smtClean="0"/>
              <a:t>vực</a:t>
            </a:r>
            <a:r>
              <a:rPr lang="en-US" sz="2800" dirty="0" smtClean="0"/>
              <a:t> CNTT </a:t>
            </a:r>
            <a:r>
              <a:rPr lang="en-US" sz="2800" dirty="0" err="1" smtClean="0"/>
              <a:t>nằm</a:t>
            </a:r>
            <a:r>
              <a:rPr lang="en-US" sz="2800" dirty="0" smtClean="0"/>
              <a:t> </a:t>
            </a:r>
            <a:r>
              <a:rPr lang="en-US" sz="2800" dirty="0" err="1" smtClean="0"/>
              <a:t>trong</a:t>
            </a:r>
            <a:r>
              <a:rPr lang="vi-VN" sz="2800" dirty="0" smtClean="0"/>
              <a:t> bảng xếp hạng của ERA </a:t>
            </a:r>
            <a:r>
              <a:rPr lang="en-US" sz="2800" dirty="0" smtClean="0"/>
              <a:t>2013 </a:t>
            </a:r>
            <a:r>
              <a:rPr lang="en-US" sz="2800" dirty="0" err="1" smtClean="0"/>
              <a:t>và</a:t>
            </a:r>
            <a:r>
              <a:rPr lang="en-US" sz="2800" dirty="0" smtClean="0"/>
              <a:t> </a:t>
            </a:r>
            <a:r>
              <a:rPr lang="en-US" sz="2800" dirty="0" err="1" smtClean="0"/>
              <a:t>đã</a:t>
            </a:r>
            <a:r>
              <a:rPr lang="en-US" sz="2800" dirty="0" smtClean="0"/>
              <a:t> </a:t>
            </a:r>
            <a:r>
              <a:rPr lang="en-US" sz="2800" dirty="0" err="1" smtClean="0"/>
              <a:t>từng</a:t>
            </a:r>
            <a:r>
              <a:rPr lang="en-US" sz="2800" dirty="0" smtClean="0"/>
              <a:t> </a:t>
            </a:r>
            <a:r>
              <a:rPr lang="en-US" sz="2800" dirty="0" err="1" smtClean="0"/>
              <a:t>được</a:t>
            </a:r>
            <a:r>
              <a:rPr lang="en-US" sz="2800" dirty="0" smtClean="0"/>
              <a:t> </a:t>
            </a:r>
            <a:r>
              <a:rPr lang="vi-VN" sz="2800" dirty="0" smtClean="0"/>
              <a:t>liệt kê trong danh sách hội nghị của Thomson Reuters</a:t>
            </a:r>
            <a:r>
              <a:rPr lang="en-US" sz="2800" dirty="0" smtClean="0"/>
              <a:t>:</a:t>
            </a:r>
          </a:p>
          <a:p>
            <a:pPr lvl="1" algn="just" eaLnBrk="1" hangingPunct="1"/>
            <a:r>
              <a:rPr lang="en-US" sz="2300" dirty="0" err="1" smtClean="0"/>
              <a:t>Hạng</a:t>
            </a:r>
            <a:r>
              <a:rPr lang="en-US" sz="2300" dirty="0" smtClean="0"/>
              <a:t> A*:</a:t>
            </a:r>
          </a:p>
          <a:p>
            <a:pPr lvl="2" algn="just" eaLnBrk="1" hangingPunct="1"/>
            <a:r>
              <a:rPr lang="en-US" sz="2100" dirty="0" smtClean="0"/>
              <a:t> ICCV: IEEE International Conference on Computer Vision; (</a:t>
            </a:r>
            <a:r>
              <a:rPr lang="en-US" sz="2100" dirty="0" err="1" smtClean="0"/>
              <a:t>bắt</a:t>
            </a:r>
            <a:r>
              <a:rPr lang="en-US" sz="2100" dirty="0" smtClean="0"/>
              <a:t> </a:t>
            </a:r>
            <a:r>
              <a:rPr lang="en-US" sz="2100" dirty="0" err="1" smtClean="0"/>
              <a:t>đầu</a:t>
            </a:r>
            <a:r>
              <a:rPr lang="en-US" sz="2100" dirty="0" smtClean="0"/>
              <a:t> 1987 </a:t>
            </a:r>
            <a:r>
              <a:rPr lang="en-US" sz="2100" dirty="0" err="1" smtClean="0"/>
              <a:t>tại</a:t>
            </a:r>
            <a:r>
              <a:rPr lang="en-US" sz="2100" dirty="0" smtClean="0"/>
              <a:t> </a:t>
            </a:r>
            <a:r>
              <a:rPr lang="en-US" sz="2100" dirty="0" err="1" smtClean="0"/>
              <a:t>Anh</a:t>
            </a:r>
            <a:r>
              <a:rPr lang="en-US" sz="2100" dirty="0" smtClean="0"/>
              <a:t>, 2 </a:t>
            </a:r>
            <a:r>
              <a:rPr lang="en-US" sz="2100" dirty="0" err="1" smtClean="0"/>
              <a:t>năm</a:t>
            </a:r>
            <a:r>
              <a:rPr lang="en-US" sz="2100" dirty="0" smtClean="0"/>
              <a:t> 1 </a:t>
            </a:r>
            <a:r>
              <a:rPr lang="en-US" sz="2100" dirty="0" err="1" smtClean="0"/>
              <a:t>lần</a:t>
            </a:r>
            <a:r>
              <a:rPr lang="en-US" sz="2100" dirty="0" smtClean="0"/>
              <a:t> – ICCV 2013 </a:t>
            </a:r>
            <a:r>
              <a:rPr lang="en-US" sz="2100" dirty="0" err="1" smtClean="0"/>
              <a:t>Lần</a:t>
            </a:r>
            <a:r>
              <a:rPr lang="en-US" sz="2100" dirty="0" smtClean="0"/>
              <a:t> 14 </a:t>
            </a:r>
            <a:r>
              <a:rPr lang="en-US" sz="2100" dirty="0" err="1" smtClean="0"/>
              <a:t>tại</a:t>
            </a:r>
            <a:r>
              <a:rPr lang="en-US" sz="2100" dirty="0" smtClean="0"/>
              <a:t> </a:t>
            </a:r>
            <a:r>
              <a:rPr lang="en-US" sz="2100" dirty="0" err="1" smtClean="0"/>
              <a:t>Úc</a:t>
            </a:r>
            <a:r>
              <a:rPr lang="en-US" sz="2100" dirty="0" smtClean="0"/>
              <a:t>). </a:t>
            </a:r>
          </a:p>
          <a:p>
            <a:pPr lvl="2" algn="just" eaLnBrk="1" hangingPunct="1"/>
            <a:r>
              <a:rPr lang="en-US" sz="2100" dirty="0" smtClean="0"/>
              <a:t> </a:t>
            </a:r>
            <a:r>
              <a:rPr lang="en-US" sz="2000" dirty="0" smtClean="0"/>
              <a:t>ICDM: IEEE International Conference on Data Mining; (</a:t>
            </a:r>
            <a:r>
              <a:rPr lang="en-US" sz="2000" dirty="0" err="1" smtClean="0"/>
              <a:t>bắt</a:t>
            </a:r>
            <a:r>
              <a:rPr lang="en-US" sz="2000" dirty="0" smtClean="0"/>
              <a:t> </a:t>
            </a:r>
            <a:r>
              <a:rPr lang="en-US" sz="2000" dirty="0" err="1" smtClean="0"/>
              <a:t>đầu</a:t>
            </a:r>
            <a:r>
              <a:rPr lang="en-US" sz="2000" dirty="0" smtClean="0"/>
              <a:t> 2001 </a:t>
            </a:r>
            <a:r>
              <a:rPr lang="en-US" sz="2000" dirty="0" err="1" smtClean="0"/>
              <a:t>tại</a:t>
            </a:r>
            <a:r>
              <a:rPr lang="en-US" sz="2000" dirty="0" smtClean="0"/>
              <a:t> </a:t>
            </a:r>
            <a:r>
              <a:rPr lang="en-US" sz="2000" dirty="0" err="1" smtClean="0"/>
              <a:t>Mỹ</a:t>
            </a:r>
            <a:r>
              <a:rPr lang="en-US" sz="2000" dirty="0" smtClean="0"/>
              <a:t>, 1 </a:t>
            </a:r>
            <a:r>
              <a:rPr lang="en-US" sz="2000" dirty="0" err="1" smtClean="0"/>
              <a:t>năm</a:t>
            </a:r>
            <a:r>
              <a:rPr lang="en-US" sz="2000" dirty="0" smtClean="0"/>
              <a:t> 1 </a:t>
            </a:r>
            <a:r>
              <a:rPr lang="en-US" sz="2000" dirty="0" err="1" smtClean="0"/>
              <a:t>lần</a:t>
            </a:r>
            <a:r>
              <a:rPr lang="en-US" sz="2000" dirty="0" smtClean="0"/>
              <a:t> – ICDM 2013 </a:t>
            </a:r>
            <a:r>
              <a:rPr lang="en-US" sz="2000" dirty="0" err="1" smtClean="0"/>
              <a:t>lần</a:t>
            </a:r>
            <a:r>
              <a:rPr lang="en-US" sz="2000" dirty="0" smtClean="0"/>
              <a:t> 13 </a:t>
            </a:r>
            <a:r>
              <a:rPr lang="en-US" sz="2000" dirty="0" err="1" smtClean="0"/>
              <a:t>tại</a:t>
            </a:r>
            <a:r>
              <a:rPr lang="en-US" sz="2000" dirty="0" smtClean="0"/>
              <a:t> </a:t>
            </a:r>
            <a:r>
              <a:rPr lang="en-US" sz="2000" dirty="0" err="1" smtClean="0"/>
              <a:t>Mỹ</a:t>
            </a:r>
            <a:r>
              <a:rPr lang="en-US" sz="2000" dirty="0" smtClean="0"/>
              <a:t>). ICDM 2014 </a:t>
            </a:r>
            <a:r>
              <a:rPr lang="en-US" sz="2000" dirty="0" err="1" smtClean="0"/>
              <a:t>sẽ</a:t>
            </a:r>
            <a:r>
              <a:rPr lang="en-US" sz="2000" dirty="0" smtClean="0"/>
              <a:t> </a:t>
            </a:r>
            <a:r>
              <a:rPr lang="en-US" sz="2000" dirty="0" err="1" smtClean="0"/>
              <a:t>tổ</a:t>
            </a:r>
            <a:r>
              <a:rPr lang="en-US" sz="2000" dirty="0" smtClean="0"/>
              <a:t> </a:t>
            </a:r>
            <a:r>
              <a:rPr lang="en-US" sz="2000" dirty="0" err="1" smtClean="0"/>
              <a:t>chức</a:t>
            </a:r>
            <a:r>
              <a:rPr lang="en-US" sz="2000" dirty="0" smtClean="0"/>
              <a:t> </a:t>
            </a:r>
            <a:r>
              <a:rPr lang="en-US" sz="2000" dirty="0" err="1" smtClean="0"/>
              <a:t>tại</a:t>
            </a:r>
            <a:r>
              <a:rPr lang="en-US" sz="2000" dirty="0" smtClean="0"/>
              <a:t> </a:t>
            </a:r>
            <a:r>
              <a:rPr lang="en-US" sz="2000" dirty="0" err="1" smtClean="0"/>
              <a:t>Trung</a:t>
            </a:r>
            <a:r>
              <a:rPr lang="en-US" sz="2000" dirty="0" smtClean="0"/>
              <a:t> </a:t>
            </a:r>
            <a:r>
              <a:rPr lang="en-US" sz="2000" dirty="0" err="1" smtClean="0"/>
              <a:t>Quốc</a:t>
            </a:r>
            <a:r>
              <a:rPr lang="en-US" sz="2000" dirty="0" smtClean="0"/>
              <a:t>.</a:t>
            </a:r>
          </a:p>
          <a:p>
            <a:pPr lvl="1" algn="just" eaLnBrk="1" hangingPunct="1"/>
            <a:r>
              <a:rPr lang="en-US" sz="2000" dirty="0" err="1" smtClean="0"/>
              <a:t>H</a:t>
            </a:r>
            <a:r>
              <a:rPr lang="en-US" sz="2300" dirty="0" err="1" smtClean="0"/>
              <a:t>ạng</a:t>
            </a:r>
            <a:r>
              <a:rPr lang="en-US" sz="2300" dirty="0" smtClean="0"/>
              <a:t> A: </a:t>
            </a:r>
          </a:p>
          <a:p>
            <a:pPr lvl="2" algn="just" eaLnBrk="1" hangingPunct="1"/>
            <a:r>
              <a:rPr lang="en-US" sz="2100" dirty="0" smtClean="0"/>
              <a:t>CVPR: IEEE Conference on Computer Vision and Pattern Recognition;  (</a:t>
            </a:r>
            <a:r>
              <a:rPr lang="en-US" sz="2100" dirty="0" err="1" smtClean="0"/>
              <a:t>bắt</a:t>
            </a:r>
            <a:r>
              <a:rPr lang="en-US" sz="2100" dirty="0" smtClean="0"/>
              <a:t> </a:t>
            </a:r>
            <a:r>
              <a:rPr lang="en-US" sz="2100" dirty="0" err="1" smtClean="0"/>
              <a:t>đầu</a:t>
            </a:r>
            <a:r>
              <a:rPr lang="en-US" sz="2100" dirty="0" smtClean="0"/>
              <a:t> </a:t>
            </a:r>
            <a:r>
              <a:rPr lang="en-US" sz="2100" dirty="0" err="1" smtClean="0"/>
              <a:t>từ</a:t>
            </a:r>
            <a:r>
              <a:rPr lang="en-US" sz="2100" dirty="0" smtClean="0"/>
              <a:t> </a:t>
            </a:r>
            <a:r>
              <a:rPr lang="en-US" sz="2100" dirty="0" err="1" smtClean="0"/>
              <a:t>năm</a:t>
            </a:r>
            <a:r>
              <a:rPr lang="en-US" sz="2100" dirty="0" smtClean="0"/>
              <a:t> 1994, CVPR 2013 </a:t>
            </a:r>
            <a:r>
              <a:rPr lang="en-US" sz="2100" dirty="0" err="1" smtClean="0"/>
              <a:t>lần</a:t>
            </a:r>
            <a:r>
              <a:rPr lang="en-US" sz="2100" dirty="0" smtClean="0"/>
              <a:t> 18 </a:t>
            </a:r>
            <a:r>
              <a:rPr lang="en-US" sz="2100" dirty="0" err="1" smtClean="0"/>
              <a:t>chỉ</a:t>
            </a:r>
            <a:r>
              <a:rPr lang="en-US" sz="2100" dirty="0" smtClean="0"/>
              <a:t> </a:t>
            </a:r>
            <a:r>
              <a:rPr lang="en-US" sz="2100" dirty="0" err="1" smtClean="0"/>
              <a:t>tổ</a:t>
            </a:r>
            <a:r>
              <a:rPr lang="en-US" sz="2100" dirty="0" smtClean="0"/>
              <a:t> </a:t>
            </a:r>
            <a:r>
              <a:rPr lang="en-US" sz="2100" dirty="0" err="1" smtClean="0"/>
              <a:t>chức</a:t>
            </a:r>
            <a:r>
              <a:rPr lang="en-US" sz="2100" dirty="0" smtClean="0"/>
              <a:t> </a:t>
            </a:r>
            <a:r>
              <a:rPr lang="en-US" sz="2100" dirty="0" err="1" smtClean="0"/>
              <a:t>tại</a:t>
            </a:r>
            <a:r>
              <a:rPr lang="en-US" sz="2100" dirty="0" smtClean="0"/>
              <a:t> </a:t>
            </a:r>
            <a:r>
              <a:rPr lang="en-US" sz="2100" dirty="0" err="1" smtClean="0"/>
              <a:t>Mỹ</a:t>
            </a:r>
            <a:r>
              <a:rPr lang="en-US" sz="2100" dirty="0" smtClean="0"/>
              <a:t>). </a:t>
            </a:r>
            <a:r>
              <a:rPr lang="en-US" sz="2100" dirty="0" err="1" smtClean="0"/>
              <a:t>Đã</a:t>
            </a:r>
            <a:r>
              <a:rPr lang="en-US" sz="2100" dirty="0" smtClean="0"/>
              <a:t> </a:t>
            </a:r>
            <a:r>
              <a:rPr lang="en-US" sz="2100" dirty="0" err="1" smtClean="0"/>
              <a:t>có</a:t>
            </a:r>
            <a:r>
              <a:rPr lang="en-US" sz="2100" dirty="0" smtClean="0"/>
              <a:t> </a:t>
            </a:r>
            <a:r>
              <a:rPr lang="en-US" sz="2100" dirty="0" err="1" smtClean="0"/>
              <a:t>gọi</a:t>
            </a:r>
            <a:r>
              <a:rPr lang="en-US" sz="2100" dirty="0" smtClean="0"/>
              <a:t> </a:t>
            </a:r>
            <a:r>
              <a:rPr lang="en-US" sz="2100" dirty="0" err="1" smtClean="0"/>
              <a:t>bài</a:t>
            </a:r>
            <a:r>
              <a:rPr lang="en-US" sz="2100" dirty="0" smtClean="0"/>
              <a:t> </a:t>
            </a:r>
            <a:r>
              <a:rPr lang="en-US" sz="2100" dirty="0" err="1" smtClean="0"/>
              <a:t>cho</a:t>
            </a:r>
            <a:r>
              <a:rPr lang="en-US" sz="2100" dirty="0" smtClean="0"/>
              <a:t> CVPR 2014.</a:t>
            </a:r>
          </a:p>
          <a:p>
            <a:pPr lvl="2" algn="just" eaLnBrk="1" hangingPunct="1">
              <a:buNone/>
            </a:pPr>
            <a:r>
              <a:rPr lang="en-US" sz="2000" dirty="0" smtClean="0"/>
              <a:t> </a:t>
            </a:r>
          </a:p>
          <a:p>
            <a:pPr lvl="2" algn="just" eaLnBrk="1" hangingPunct="1">
              <a:buNone/>
            </a:pPr>
            <a:r>
              <a:rPr lang="en-US" sz="2100" dirty="0" smtClean="0"/>
              <a:t>	</a:t>
            </a:r>
          </a:p>
          <a:p>
            <a:pPr lvl="1" algn="just" eaLnBrk="1" hangingPunct="1"/>
            <a:endParaRPr lang="en-US" sz="2300" dirty="0" smtClean="0"/>
          </a:p>
          <a:p>
            <a:pPr lvl="1" algn="just" eaLnBrk="1" hangingPunct="1">
              <a:buNone/>
            </a:pPr>
            <a:endParaRPr lang="en-US" sz="2400" dirty="0" smtClean="0"/>
          </a:p>
        </p:txBody>
      </p:sp>
      <p:sp>
        <p:nvSpPr>
          <p:cNvPr id="64515"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3C336BE7-A78F-4B3E-8C78-CD43F0A3F859}" type="slidenum">
              <a:rPr lang="vi-VN" smtClean="0"/>
              <a:pPr defTabSz="447675"/>
              <a:t>51</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Gợi</a:t>
            </a:r>
            <a:r>
              <a:rPr lang="en-US" sz="3600" dirty="0" smtClean="0">
                <a:solidFill>
                  <a:schemeClr val="bg1"/>
                </a:solidFill>
              </a:rPr>
              <a:t> ý </a:t>
            </a: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en-US" sz="3600" dirty="0" err="1" smtClean="0">
                <a:solidFill>
                  <a:schemeClr val="bg1"/>
                </a:solidFill>
              </a:rPr>
              <a:t>hội</a:t>
            </a:r>
            <a:r>
              <a:rPr lang="en-US" sz="3600" dirty="0" smtClean="0">
                <a:solidFill>
                  <a:schemeClr val="bg1"/>
                </a:solidFill>
              </a:rPr>
              <a:t> </a:t>
            </a:r>
            <a:r>
              <a:rPr lang="en-US" sz="3600" dirty="0" err="1" smtClean="0">
                <a:solidFill>
                  <a:schemeClr val="bg1"/>
                </a:solidFill>
              </a:rPr>
              <a:t>nghị</a:t>
            </a:r>
            <a:r>
              <a:rPr lang="en-US" sz="3600" dirty="0" smtClean="0">
                <a:solidFill>
                  <a:schemeClr val="bg1"/>
                </a:solidFill>
              </a:rPr>
              <a:t> </a:t>
            </a:r>
            <a:r>
              <a:rPr lang="en-US" sz="3600" dirty="0" err="1" smtClean="0">
                <a:solidFill>
                  <a:schemeClr val="bg1"/>
                </a:solidFill>
              </a:rPr>
              <a:t>để</a:t>
            </a:r>
            <a:r>
              <a:rPr lang="en-US" sz="3600" dirty="0" smtClean="0">
                <a:solidFill>
                  <a:schemeClr val="bg1"/>
                </a:solidFill>
              </a:rPr>
              <a:t> </a:t>
            </a:r>
            <a:r>
              <a:rPr lang="en-US" sz="3600" dirty="0" err="1" smtClean="0">
                <a:solidFill>
                  <a:schemeClr val="bg1"/>
                </a:solidFill>
              </a:rPr>
              <a:t>gửi</a:t>
            </a:r>
            <a:r>
              <a:rPr lang="en-US" sz="3600" dirty="0" smtClean="0">
                <a:solidFill>
                  <a:schemeClr val="bg1"/>
                </a:solidFill>
              </a:rPr>
              <a:t> </a:t>
            </a:r>
            <a:r>
              <a:rPr lang="en-US" sz="3600" dirty="0" err="1" smtClean="0">
                <a:solidFill>
                  <a:schemeClr val="bg1"/>
                </a:solidFill>
              </a:rPr>
              <a:t>bài</a:t>
            </a:r>
            <a:r>
              <a:rPr lang="en-US" sz="3600" dirty="0" smtClean="0">
                <a:solidFill>
                  <a:schemeClr val="bg1"/>
                </a:solidFill>
              </a:rPr>
              <a:t>(2/6)</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2"/>
          <p:cNvSpPr>
            <a:spLocks noGrp="1"/>
          </p:cNvSpPr>
          <p:nvPr>
            <p:ph idx="1"/>
          </p:nvPr>
        </p:nvSpPr>
        <p:spPr>
          <a:xfrm>
            <a:off x="215900" y="1042988"/>
            <a:ext cx="9577388" cy="6337300"/>
          </a:xfrm>
        </p:spPr>
        <p:txBody>
          <a:bodyPr/>
          <a:lstStyle/>
          <a:p>
            <a:pPr algn="just" eaLnBrk="1" hangingPunct="1"/>
            <a:r>
              <a:rPr lang="en-US" sz="2800" dirty="0" err="1" smtClean="0"/>
              <a:t>Ví</a:t>
            </a:r>
            <a:r>
              <a:rPr lang="en-US" sz="2800" dirty="0" smtClean="0"/>
              <a:t> </a:t>
            </a:r>
            <a:r>
              <a:rPr lang="en-US" sz="2800" dirty="0" err="1" smtClean="0"/>
              <a:t>dụ</a:t>
            </a:r>
            <a:r>
              <a:rPr lang="en-US" sz="2800" dirty="0" smtClean="0"/>
              <a:t> </a:t>
            </a:r>
            <a:r>
              <a:rPr lang="en-US" sz="2800" dirty="0" err="1" smtClean="0"/>
              <a:t>một</a:t>
            </a:r>
            <a:r>
              <a:rPr lang="en-US" sz="2800" dirty="0" smtClean="0"/>
              <a:t> </a:t>
            </a:r>
            <a:r>
              <a:rPr lang="en-US" sz="2800" dirty="0" err="1" smtClean="0"/>
              <a:t>vài</a:t>
            </a:r>
            <a:r>
              <a:rPr lang="en-US" sz="2800" dirty="0" smtClean="0"/>
              <a:t> </a:t>
            </a:r>
            <a:r>
              <a:rPr lang="en-US" sz="2800" dirty="0" err="1" smtClean="0"/>
              <a:t>hội</a:t>
            </a:r>
            <a:r>
              <a:rPr lang="en-US" sz="2800" dirty="0" smtClean="0"/>
              <a:t> </a:t>
            </a:r>
            <a:r>
              <a:rPr lang="en-US" sz="2800" dirty="0" err="1" smtClean="0"/>
              <a:t>nghị</a:t>
            </a:r>
            <a:r>
              <a:rPr lang="en-US" sz="2800" dirty="0" smtClean="0"/>
              <a:t> </a:t>
            </a:r>
            <a:r>
              <a:rPr lang="en-US" sz="2800" dirty="0" err="1" smtClean="0"/>
              <a:t>thuộc</a:t>
            </a:r>
            <a:r>
              <a:rPr lang="en-US" sz="2800" dirty="0" smtClean="0"/>
              <a:t> </a:t>
            </a:r>
            <a:r>
              <a:rPr lang="en-US" sz="2800" dirty="0" err="1" smtClean="0"/>
              <a:t>lĩnh</a:t>
            </a:r>
            <a:r>
              <a:rPr lang="en-US" sz="2800" dirty="0" smtClean="0"/>
              <a:t> </a:t>
            </a:r>
            <a:r>
              <a:rPr lang="en-US" sz="2800" dirty="0" err="1" smtClean="0"/>
              <a:t>vực</a:t>
            </a:r>
            <a:r>
              <a:rPr lang="en-US" sz="2800" dirty="0" smtClean="0"/>
              <a:t> CNTT </a:t>
            </a:r>
            <a:r>
              <a:rPr lang="en-US" sz="2800" dirty="0" err="1" smtClean="0"/>
              <a:t>nằm</a:t>
            </a:r>
            <a:r>
              <a:rPr lang="en-US" sz="2800" dirty="0" smtClean="0"/>
              <a:t> </a:t>
            </a:r>
            <a:r>
              <a:rPr lang="en-US" sz="2800" dirty="0" err="1" smtClean="0"/>
              <a:t>trong</a:t>
            </a:r>
            <a:r>
              <a:rPr lang="vi-VN" sz="2800" dirty="0" smtClean="0"/>
              <a:t> bảng xếp hạng của ERA </a:t>
            </a:r>
            <a:r>
              <a:rPr lang="en-US" sz="2800" dirty="0" smtClean="0"/>
              <a:t>2013 </a:t>
            </a:r>
            <a:r>
              <a:rPr lang="en-US" sz="2800" dirty="0" err="1" smtClean="0"/>
              <a:t>và</a:t>
            </a:r>
            <a:r>
              <a:rPr lang="en-US" sz="2800" dirty="0" smtClean="0"/>
              <a:t> </a:t>
            </a:r>
            <a:r>
              <a:rPr lang="en-US" sz="2800" dirty="0" err="1" smtClean="0"/>
              <a:t>đã</a:t>
            </a:r>
            <a:r>
              <a:rPr lang="en-US" sz="2800" dirty="0" smtClean="0"/>
              <a:t> </a:t>
            </a:r>
            <a:r>
              <a:rPr lang="en-US" sz="2800" dirty="0" err="1" smtClean="0"/>
              <a:t>từng</a:t>
            </a:r>
            <a:r>
              <a:rPr lang="en-US" sz="2800" dirty="0" smtClean="0"/>
              <a:t> </a:t>
            </a:r>
            <a:r>
              <a:rPr lang="en-US" sz="2800" dirty="0" err="1" smtClean="0"/>
              <a:t>được</a:t>
            </a:r>
            <a:r>
              <a:rPr lang="en-US" sz="2800" dirty="0" smtClean="0"/>
              <a:t> </a:t>
            </a:r>
            <a:r>
              <a:rPr lang="vi-VN" sz="2800" dirty="0" smtClean="0"/>
              <a:t>liệt kê trong danh sách hội nghị của Thomson Reuters</a:t>
            </a:r>
            <a:r>
              <a:rPr lang="en-US" sz="2800" dirty="0" smtClean="0"/>
              <a:t>: </a:t>
            </a:r>
            <a:r>
              <a:rPr lang="en-US" sz="2300" dirty="0" err="1" smtClean="0"/>
              <a:t>Hạng</a:t>
            </a:r>
            <a:r>
              <a:rPr lang="en-US" sz="2300" dirty="0" smtClean="0"/>
              <a:t> B:</a:t>
            </a:r>
          </a:p>
          <a:p>
            <a:pPr lvl="2" algn="just" eaLnBrk="1" hangingPunct="1"/>
            <a:r>
              <a:rPr lang="en-US" sz="2000" dirty="0" smtClean="0"/>
              <a:t>ICIP: IEEE International Conference on Image Processing; (</a:t>
            </a:r>
            <a:r>
              <a:rPr lang="en-US" sz="2000" dirty="0" err="1" smtClean="0"/>
              <a:t>bắt</a:t>
            </a:r>
            <a:r>
              <a:rPr lang="en-US" sz="2000" dirty="0" smtClean="0"/>
              <a:t> </a:t>
            </a:r>
            <a:r>
              <a:rPr lang="en-US" sz="2000" dirty="0" err="1" smtClean="0"/>
              <a:t>đầu</a:t>
            </a:r>
            <a:r>
              <a:rPr lang="en-US" sz="2000" dirty="0" smtClean="0"/>
              <a:t> 1994 </a:t>
            </a:r>
            <a:r>
              <a:rPr lang="en-US" sz="2000" dirty="0" err="1" smtClean="0"/>
              <a:t>tại</a:t>
            </a:r>
            <a:r>
              <a:rPr lang="en-US" sz="2000" dirty="0" smtClean="0"/>
              <a:t> </a:t>
            </a:r>
            <a:r>
              <a:rPr lang="en-US" sz="2000" dirty="0" err="1" smtClean="0"/>
              <a:t>Mỹ</a:t>
            </a:r>
            <a:r>
              <a:rPr lang="en-US" sz="2000" dirty="0" smtClean="0"/>
              <a:t>, 1 </a:t>
            </a:r>
            <a:r>
              <a:rPr lang="en-US" sz="2000" dirty="0" err="1" smtClean="0"/>
              <a:t>năm</a:t>
            </a:r>
            <a:r>
              <a:rPr lang="en-US" sz="2000" dirty="0" smtClean="0"/>
              <a:t> 1 </a:t>
            </a:r>
            <a:r>
              <a:rPr lang="en-US" sz="2000" dirty="0" err="1" smtClean="0"/>
              <a:t>lần</a:t>
            </a:r>
            <a:r>
              <a:rPr lang="en-US" sz="2000" dirty="0" smtClean="0"/>
              <a:t> – ICIP 2013 </a:t>
            </a:r>
            <a:r>
              <a:rPr lang="en-US" sz="2000" dirty="0" err="1" smtClean="0"/>
              <a:t>Lần</a:t>
            </a:r>
            <a:r>
              <a:rPr lang="en-US" sz="2000" dirty="0" smtClean="0"/>
              <a:t> 20 </a:t>
            </a:r>
            <a:r>
              <a:rPr lang="en-US" sz="2000" dirty="0" err="1" smtClean="0"/>
              <a:t>tại</a:t>
            </a:r>
            <a:r>
              <a:rPr lang="en-US" sz="2000" dirty="0" smtClean="0"/>
              <a:t> </a:t>
            </a:r>
            <a:r>
              <a:rPr lang="en-US" sz="2000" dirty="0" err="1" smtClean="0"/>
              <a:t>Úc</a:t>
            </a:r>
            <a:r>
              <a:rPr lang="en-US" sz="2000" dirty="0" smtClean="0"/>
              <a:t>). </a:t>
            </a:r>
            <a:r>
              <a:rPr lang="en-US" sz="2000" dirty="0" err="1" smtClean="0"/>
              <a:t>Gọi</a:t>
            </a:r>
            <a:r>
              <a:rPr lang="en-US" sz="2000" dirty="0" smtClean="0"/>
              <a:t> </a:t>
            </a:r>
            <a:r>
              <a:rPr lang="en-US" sz="2000" dirty="0" err="1" smtClean="0"/>
              <a:t>bài</a:t>
            </a:r>
            <a:r>
              <a:rPr lang="en-US" sz="2000" dirty="0" smtClean="0"/>
              <a:t> </a:t>
            </a:r>
            <a:r>
              <a:rPr lang="en-US" sz="2000" dirty="0" err="1" smtClean="0"/>
              <a:t>cho</a:t>
            </a:r>
            <a:r>
              <a:rPr lang="en-US" sz="2000" dirty="0" smtClean="0"/>
              <a:t> 2014 (31/1/2014) </a:t>
            </a:r>
            <a:r>
              <a:rPr lang="en-US" sz="2000" dirty="0" err="1" smtClean="0"/>
              <a:t>tại</a:t>
            </a:r>
            <a:r>
              <a:rPr lang="en-US" sz="2000" dirty="0" smtClean="0"/>
              <a:t> </a:t>
            </a:r>
            <a:r>
              <a:rPr lang="en-US" sz="2000" dirty="0" err="1" smtClean="0"/>
              <a:t>Pháp</a:t>
            </a:r>
            <a:r>
              <a:rPr lang="en-US" sz="2000" dirty="0" smtClean="0"/>
              <a:t>.</a:t>
            </a:r>
          </a:p>
          <a:p>
            <a:pPr lvl="2" algn="just" eaLnBrk="1" hangingPunct="1"/>
            <a:r>
              <a:rPr lang="en-US" sz="1800" dirty="0" smtClean="0"/>
              <a:t>PRICAI: Pacific Rim International Conference on Artificial Intelligence; (</a:t>
            </a:r>
            <a:r>
              <a:rPr lang="en-US" sz="1800" dirty="0" err="1" smtClean="0"/>
              <a:t>bắt</a:t>
            </a:r>
            <a:r>
              <a:rPr lang="en-US" sz="1800" dirty="0" smtClean="0"/>
              <a:t> </a:t>
            </a:r>
            <a:r>
              <a:rPr lang="en-US" sz="1800" dirty="0" err="1" smtClean="0"/>
              <a:t>đầu</a:t>
            </a:r>
            <a:r>
              <a:rPr lang="en-US" sz="1800" dirty="0" smtClean="0"/>
              <a:t> 1990 </a:t>
            </a:r>
            <a:r>
              <a:rPr lang="en-US" sz="1800" dirty="0" err="1" smtClean="0"/>
              <a:t>tại</a:t>
            </a:r>
            <a:r>
              <a:rPr lang="en-US" sz="1800" dirty="0" smtClean="0"/>
              <a:t> </a:t>
            </a:r>
            <a:r>
              <a:rPr lang="en-US" sz="1800" dirty="0" err="1" smtClean="0"/>
              <a:t>Nhật</a:t>
            </a:r>
            <a:r>
              <a:rPr lang="en-US" sz="1800" dirty="0" smtClean="0"/>
              <a:t>, 2 </a:t>
            </a:r>
            <a:r>
              <a:rPr lang="en-US" sz="1800" dirty="0" err="1" smtClean="0"/>
              <a:t>năm</a:t>
            </a:r>
            <a:r>
              <a:rPr lang="en-US" sz="1800" dirty="0" smtClean="0"/>
              <a:t> 1 </a:t>
            </a:r>
            <a:r>
              <a:rPr lang="en-US" sz="1800" dirty="0" err="1" smtClean="0"/>
              <a:t>lần</a:t>
            </a:r>
            <a:r>
              <a:rPr lang="en-US" sz="1800" dirty="0" smtClean="0"/>
              <a:t> – PRICAI 2012 </a:t>
            </a:r>
            <a:r>
              <a:rPr lang="en-US" sz="1800" dirty="0" err="1" smtClean="0"/>
              <a:t>lần</a:t>
            </a:r>
            <a:r>
              <a:rPr lang="en-US" sz="1800" dirty="0" smtClean="0"/>
              <a:t> 12 </a:t>
            </a:r>
            <a:r>
              <a:rPr lang="en-US" sz="1800" dirty="0" err="1" smtClean="0"/>
              <a:t>tại</a:t>
            </a:r>
            <a:r>
              <a:rPr lang="en-US" sz="1800" dirty="0" smtClean="0"/>
              <a:t> Malaysia). </a:t>
            </a:r>
            <a:r>
              <a:rPr lang="en-US" sz="1800" dirty="0" err="1" smtClean="0"/>
              <a:t>Gọi</a:t>
            </a:r>
            <a:r>
              <a:rPr lang="en-US" sz="1800" dirty="0" smtClean="0"/>
              <a:t> </a:t>
            </a:r>
            <a:r>
              <a:rPr lang="en-US" sz="1800" dirty="0" err="1" smtClean="0"/>
              <a:t>bài</a:t>
            </a:r>
            <a:r>
              <a:rPr lang="en-US" sz="1800" dirty="0" smtClean="0"/>
              <a:t> </a:t>
            </a:r>
            <a:r>
              <a:rPr lang="en-US" sz="1800" dirty="0" err="1" smtClean="0"/>
              <a:t>cho</a:t>
            </a:r>
            <a:r>
              <a:rPr lang="en-US" sz="1800" dirty="0" smtClean="0"/>
              <a:t> 2014 (29/6/2014) </a:t>
            </a:r>
            <a:r>
              <a:rPr lang="en-US" sz="1800" dirty="0" err="1" smtClean="0"/>
              <a:t>tại</a:t>
            </a:r>
            <a:r>
              <a:rPr lang="en-US" sz="1800" dirty="0" smtClean="0"/>
              <a:t> </a:t>
            </a:r>
            <a:r>
              <a:rPr lang="en-US" sz="1800" dirty="0" err="1" smtClean="0"/>
              <a:t>Úc</a:t>
            </a:r>
            <a:r>
              <a:rPr lang="en-US" sz="1800" dirty="0" smtClean="0"/>
              <a:t>.</a:t>
            </a:r>
          </a:p>
          <a:p>
            <a:pPr lvl="2" algn="just" eaLnBrk="1" hangingPunct="1"/>
            <a:r>
              <a:rPr lang="en-US" sz="2000" dirty="0" smtClean="0"/>
              <a:t>PKAW: Pacific Rim Knowledge Acquisition Workshop;  (</a:t>
            </a:r>
            <a:r>
              <a:rPr lang="en-US" sz="2000" dirty="0" err="1" smtClean="0"/>
              <a:t>cùng</a:t>
            </a:r>
            <a:r>
              <a:rPr lang="en-US" sz="2000" dirty="0" smtClean="0"/>
              <a:t> </a:t>
            </a:r>
            <a:r>
              <a:rPr lang="en-US" sz="2000" dirty="0" err="1" smtClean="0"/>
              <a:t>thời</a:t>
            </a:r>
            <a:r>
              <a:rPr lang="en-US" sz="2000" dirty="0" smtClean="0"/>
              <a:t> </a:t>
            </a:r>
            <a:r>
              <a:rPr lang="en-US" sz="2000" dirty="0" err="1" smtClean="0"/>
              <a:t>điểm</a:t>
            </a:r>
            <a:r>
              <a:rPr lang="en-US" sz="2000" dirty="0" smtClean="0"/>
              <a:t> </a:t>
            </a:r>
            <a:r>
              <a:rPr lang="en-US" sz="2000" dirty="0" err="1" smtClean="0"/>
              <a:t>và</a:t>
            </a:r>
            <a:r>
              <a:rPr lang="en-US" sz="2000" dirty="0" smtClean="0"/>
              <a:t> </a:t>
            </a:r>
            <a:r>
              <a:rPr lang="en-US" sz="2000" dirty="0" err="1" smtClean="0"/>
              <a:t>nơi</a:t>
            </a:r>
            <a:r>
              <a:rPr lang="en-US" sz="2000" dirty="0" smtClean="0"/>
              <a:t> </a:t>
            </a:r>
            <a:r>
              <a:rPr lang="en-US" sz="2000" dirty="0" err="1" smtClean="0"/>
              <a:t>tổ</a:t>
            </a:r>
            <a:r>
              <a:rPr lang="en-US" sz="2000" dirty="0" smtClean="0"/>
              <a:t> </a:t>
            </a:r>
            <a:r>
              <a:rPr lang="en-US" sz="2000" dirty="0" err="1" smtClean="0"/>
              <a:t>chức</a:t>
            </a:r>
            <a:r>
              <a:rPr lang="en-US" sz="2000" dirty="0" smtClean="0"/>
              <a:t> </a:t>
            </a:r>
            <a:r>
              <a:rPr lang="en-US" sz="2000" dirty="0" err="1" smtClean="0"/>
              <a:t>với</a:t>
            </a:r>
            <a:r>
              <a:rPr lang="en-US" sz="2000" dirty="0" smtClean="0"/>
              <a:t> PRICAI).</a:t>
            </a:r>
          </a:p>
          <a:p>
            <a:pPr lvl="2" algn="just" eaLnBrk="1" hangingPunct="1"/>
            <a:r>
              <a:rPr lang="en-US" sz="2000" dirty="0" smtClean="0"/>
              <a:t>SMC: IEEE Conference on Systems, Man and Cybernetics; </a:t>
            </a:r>
            <a:r>
              <a:rPr lang="en-US" sz="1800" dirty="0" smtClean="0"/>
              <a:t>(</a:t>
            </a:r>
            <a:r>
              <a:rPr lang="en-US" sz="1800" dirty="0" err="1" smtClean="0"/>
              <a:t>bắt</a:t>
            </a:r>
            <a:r>
              <a:rPr lang="en-US" sz="1800" dirty="0" smtClean="0"/>
              <a:t> </a:t>
            </a:r>
            <a:r>
              <a:rPr lang="en-US" sz="1800" dirty="0" err="1" smtClean="0"/>
              <a:t>đầu</a:t>
            </a:r>
            <a:r>
              <a:rPr lang="en-US" sz="1800" dirty="0" smtClean="0"/>
              <a:t> 1989 </a:t>
            </a:r>
            <a:r>
              <a:rPr lang="en-US" sz="1800" dirty="0" err="1" smtClean="0"/>
              <a:t>tại</a:t>
            </a:r>
            <a:r>
              <a:rPr lang="en-US" sz="1800" dirty="0" smtClean="0"/>
              <a:t> </a:t>
            </a:r>
            <a:r>
              <a:rPr lang="en-US" sz="1800" dirty="0" err="1" smtClean="0"/>
              <a:t>Mỹ</a:t>
            </a:r>
            <a:r>
              <a:rPr lang="en-US" sz="1800" dirty="0" smtClean="0"/>
              <a:t>, SMC 2013 </a:t>
            </a:r>
            <a:r>
              <a:rPr lang="en-US" sz="1800" dirty="0" err="1" smtClean="0"/>
              <a:t>lần</a:t>
            </a:r>
            <a:r>
              <a:rPr lang="en-US" sz="1800" dirty="0" smtClean="0"/>
              <a:t> 12 </a:t>
            </a:r>
            <a:r>
              <a:rPr lang="en-US" sz="1800" dirty="0" err="1" smtClean="0"/>
              <a:t>tại</a:t>
            </a:r>
            <a:r>
              <a:rPr lang="en-US" sz="1800" dirty="0" smtClean="0"/>
              <a:t> </a:t>
            </a:r>
            <a:r>
              <a:rPr lang="en-US" sz="1800" dirty="0" err="1" smtClean="0"/>
              <a:t>Anh</a:t>
            </a:r>
            <a:r>
              <a:rPr lang="en-US" sz="1800" dirty="0" smtClean="0"/>
              <a:t>, </a:t>
            </a:r>
            <a:r>
              <a:rPr lang="en-US" sz="1800" dirty="0" err="1" smtClean="0"/>
              <a:t>gián</a:t>
            </a:r>
            <a:r>
              <a:rPr lang="en-US" sz="1800" dirty="0" smtClean="0"/>
              <a:t> </a:t>
            </a:r>
            <a:r>
              <a:rPr lang="en-US" sz="1800" dirty="0" err="1" smtClean="0"/>
              <a:t>đoạn</a:t>
            </a:r>
            <a:r>
              <a:rPr lang="en-US" sz="1800" dirty="0" smtClean="0"/>
              <a:t> </a:t>
            </a:r>
            <a:r>
              <a:rPr lang="en-US" sz="1800" dirty="0" err="1" smtClean="0"/>
              <a:t>đến</a:t>
            </a:r>
            <a:r>
              <a:rPr lang="en-US" sz="1800" dirty="0" smtClean="0"/>
              <a:t> 2003). </a:t>
            </a:r>
            <a:r>
              <a:rPr lang="en-US" sz="1800" dirty="0" err="1" smtClean="0"/>
              <a:t>Gọi</a:t>
            </a:r>
            <a:r>
              <a:rPr lang="en-US" sz="1800" dirty="0" smtClean="0"/>
              <a:t> </a:t>
            </a:r>
            <a:r>
              <a:rPr lang="en-US" sz="1800" dirty="0" err="1" smtClean="0"/>
              <a:t>bài</a:t>
            </a:r>
            <a:r>
              <a:rPr lang="en-US" sz="1800" dirty="0" smtClean="0"/>
              <a:t> </a:t>
            </a:r>
            <a:r>
              <a:rPr lang="en-US" sz="1800" dirty="0" err="1" smtClean="0"/>
              <a:t>cho</a:t>
            </a:r>
            <a:r>
              <a:rPr lang="en-US" sz="1800" dirty="0" smtClean="0"/>
              <a:t> 2014 (7/4/2014) </a:t>
            </a:r>
            <a:r>
              <a:rPr lang="en-US" sz="1800" dirty="0" err="1" smtClean="0"/>
              <a:t>tại</a:t>
            </a:r>
            <a:r>
              <a:rPr lang="en-US" sz="1800" dirty="0" smtClean="0"/>
              <a:t> </a:t>
            </a:r>
            <a:r>
              <a:rPr lang="en-US" sz="1800" dirty="0" err="1" smtClean="0"/>
              <a:t>Mỹ</a:t>
            </a:r>
            <a:r>
              <a:rPr lang="en-US" sz="1800" dirty="0" smtClean="0"/>
              <a:t>.</a:t>
            </a:r>
          </a:p>
          <a:p>
            <a:pPr lvl="2" algn="just" eaLnBrk="1" hangingPunct="1"/>
            <a:r>
              <a:rPr lang="en-US" sz="1800" dirty="0" smtClean="0"/>
              <a:t>KES: International Conference on Knowledge-Based and Intelligent Information and Engineering Systems</a:t>
            </a:r>
            <a:r>
              <a:rPr lang="en-US" sz="2400" dirty="0" smtClean="0"/>
              <a:t> </a:t>
            </a:r>
            <a:r>
              <a:rPr lang="en-US" sz="1800" dirty="0" smtClean="0"/>
              <a:t>(</a:t>
            </a:r>
            <a:r>
              <a:rPr lang="en-US" sz="1800" dirty="0" err="1" smtClean="0"/>
              <a:t>bắt</a:t>
            </a:r>
            <a:r>
              <a:rPr lang="en-US" sz="1800" dirty="0" smtClean="0"/>
              <a:t> </a:t>
            </a:r>
            <a:r>
              <a:rPr lang="en-US" sz="1800" dirty="0" err="1" smtClean="0"/>
              <a:t>đầu</a:t>
            </a:r>
            <a:r>
              <a:rPr lang="en-US" sz="1800" dirty="0" smtClean="0"/>
              <a:t> 1997 </a:t>
            </a:r>
            <a:r>
              <a:rPr lang="en-US" sz="1800" dirty="0" err="1" smtClean="0"/>
              <a:t>tại</a:t>
            </a:r>
            <a:r>
              <a:rPr lang="en-US" sz="1800" dirty="0" smtClean="0"/>
              <a:t> </a:t>
            </a:r>
            <a:r>
              <a:rPr lang="en-US" sz="1800" dirty="0" err="1" smtClean="0"/>
              <a:t>Úc</a:t>
            </a:r>
            <a:r>
              <a:rPr lang="en-US" sz="1800" dirty="0" smtClean="0"/>
              <a:t>, 1 </a:t>
            </a:r>
            <a:r>
              <a:rPr lang="en-US" sz="1800" dirty="0" err="1" smtClean="0"/>
              <a:t>năm</a:t>
            </a:r>
            <a:r>
              <a:rPr lang="en-US" sz="1800" dirty="0" smtClean="0"/>
              <a:t> 1 </a:t>
            </a:r>
            <a:r>
              <a:rPr lang="en-US" sz="1800" dirty="0" err="1" smtClean="0"/>
              <a:t>lần</a:t>
            </a:r>
            <a:r>
              <a:rPr lang="en-US" sz="1800" dirty="0" smtClean="0"/>
              <a:t> – KES 2013 </a:t>
            </a:r>
            <a:r>
              <a:rPr lang="en-US" sz="1800" dirty="0" err="1" smtClean="0"/>
              <a:t>lần</a:t>
            </a:r>
            <a:r>
              <a:rPr lang="en-US" sz="1800" dirty="0" smtClean="0"/>
              <a:t> 17 </a:t>
            </a:r>
            <a:r>
              <a:rPr lang="en-US" sz="1800" dirty="0" err="1" smtClean="0"/>
              <a:t>tại</a:t>
            </a:r>
            <a:r>
              <a:rPr lang="en-US" sz="1800" dirty="0" smtClean="0"/>
              <a:t> </a:t>
            </a:r>
            <a:r>
              <a:rPr lang="en-US" sz="1800" dirty="0" err="1" smtClean="0"/>
              <a:t>Nhật</a:t>
            </a:r>
            <a:r>
              <a:rPr lang="en-US" sz="1800" dirty="0" smtClean="0"/>
              <a:t>). </a:t>
            </a:r>
            <a:r>
              <a:rPr lang="en-US" sz="1800" dirty="0" err="1" smtClean="0"/>
              <a:t>Gọi</a:t>
            </a:r>
            <a:r>
              <a:rPr lang="en-US" sz="1800" dirty="0" smtClean="0"/>
              <a:t> </a:t>
            </a:r>
            <a:r>
              <a:rPr lang="en-US" sz="1800" dirty="0" err="1" smtClean="0"/>
              <a:t>bài</a:t>
            </a:r>
            <a:r>
              <a:rPr lang="en-US" sz="1800" dirty="0" smtClean="0"/>
              <a:t> </a:t>
            </a:r>
            <a:r>
              <a:rPr lang="en-US" sz="1800" dirty="0" err="1" smtClean="0"/>
              <a:t>cho</a:t>
            </a:r>
            <a:r>
              <a:rPr lang="en-US" sz="1800" dirty="0" smtClean="0"/>
              <a:t> 2014 (15/3/2014) </a:t>
            </a:r>
            <a:r>
              <a:rPr lang="en-US" sz="1800" dirty="0" err="1" smtClean="0"/>
              <a:t>tại</a:t>
            </a:r>
            <a:r>
              <a:rPr lang="en-US" sz="1800" dirty="0" smtClean="0"/>
              <a:t> </a:t>
            </a:r>
            <a:r>
              <a:rPr lang="en-US" sz="1800" dirty="0" err="1" smtClean="0"/>
              <a:t>Ba</a:t>
            </a:r>
            <a:r>
              <a:rPr lang="en-US" sz="1800" dirty="0" smtClean="0"/>
              <a:t> </a:t>
            </a:r>
            <a:r>
              <a:rPr lang="en-US" sz="1800" dirty="0" err="1" smtClean="0"/>
              <a:t>Lan</a:t>
            </a:r>
            <a:r>
              <a:rPr lang="en-US" sz="1800" dirty="0" smtClean="0"/>
              <a:t>.</a:t>
            </a:r>
            <a:endParaRPr lang="en-US" sz="2100" dirty="0" smtClean="0"/>
          </a:p>
          <a:p>
            <a:pPr lvl="2" algn="just" eaLnBrk="1" hangingPunct="1">
              <a:buNone/>
            </a:pPr>
            <a:r>
              <a:rPr lang="en-US" sz="2000" dirty="0" smtClean="0"/>
              <a:t> </a:t>
            </a:r>
          </a:p>
          <a:p>
            <a:pPr lvl="2" algn="just" eaLnBrk="1" hangingPunct="1">
              <a:buNone/>
            </a:pPr>
            <a:r>
              <a:rPr lang="en-US" sz="2100" dirty="0" smtClean="0"/>
              <a:t>	</a:t>
            </a:r>
          </a:p>
          <a:p>
            <a:pPr lvl="1" algn="just" eaLnBrk="1" hangingPunct="1"/>
            <a:endParaRPr lang="en-US" sz="2300" dirty="0" smtClean="0"/>
          </a:p>
          <a:p>
            <a:pPr lvl="1" algn="just" eaLnBrk="1" hangingPunct="1">
              <a:buNone/>
            </a:pPr>
            <a:endParaRPr lang="en-US" sz="2400" dirty="0" smtClean="0"/>
          </a:p>
        </p:txBody>
      </p:sp>
      <p:sp>
        <p:nvSpPr>
          <p:cNvPr id="64515"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3C336BE7-A78F-4B3E-8C78-CD43F0A3F859}" type="slidenum">
              <a:rPr lang="vi-VN" smtClean="0"/>
              <a:pPr defTabSz="447675"/>
              <a:t>52</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Gợi</a:t>
            </a:r>
            <a:r>
              <a:rPr lang="en-US" sz="3600" dirty="0" smtClean="0">
                <a:solidFill>
                  <a:schemeClr val="bg1"/>
                </a:solidFill>
              </a:rPr>
              <a:t> ý </a:t>
            </a: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en-US" sz="3600" dirty="0" err="1" smtClean="0">
                <a:solidFill>
                  <a:schemeClr val="bg1"/>
                </a:solidFill>
              </a:rPr>
              <a:t>hội</a:t>
            </a:r>
            <a:r>
              <a:rPr lang="en-US" sz="3600" dirty="0" smtClean="0">
                <a:solidFill>
                  <a:schemeClr val="bg1"/>
                </a:solidFill>
              </a:rPr>
              <a:t> </a:t>
            </a:r>
            <a:r>
              <a:rPr lang="en-US" sz="3600" dirty="0" err="1" smtClean="0">
                <a:solidFill>
                  <a:schemeClr val="bg1"/>
                </a:solidFill>
              </a:rPr>
              <a:t>nghị</a:t>
            </a:r>
            <a:r>
              <a:rPr lang="en-US" sz="3600" dirty="0" smtClean="0">
                <a:solidFill>
                  <a:schemeClr val="bg1"/>
                </a:solidFill>
              </a:rPr>
              <a:t> </a:t>
            </a:r>
            <a:r>
              <a:rPr lang="en-US" sz="3600" dirty="0" err="1" smtClean="0">
                <a:solidFill>
                  <a:schemeClr val="bg1"/>
                </a:solidFill>
              </a:rPr>
              <a:t>để</a:t>
            </a:r>
            <a:r>
              <a:rPr lang="en-US" sz="3600" dirty="0" smtClean="0">
                <a:solidFill>
                  <a:schemeClr val="bg1"/>
                </a:solidFill>
              </a:rPr>
              <a:t> </a:t>
            </a:r>
            <a:r>
              <a:rPr lang="en-US" sz="3600" dirty="0" err="1" smtClean="0">
                <a:solidFill>
                  <a:schemeClr val="bg1"/>
                </a:solidFill>
              </a:rPr>
              <a:t>gửi</a:t>
            </a:r>
            <a:r>
              <a:rPr lang="en-US" sz="3600" dirty="0" smtClean="0">
                <a:solidFill>
                  <a:schemeClr val="bg1"/>
                </a:solidFill>
              </a:rPr>
              <a:t> </a:t>
            </a:r>
            <a:r>
              <a:rPr lang="en-US" sz="3600" dirty="0" err="1" smtClean="0">
                <a:solidFill>
                  <a:schemeClr val="bg1"/>
                </a:solidFill>
              </a:rPr>
              <a:t>bài</a:t>
            </a:r>
            <a:r>
              <a:rPr lang="en-US" sz="3600" dirty="0" smtClean="0">
                <a:solidFill>
                  <a:schemeClr val="bg1"/>
                </a:solidFill>
              </a:rPr>
              <a:t>(3/6)</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2"/>
          <p:cNvSpPr>
            <a:spLocks noGrp="1"/>
          </p:cNvSpPr>
          <p:nvPr>
            <p:ph idx="1"/>
          </p:nvPr>
        </p:nvSpPr>
        <p:spPr>
          <a:xfrm>
            <a:off x="215900" y="1042988"/>
            <a:ext cx="9577388" cy="6337300"/>
          </a:xfrm>
        </p:spPr>
        <p:txBody>
          <a:bodyPr/>
          <a:lstStyle/>
          <a:p>
            <a:pPr algn="just" eaLnBrk="1" hangingPunct="1"/>
            <a:r>
              <a:rPr lang="en-US" sz="2800" dirty="0" err="1" smtClean="0"/>
              <a:t>Ví</a:t>
            </a:r>
            <a:r>
              <a:rPr lang="en-US" sz="2800" dirty="0" smtClean="0"/>
              <a:t> </a:t>
            </a:r>
            <a:r>
              <a:rPr lang="en-US" sz="2800" dirty="0" err="1" smtClean="0"/>
              <a:t>dụ</a:t>
            </a:r>
            <a:r>
              <a:rPr lang="en-US" sz="2800" dirty="0" smtClean="0"/>
              <a:t> </a:t>
            </a:r>
            <a:r>
              <a:rPr lang="en-US" sz="2800" dirty="0" err="1" smtClean="0"/>
              <a:t>một</a:t>
            </a:r>
            <a:r>
              <a:rPr lang="en-US" sz="2800" dirty="0" smtClean="0"/>
              <a:t> </a:t>
            </a:r>
            <a:r>
              <a:rPr lang="en-US" sz="2800" dirty="0" err="1" smtClean="0"/>
              <a:t>vài</a:t>
            </a:r>
            <a:r>
              <a:rPr lang="en-US" sz="2800" dirty="0" smtClean="0"/>
              <a:t> </a:t>
            </a:r>
            <a:r>
              <a:rPr lang="en-US" sz="2800" dirty="0" err="1" smtClean="0"/>
              <a:t>hội</a:t>
            </a:r>
            <a:r>
              <a:rPr lang="en-US" sz="2800" dirty="0" smtClean="0"/>
              <a:t> </a:t>
            </a:r>
            <a:r>
              <a:rPr lang="en-US" sz="2800" dirty="0" err="1" smtClean="0"/>
              <a:t>nghị</a:t>
            </a:r>
            <a:r>
              <a:rPr lang="en-US" sz="2800" dirty="0" smtClean="0"/>
              <a:t> </a:t>
            </a:r>
            <a:r>
              <a:rPr lang="en-US" sz="2800" dirty="0" err="1" smtClean="0"/>
              <a:t>thuộc</a:t>
            </a:r>
            <a:r>
              <a:rPr lang="en-US" sz="2800" dirty="0" smtClean="0"/>
              <a:t> </a:t>
            </a:r>
            <a:r>
              <a:rPr lang="en-US" sz="2800" dirty="0" err="1" smtClean="0"/>
              <a:t>lĩnh</a:t>
            </a:r>
            <a:r>
              <a:rPr lang="en-US" sz="2800" dirty="0" smtClean="0"/>
              <a:t> </a:t>
            </a:r>
            <a:r>
              <a:rPr lang="en-US" sz="2800" dirty="0" err="1" smtClean="0"/>
              <a:t>vực</a:t>
            </a:r>
            <a:r>
              <a:rPr lang="en-US" sz="2800" dirty="0" smtClean="0"/>
              <a:t> CNTT </a:t>
            </a:r>
            <a:r>
              <a:rPr lang="en-US" sz="2800" dirty="0" err="1" smtClean="0"/>
              <a:t>nằm</a:t>
            </a:r>
            <a:r>
              <a:rPr lang="en-US" sz="2800" dirty="0" smtClean="0"/>
              <a:t> </a:t>
            </a:r>
            <a:r>
              <a:rPr lang="en-US" sz="2800" dirty="0" err="1" smtClean="0"/>
              <a:t>trong</a:t>
            </a:r>
            <a:r>
              <a:rPr lang="vi-VN" sz="2800" dirty="0" smtClean="0"/>
              <a:t> bảng xếp hạng của ERA </a:t>
            </a:r>
            <a:r>
              <a:rPr lang="en-US" sz="2800" dirty="0" smtClean="0"/>
              <a:t>2013 </a:t>
            </a:r>
            <a:r>
              <a:rPr lang="en-US" sz="2800" dirty="0" err="1" smtClean="0"/>
              <a:t>và</a:t>
            </a:r>
            <a:r>
              <a:rPr lang="en-US" sz="2800" dirty="0" smtClean="0"/>
              <a:t> </a:t>
            </a:r>
            <a:r>
              <a:rPr lang="en-US" sz="2800" dirty="0" err="1" smtClean="0"/>
              <a:t>đã</a:t>
            </a:r>
            <a:r>
              <a:rPr lang="en-US" sz="2800" dirty="0" smtClean="0"/>
              <a:t> </a:t>
            </a:r>
            <a:r>
              <a:rPr lang="en-US" sz="2800" dirty="0" err="1" smtClean="0"/>
              <a:t>từng</a:t>
            </a:r>
            <a:r>
              <a:rPr lang="en-US" sz="2800" dirty="0" smtClean="0"/>
              <a:t> </a:t>
            </a:r>
            <a:r>
              <a:rPr lang="en-US" sz="2800" dirty="0" err="1" smtClean="0"/>
              <a:t>được</a:t>
            </a:r>
            <a:r>
              <a:rPr lang="en-US" sz="2800" dirty="0" smtClean="0"/>
              <a:t> </a:t>
            </a:r>
            <a:r>
              <a:rPr lang="vi-VN" sz="2800" dirty="0" smtClean="0"/>
              <a:t>liệt kê trong danh sách hội nghị của Thomson Reuters</a:t>
            </a:r>
            <a:r>
              <a:rPr lang="en-US" sz="2800" dirty="0" smtClean="0"/>
              <a:t>:</a:t>
            </a:r>
          </a:p>
          <a:p>
            <a:pPr lvl="1" algn="just" eaLnBrk="1" hangingPunct="1"/>
            <a:r>
              <a:rPr lang="en-US" sz="2300" dirty="0" err="1" smtClean="0"/>
              <a:t>Hạng</a:t>
            </a:r>
            <a:r>
              <a:rPr lang="en-US" sz="2300" dirty="0" smtClean="0"/>
              <a:t> C:</a:t>
            </a:r>
          </a:p>
          <a:p>
            <a:pPr lvl="2" algn="just" eaLnBrk="1" hangingPunct="1"/>
            <a:r>
              <a:rPr lang="en-US" sz="2100" dirty="0" smtClean="0"/>
              <a:t>ICMLC: International Conference on Machine Learning and Cybernetics; (</a:t>
            </a:r>
            <a:r>
              <a:rPr lang="en-US" sz="2100" dirty="0" err="1" smtClean="0"/>
              <a:t>bắt</a:t>
            </a:r>
            <a:r>
              <a:rPr lang="en-US" sz="2100" dirty="0" smtClean="0"/>
              <a:t> </a:t>
            </a:r>
            <a:r>
              <a:rPr lang="en-US" sz="2100" dirty="0" err="1" smtClean="0"/>
              <a:t>đầu</a:t>
            </a:r>
            <a:r>
              <a:rPr lang="en-US" sz="2100" dirty="0" smtClean="0"/>
              <a:t> 2002, 1 </a:t>
            </a:r>
            <a:r>
              <a:rPr lang="en-US" sz="2100" dirty="0" err="1" smtClean="0"/>
              <a:t>năm</a:t>
            </a:r>
            <a:r>
              <a:rPr lang="en-US" sz="2100" dirty="0" smtClean="0"/>
              <a:t> 1 </a:t>
            </a:r>
            <a:r>
              <a:rPr lang="en-US" sz="2100" dirty="0" err="1" smtClean="0"/>
              <a:t>lần</a:t>
            </a:r>
            <a:r>
              <a:rPr lang="en-US" sz="2100" dirty="0" smtClean="0"/>
              <a:t> – ICMLC 2013 </a:t>
            </a:r>
            <a:r>
              <a:rPr lang="en-US" sz="2100" dirty="0" err="1" smtClean="0"/>
              <a:t>Lần</a:t>
            </a:r>
            <a:r>
              <a:rPr lang="en-US" sz="2100" dirty="0" smtClean="0"/>
              <a:t> 12, </a:t>
            </a:r>
            <a:r>
              <a:rPr lang="en-US" sz="2100" dirty="0" err="1" smtClean="0"/>
              <a:t>chỉ</a:t>
            </a:r>
            <a:r>
              <a:rPr lang="en-US" sz="2100" dirty="0" smtClean="0"/>
              <a:t> </a:t>
            </a:r>
            <a:r>
              <a:rPr lang="en-US" sz="2100" dirty="0" err="1" smtClean="0"/>
              <a:t>tổ</a:t>
            </a:r>
            <a:r>
              <a:rPr lang="en-US" sz="2100" dirty="0" smtClean="0"/>
              <a:t> </a:t>
            </a:r>
            <a:r>
              <a:rPr lang="en-US" sz="2100" dirty="0" err="1" smtClean="0"/>
              <a:t>chức</a:t>
            </a:r>
            <a:r>
              <a:rPr lang="en-US" sz="2100" dirty="0" smtClean="0"/>
              <a:t> </a:t>
            </a:r>
            <a:r>
              <a:rPr lang="en-US" sz="2100" dirty="0" err="1" smtClean="0"/>
              <a:t>tại</a:t>
            </a:r>
            <a:r>
              <a:rPr lang="en-US" sz="2100" dirty="0" smtClean="0"/>
              <a:t> </a:t>
            </a:r>
            <a:r>
              <a:rPr lang="en-US" sz="2100" dirty="0" err="1" smtClean="0"/>
              <a:t>Trung</a:t>
            </a:r>
            <a:r>
              <a:rPr lang="en-US" sz="2100" dirty="0" smtClean="0"/>
              <a:t> </a:t>
            </a:r>
            <a:r>
              <a:rPr lang="en-US" sz="2100" dirty="0" err="1" smtClean="0"/>
              <a:t>Quốc</a:t>
            </a:r>
            <a:r>
              <a:rPr lang="en-US" sz="2100" dirty="0" smtClean="0"/>
              <a:t>). </a:t>
            </a:r>
            <a:r>
              <a:rPr lang="en-US" sz="2100" dirty="0" err="1" smtClean="0"/>
              <a:t>Gọi</a:t>
            </a:r>
            <a:r>
              <a:rPr lang="en-US" sz="2100" dirty="0" smtClean="0"/>
              <a:t> </a:t>
            </a:r>
            <a:r>
              <a:rPr lang="en-US" sz="2100" dirty="0" err="1" smtClean="0"/>
              <a:t>bài</a:t>
            </a:r>
            <a:r>
              <a:rPr lang="en-US" sz="2100" dirty="0" smtClean="0"/>
              <a:t> </a:t>
            </a:r>
            <a:r>
              <a:rPr lang="en-US" sz="2100" dirty="0" err="1" smtClean="0"/>
              <a:t>cho</a:t>
            </a:r>
            <a:r>
              <a:rPr lang="en-US" sz="2100" dirty="0" smtClean="0"/>
              <a:t> 2014 (20/1/2014).</a:t>
            </a:r>
          </a:p>
          <a:p>
            <a:pPr lvl="2" algn="just" eaLnBrk="1" hangingPunct="1"/>
            <a:r>
              <a:rPr lang="en-US" sz="2000" dirty="0" smtClean="0"/>
              <a:t>ICCSA: International Conference on Computational Science and Applications; (</a:t>
            </a:r>
            <a:r>
              <a:rPr lang="en-US" sz="2000" dirty="0" err="1" smtClean="0"/>
              <a:t>bắt</a:t>
            </a:r>
            <a:r>
              <a:rPr lang="en-US" sz="2000" dirty="0" smtClean="0"/>
              <a:t> </a:t>
            </a:r>
            <a:r>
              <a:rPr lang="en-US" sz="2000" dirty="0" err="1" smtClean="0"/>
              <a:t>đầu</a:t>
            </a:r>
            <a:r>
              <a:rPr lang="en-US" sz="2000" dirty="0" smtClean="0"/>
              <a:t> 2001 </a:t>
            </a:r>
            <a:r>
              <a:rPr lang="en-US" sz="2000" dirty="0" err="1" smtClean="0"/>
              <a:t>tại</a:t>
            </a:r>
            <a:r>
              <a:rPr lang="en-US" sz="2000" dirty="0" smtClean="0"/>
              <a:t> </a:t>
            </a:r>
            <a:r>
              <a:rPr lang="en-US" sz="2000" dirty="0" err="1" smtClean="0"/>
              <a:t>Mỹ</a:t>
            </a:r>
            <a:r>
              <a:rPr lang="en-US" sz="2000" dirty="0" smtClean="0"/>
              <a:t>, 1 </a:t>
            </a:r>
            <a:r>
              <a:rPr lang="en-US" sz="2000" dirty="0" err="1" smtClean="0"/>
              <a:t>năm</a:t>
            </a:r>
            <a:r>
              <a:rPr lang="en-US" sz="2000" dirty="0" smtClean="0"/>
              <a:t> 1 </a:t>
            </a:r>
            <a:r>
              <a:rPr lang="en-US" sz="2000" dirty="0" err="1" smtClean="0"/>
              <a:t>lần</a:t>
            </a:r>
            <a:r>
              <a:rPr lang="en-US" sz="2000" dirty="0" smtClean="0"/>
              <a:t> – ICCSA 2013 </a:t>
            </a:r>
            <a:r>
              <a:rPr lang="en-US" sz="2000" dirty="0" err="1" smtClean="0"/>
              <a:t>lần</a:t>
            </a:r>
            <a:r>
              <a:rPr lang="en-US" sz="2000" dirty="0" smtClean="0"/>
              <a:t> 13 </a:t>
            </a:r>
            <a:r>
              <a:rPr lang="en-US" sz="2000" dirty="0" err="1" smtClean="0"/>
              <a:t>tại</a:t>
            </a:r>
            <a:r>
              <a:rPr lang="en-US" sz="2000" dirty="0" smtClean="0"/>
              <a:t> </a:t>
            </a:r>
            <a:r>
              <a:rPr lang="en-US" sz="2000" dirty="0" err="1" smtClean="0"/>
              <a:t>Việt</a:t>
            </a:r>
            <a:r>
              <a:rPr lang="en-US" sz="2000" dirty="0" smtClean="0"/>
              <a:t> </a:t>
            </a:r>
            <a:r>
              <a:rPr lang="en-US" sz="2000" dirty="0" err="1" smtClean="0"/>
              <a:t>nam</a:t>
            </a:r>
            <a:r>
              <a:rPr lang="en-US" sz="2000" dirty="0" smtClean="0"/>
              <a:t>). </a:t>
            </a:r>
            <a:r>
              <a:rPr lang="en-US" sz="2000" dirty="0" err="1" smtClean="0"/>
              <a:t>Gọi</a:t>
            </a:r>
            <a:r>
              <a:rPr lang="en-US" sz="2000" dirty="0" smtClean="0"/>
              <a:t> </a:t>
            </a:r>
            <a:r>
              <a:rPr lang="en-US" sz="2000" dirty="0" err="1" smtClean="0"/>
              <a:t>bài</a:t>
            </a:r>
            <a:r>
              <a:rPr lang="en-US" sz="2000" dirty="0" smtClean="0"/>
              <a:t> </a:t>
            </a:r>
            <a:r>
              <a:rPr lang="en-US" sz="2000" dirty="0" err="1" smtClean="0"/>
              <a:t>cho</a:t>
            </a:r>
            <a:r>
              <a:rPr lang="en-US" sz="2000" dirty="0" smtClean="0"/>
              <a:t> 2014 (28/9/2013-&gt;1/1/2014) </a:t>
            </a:r>
            <a:r>
              <a:rPr lang="en-US" sz="2000" dirty="0" err="1" smtClean="0"/>
              <a:t>tại</a:t>
            </a:r>
            <a:r>
              <a:rPr lang="en-US" sz="2000" dirty="0" smtClean="0"/>
              <a:t> </a:t>
            </a:r>
            <a:r>
              <a:rPr lang="en-US" sz="2000" dirty="0" err="1" smtClean="0"/>
              <a:t>Bồ</a:t>
            </a:r>
            <a:r>
              <a:rPr lang="en-US" sz="2000" dirty="0" smtClean="0"/>
              <a:t> </a:t>
            </a:r>
            <a:r>
              <a:rPr lang="en-US" sz="2000" dirty="0" err="1" smtClean="0"/>
              <a:t>Đào</a:t>
            </a:r>
            <a:r>
              <a:rPr lang="en-US" sz="2000" dirty="0" smtClean="0"/>
              <a:t> </a:t>
            </a:r>
            <a:r>
              <a:rPr lang="en-US" sz="2000" dirty="0" err="1" smtClean="0"/>
              <a:t>Nha</a:t>
            </a:r>
            <a:r>
              <a:rPr lang="en-US" sz="2000" dirty="0" smtClean="0"/>
              <a:t>.</a:t>
            </a:r>
          </a:p>
          <a:p>
            <a:pPr lvl="2" algn="just" eaLnBrk="1" hangingPunct="1"/>
            <a:r>
              <a:rPr lang="en-US" sz="2100" dirty="0" smtClean="0"/>
              <a:t>ICCCI: International Conference on Computational Collective Intelligence; </a:t>
            </a:r>
            <a:r>
              <a:rPr lang="en-US" sz="2000" dirty="0" smtClean="0"/>
              <a:t>(</a:t>
            </a:r>
            <a:r>
              <a:rPr lang="en-US" sz="2000" dirty="0" err="1" smtClean="0"/>
              <a:t>bắt</a:t>
            </a:r>
            <a:r>
              <a:rPr lang="en-US" sz="2000" dirty="0" smtClean="0"/>
              <a:t> </a:t>
            </a:r>
            <a:r>
              <a:rPr lang="en-US" sz="2000" dirty="0" err="1" smtClean="0"/>
              <a:t>đầu</a:t>
            </a:r>
            <a:r>
              <a:rPr lang="en-US" sz="2000" dirty="0" smtClean="0"/>
              <a:t> 2009 </a:t>
            </a:r>
            <a:r>
              <a:rPr lang="en-US" sz="2000" dirty="0" err="1" smtClean="0"/>
              <a:t>tại</a:t>
            </a:r>
            <a:r>
              <a:rPr lang="en-US" sz="2000" dirty="0" smtClean="0"/>
              <a:t> </a:t>
            </a:r>
            <a:r>
              <a:rPr lang="en-US" sz="2000" dirty="0" err="1" smtClean="0"/>
              <a:t>Ba</a:t>
            </a:r>
            <a:r>
              <a:rPr lang="en-US" sz="2000" dirty="0" smtClean="0"/>
              <a:t> </a:t>
            </a:r>
            <a:r>
              <a:rPr lang="en-US" sz="2000" dirty="0" err="1" smtClean="0"/>
              <a:t>Lan</a:t>
            </a:r>
            <a:r>
              <a:rPr lang="en-US" sz="2000" dirty="0" smtClean="0"/>
              <a:t>, 1 </a:t>
            </a:r>
            <a:r>
              <a:rPr lang="en-US" sz="2000" dirty="0" err="1" smtClean="0"/>
              <a:t>năm</a:t>
            </a:r>
            <a:r>
              <a:rPr lang="en-US" sz="2000" dirty="0" smtClean="0"/>
              <a:t> 1 </a:t>
            </a:r>
            <a:r>
              <a:rPr lang="en-US" sz="2000" dirty="0" err="1" smtClean="0"/>
              <a:t>lần</a:t>
            </a:r>
            <a:r>
              <a:rPr lang="en-US" sz="2000" dirty="0" smtClean="0"/>
              <a:t> – ICCCI 2013 </a:t>
            </a:r>
            <a:r>
              <a:rPr lang="en-US" sz="2000" dirty="0" err="1" smtClean="0"/>
              <a:t>lần</a:t>
            </a:r>
            <a:r>
              <a:rPr lang="en-US" sz="2000" dirty="0" smtClean="0"/>
              <a:t> 5 </a:t>
            </a:r>
            <a:r>
              <a:rPr lang="en-US" sz="2000" dirty="0" err="1" smtClean="0"/>
              <a:t>tại</a:t>
            </a:r>
            <a:r>
              <a:rPr lang="en-US" sz="2000" dirty="0" smtClean="0"/>
              <a:t> Romania). </a:t>
            </a:r>
            <a:r>
              <a:rPr lang="en-US" sz="2000" dirty="0" err="1" smtClean="0"/>
              <a:t>Gọi</a:t>
            </a:r>
            <a:r>
              <a:rPr lang="en-US" sz="2000" dirty="0" smtClean="0"/>
              <a:t> </a:t>
            </a:r>
            <a:r>
              <a:rPr lang="en-US" sz="2000" dirty="0" err="1" smtClean="0"/>
              <a:t>bài</a:t>
            </a:r>
            <a:r>
              <a:rPr lang="en-US" sz="2000" dirty="0" smtClean="0"/>
              <a:t> </a:t>
            </a:r>
            <a:r>
              <a:rPr lang="en-US" sz="2000" dirty="0" err="1" smtClean="0"/>
              <a:t>cho</a:t>
            </a:r>
            <a:r>
              <a:rPr lang="en-US" sz="2000" dirty="0" smtClean="0"/>
              <a:t> 2014 (25/3/2014) </a:t>
            </a:r>
            <a:r>
              <a:rPr lang="en-US" sz="2000" dirty="0" err="1" smtClean="0"/>
              <a:t>tại</a:t>
            </a:r>
            <a:r>
              <a:rPr lang="en-US" sz="2000" dirty="0" smtClean="0"/>
              <a:t> </a:t>
            </a:r>
            <a:r>
              <a:rPr lang="en-US" sz="2000" dirty="0" err="1" smtClean="0"/>
              <a:t>Hàn</a:t>
            </a:r>
            <a:r>
              <a:rPr lang="en-US" sz="2000" dirty="0" smtClean="0"/>
              <a:t> </a:t>
            </a:r>
            <a:r>
              <a:rPr lang="en-US" sz="2000" dirty="0" err="1" smtClean="0"/>
              <a:t>Quốc</a:t>
            </a:r>
            <a:r>
              <a:rPr lang="en-US" sz="2000" dirty="0" smtClean="0"/>
              <a:t>.</a:t>
            </a:r>
            <a:endParaRPr lang="en-US" sz="2100" dirty="0" smtClean="0"/>
          </a:p>
          <a:p>
            <a:pPr lvl="2" algn="just" eaLnBrk="1" hangingPunct="1">
              <a:buNone/>
            </a:pPr>
            <a:r>
              <a:rPr lang="en-US" sz="2100" dirty="0" smtClean="0"/>
              <a:t>	</a:t>
            </a:r>
          </a:p>
          <a:p>
            <a:pPr lvl="1" algn="just" eaLnBrk="1" hangingPunct="1"/>
            <a:endParaRPr lang="en-US" sz="2300" dirty="0" smtClean="0"/>
          </a:p>
          <a:p>
            <a:pPr lvl="1" algn="just" eaLnBrk="1" hangingPunct="1">
              <a:buNone/>
            </a:pPr>
            <a:endParaRPr lang="en-US" sz="2400" dirty="0" smtClean="0"/>
          </a:p>
        </p:txBody>
      </p:sp>
      <p:sp>
        <p:nvSpPr>
          <p:cNvPr id="64515"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3C336BE7-A78F-4B3E-8C78-CD43F0A3F859}" type="slidenum">
              <a:rPr lang="vi-VN" smtClean="0"/>
              <a:pPr defTabSz="447675"/>
              <a:t>53</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Gợi</a:t>
            </a:r>
            <a:r>
              <a:rPr lang="en-US" sz="3600" dirty="0" smtClean="0">
                <a:solidFill>
                  <a:schemeClr val="bg1"/>
                </a:solidFill>
              </a:rPr>
              <a:t> ý </a:t>
            </a: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en-US" sz="3600" dirty="0" err="1" smtClean="0">
                <a:solidFill>
                  <a:schemeClr val="bg1"/>
                </a:solidFill>
              </a:rPr>
              <a:t>hội</a:t>
            </a:r>
            <a:r>
              <a:rPr lang="en-US" sz="3600" dirty="0" smtClean="0">
                <a:solidFill>
                  <a:schemeClr val="bg1"/>
                </a:solidFill>
              </a:rPr>
              <a:t> </a:t>
            </a:r>
            <a:r>
              <a:rPr lang="en-US" sz="3600" dirty="0" err="1" smtClean="0">
                <a:solidFill>
                  <a:schemeClr val="bg1"/>
                </a:solidFill>
              </a:rPr>
              <a:t>nghị</a:t>
            </a:r>
            <a:r>
              <a:rPr lang="en-US" sz="3600" dirty="0" smtClean="0">
                <a:solidFill>
                  <a:schemeClr val="bg1"/>
                </a:solidFill>
              </a:rPr>
              <a:t> </a:t>
            </a:r>
            <a:r>
              <a:rPr lang="en-US" sz="3600" dirty="0" err="1" smtClean="0">
                <a:solidFill>
                  <a:schemeClr val="bg1"/>
                </a:solidFill>
              </a:rPr>
              <a:t>để</a:t>
            </a:r>
            <a:r>
              <a:rPr lang="en-US" sz="3600" dirty="0" smtClean="0">
                <a:solidFill>
                  <a:schemeClr val="bg1"/>
                </a:solidFill>
              </a:rPr>
              <a:t> </a:t>
            </a:r>
            <a:r>
              <a:rPr lang="en-US" sz="3600" dirty="0" err="1" smtClean="0">
                <a:solidFill>
                  <a:schemeClr val="bg1"/>
                </a:solidFill>
              </a:rPr>
              <a:t>gửi</a:t>
            </a:r>
            <a:r>
              <a:rPr lang="en-US" sz="3600" dirty="0" smtClean="0">
                <a:solidFill>
                  <a:schemeClr val="bg1"/>
                </a:solidFill>
              </a:rPr>
              <a:t> </a:t>
            </a:r>
            <a:r>
              <a:rPr lang="en-US" sz="3600" dirty="0" err="1" smtClean="0">
                <a:solidFill>
                  <a:schemeClr val="bg1"/>
                </a:solidFill>
              </a:rPr>
              <a:t>bài</a:t>
            </a:r>
            <a:r>
              <a:rPr lang="en-US" sz="3600" dirty="0" smtClean="0">
                <a:solidFill>
                  <a:schemeClr val="bg1"/>
                </a:solidFill>
              </a:rPr>
              <a:t>(4/6)</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2"/>
          <p:cNvSpPr>
            <a:spLocks noGrp="1"/>
          </p:cNvSpPr>
          <p:nvPr>
            <p:ph idx="1"/>
          </p:nvPr>
        </p:nvSpPr>
        <p:spPr>
          <a:xfrm>
            <a:off x="215900" y="1042988"/>
            <a:ext cx="9577388" cy="6337300"/>
          </a:xfrm>
        </p:spPr>
        <p:txBody>
          <a:bodyPr/>
          <a:lstStyle/>
          <a:p>
            <a:pPr algn="just" eaLnBrk="1" hangingPunct="1"/>
            <a:r>
              <a:rPr lang="en-US" sz="2800" dirty="0" err="1" smtClean="0"/>
              <a:t>Hội</a:t>
            </a:r>
            <a:r>
              <a:rPr lang="en-US" sz="2800" dirty="0" smtClean="0"/>
              <a:t> </a:t>
            </a:r>
            <a:r>
              <a:rPr lang="en-US" sz="2800" dirty="0" err="1" smtClean="0"/>
              <a:t>nghị</a:t>
            </a:r>
            <a:r>
              <a:rPr lang="en-US" sz="2800" dirty="0" smtClean="0"/>
              <a:t> </a:t>
            </a:r>
            <a:r>
              <a:rPr lang="en-US" sz="2800" dirty="0" err="1" smtClean="0"/>
              <a:t>Quốc</a:t>
            </a:r>
            <a:r>
              <a:rPr lang="en-US" sz="2800" dirty="0" smtClean="0"/>
              <a:t> </a:t>
            </a:r>
            <a:r>
              <a:rPr lang="en-US" sz="2800" dirty="0" err="1" smtClean="0"/>
              <a:t>tế</a:t>
            </a:r>
            <a:r>
              <a:rPr lang="en-US" sz="2800" dirty="0" smtClean="0"/>
              <a:t> </a:t>
            </a:r>
            <a:r>
              <a:rPr lang="en-US" sz="2800" dirty="0" err="1" smtClean="0"/>
              <a:t>chỉ</a:t>
            </a:r>
            <a:r>
              <a:rPr lang="en-US" sz="2800" dirty="0" smtClean="0"/>
              <a:t> </a:t>
            </a:r>
            <a:r>
              <a:rPr lang="en-US" sz="2800" dirty="0" err="1" smtClean="0"/>
              <a:t>tổ</a:t>
            </a:r>
            <a:r>
              <a:rPr lang="en-US" sz="2800" dirty="0" smtClean="0"/>
              <a:t> </a:t>
            </a:r>
            <a:r>
              <a:rPr lang="en-US" sz="2800" dirty="0" err="1" smtClean="0"/>
              <a:t>chức</a:t>
            </a:r>
            <a:r>
              <a:rPr lang="en-US" sz="2800" dirty="0" smtClean="0"/>
              <a:t> ở </a:t>
            </a:r>
            <a:r>
              <a:rPr lang="en-US" sz="2800" dirty="0" err="1" smtClean="0"/>
              <a:t>Việt</a:t>
            </a:r>
            <a:r>
              <a:rPr lang="en-US" sz="2800" dirty="0" smtClean="0"/>
              <a:t> </a:t>
            </a:r>
            <a:r>
              <a:rPr lang="en-US" sz="2800" dirty="0" err="1" smtClean="0"/>
              <a:t>nam</a:t>
            </a:r>
            <a:r>
              <a:rPr lang="en-US" sz="2800" dirty="0" smtClean="0"/>
              <a:t> </a:t>
            </a:r>
            <a:r>
              <a:rPr lang="en-US" sz="2800" dirty="0" err="1" smtClean="0"/>
              <a:t>có</a:t>
            </a:r>
            <a:r>
              <a:rPr lang="en-US" sz="2800" dirty="0" smtClean="0"/>
              <a:t> </a:t>
            </a:r>
            <a:r>
              <a:rPr lang="en-US" sz="2800" dirty="0" err="1" smtClean="0"/>
              <a:t>giá</a:t>
            </a:r>
            <a:r>
              <a:rPr lang="en-US" sz="2800" dirty="0" smtClean="0"/>
              <a:t> </a:t>
            </a:r>
            <a:r>
              <a:rPr lang="en-US" sz="2800" dirty="0" err="1" smtClean="0"/>
              <a:t>thành</a:t>
            </a:r>
            <a:r>
              <a:rPr lang="en-US" sz="2800" dirty="0" smtClean="0"/>
              <a:t> </a:t>
            </a:r>
            <a:r>
              <a:rPr lang="en-US" sz="2800" dirty="0" err="1" smtClean="0"/>
              <a:t>hợp</a:t>
            </a:r>
            <a:r>
              <a:rPr lang="en-US" sz="2800" dirty="0" smtClean="0"/>
              <a:t> </a:t>
            </a:r>
            <a:r>
              <a:rPr lang="en-US" sz="2800" dirty="0" err="1" smtClean="0"/>
              <a:t>lý</a:t>
            </a:r>
            <a:r>
              <a:rPr lang="en-US" sz="2800" dirty="0" smtClean="0"/>
              <a:t> </a:t>
            </a:r>
            <a:r>
              <a:rPr lang="en-US" sz="2800" dirty="0" err="1" smtClean="0"/>
              <a:t>cho</a:t>
            </a:r>
            <a:r>
              <a:rPr lang="en-US" sz="2800" dirty="0" smtClean="0"/>
              <a:t> </a:t>
            </a:r>
            <a:r>
              <a:rPr lang="en-US" sz="2800" dirty="0" err="1" smtClean="0"/>
              <a:t>người</a:t>
            </a:r>
            <a:r>
              <a:rPr lang="en-US" sz="2800" dirty="0" smtClean="0"/>
              <a:t> </a:t>
            </a:r>
            <a:r>
              <a:rPr lang="en-US" sz="2800" dirty="0" err="1" smtClean="0"/>
              <a:t>Việt</a:t>
            </a:r>
            <a:r>
              <a:rPr lang="en-US" sz="2800" dirty="0" smtClean="0"/>
              <a:t>:</a:t>
            </a:r>
          </a:p>
          <a:p>
            <a:pPr lvl="1" algn="just" eaLnBrk="1" hangingPunct="1"/>
            <a:r>
              <a:rPr lang="en-US" sz="2000" dirty="0" smtClean="0"/>
              <a:t>RIVF: IEEE RIVF International Conference on Computing &amp; Communication Technologies, Research, Innovation, and Vision for the Future ; (</a:t>
            </a:r>
            <a:r>
              <a:rPr lang="en-US" sz="2000" dirty="0" err="1" smtClean="0"/>
              <a:t>bắt</a:t>
            </a:r>
            <a:r>
              <a:rPr lang="en-US" sz="2000" dirty="0" smtClean="0"/>
              <a:t> </a:t>
            </a:r>
            <a:r>
              <a:rPr lang="en-US" sz="2000" dirty="0" err="1" smtClean="0"/>
              <a:t>đầu</a:t>
            </a:r>
            <a:r>
              <a:rPr lang="en-US" sz="2000" dirty="0" smtClean="0"/>
              <a:t> 2003, </a:t>
            </a:r>
            <a:r>
              <a:rPr lang="en-US" sz="2000" dirty="0" err="1" smtClean="0"/>
              <a:t>tại</a:t>
            </a:r>
            <a:r>
              <a:rPr lang="en-US" sz="2000" dirty="0" smtClean="0"/>
              <a:t> </a:t>
            </a:r>
            <a:r>
              <a:rPr lang="en-US" sz="2000" dirty="0" err="1" smtClean="0"/>
              <a:t>Hà</a:t>
            </a:r>
            <a:r>
              <a:rPr lang="en-US" sz="2000" dirty="0" smtClean="0"/>
              <a:t> </a:t>
            </a:r>
            <a:r>
              <a:rPr lang="en-US" sz="2000" dirty="0" err="1" smtClean="0"/>
              <a:t>nội</a:t>
            </a:r>
            <a:r>
              <a:rPr lang="en-US" sz="2000" dirty="0" smtClean="0"/>
              <a:t> – RIVF 2013 </a:t>
            </a:r>
            <a:r>
              <a:rPr lang="en-US" sz="2000" dirty="0" err="1" smtClean="0"/>
              <a:t>Lần</a:t>
            </a:r>
            <a:r>
              <a:rPr lang="en-US" sz="2000" dirty="0" smtClean="0"/>
              <a:t> 10 </a:t>
            </a:r>
            <a:r>
              <a:rPr lang="en-US" sz="2000" dirty="0" err="1" smtClean="0"/>
              <a:t>tại</a:t>
            </a:r>
            <a:r>
              <a:rPr lang="en-US" sz="2000" dirty="0" smtClean="0"/>
              <a:t> </a:t>
            </a:r>
            <a:r>
              <a:rPr lang="en-US" sz="2000" dirty="0" err="1" smtClean="0"/>
              <a:t>Hà</a:t>
            </a:r>
            <a:r>
              <a:rPr lang="en-US" sz="2000" dirty="0" smtClean="0"/>
              <a:t> </a:t>
            </a:r>
            <a:r>
              <a:rPr lang="en-US" sz="2000" dirty="0" err="1" smtClean="0"/>
              <a:t>nội</a:t>
            </a:r>
            <a:r>
              <a:rPr lang="en-US" sz="2000" dirty="0" smtClean="0"/>
              <a:t>).  </a:t>
            </a:r>
            <a:r>
              <a:rPr lang="en-US" sz="2000" dirty="0" err="1" smtClean="0"/>
              <a:t>Hội</a:t>
            </a:r>
            <a:r>
              <a:rPr lang="en-US" sz="2000" dirty="0" smtClean="0"/>
              <a:t> </a:t>
            </a:r>
            <a:r>
              <a:rPr lang="en-US" sz="2000" dirty="0" err="1" smtClean="0"/>
              <a:t>nghị</a:t>
            </a:r>
            <a:r>
              <a:rPr lang="en-US" sz="2000" dirty="0" smtClean="0"/>
              <a:t> </a:t>
            </a:r>
            <a:r>
              <a:rPr lang="en-US" sz="2000" dirty="0" err="1" smtClean="0"/>
              <a:t>này</a:t>
            </a:r>
            <a:r>
              <a:rPr lang="en-US" sz="2000" dirty="0" smtClean="0"/>
              <a:t> </a:t>
            </a:r>
            <a:r>
              <a:rPr lang="en-US" sz="2000" dirty="0" err="1" smtClean="0"/>
              <a:t>thuộc</a:t>
            </a:r>
            <a:r>
              <a:rPr lang="en-US" sz="2000" dirty="0" smtClean="0"/>
              <a:t> IEEE </a:t>
            </a:r>
            <a:r>
              <a:rPr lang="en-US" sz="2000" dirty="0" err="1" smtClean="0"/>
              <a:t>đã</a:t>
            </a:r>
            <a:r>
              <a:rPr lang="en-US" sz="2000" dirty="0" smtClean="0"/>
              <a:t> </a:t>
            </a:r>
            <a:r>
              <a:rPr lang="en-US" sz="2000" dirty="0" err="1" smtClean="0"/>
              <a:t>từng</a:t>
            </a:r>
            <a:r>
              <a:rPr lang="en-US" sz="2000" dirty="0" smtClean="0"/>
              <a:t> </a:t>
            </a:r>
            <a:r>
              <a:rPr lang="en-US" sz="2000" dirty="0" err="1" smtClean="0"/>
              <a:t>xuất</a:t>
            </a:r>
            <a:r>
              <a:rPr lang="en-US" sz="2000" dirty="0" smtClean="0"/>
              <a:t> </a:t>
            </a:r>
            <a:r>
              <a:rPr lang="en-US" sz="2000" dirty="0" err="1" smtClean="0"/>
              <a:t>hiện</a:t>
            </a:r>
            <a:r>
              <a:rPr lang="en-US" sz="2000" dirty="0" smtClean="0"/>
              <a:t> </a:t>
            </a:r>
            <a:r>
              <a:rPr lang="en-US" sz="2000" dirty="0" err="1" smtClean="0"/>
              <a:t>trong</a:t>
            </a:r>
            <a:r>
              <a:rPr lang="en-US" sz="2000" dirty="0" smtClean="0"/>
              <a:t> </a:t>
            </a:r>
            <a:r>
              <a:rPr lang="en-US" sz="2000" dirty="0" err="1" smtClean="0"/>
              <a:t>danh</a:t>
            </a:r>
            <a:r>
              <a:rPr lang="en-US" sz="2000" dirty="0" smtClean="0"/>
              <a:t> </a:t>
            </a:r>
            <a:r>
              <a:rPr lang="en-US" sz="2000" dirty="0" err="1" smtClean="0"/>
              <a:t>mục</a:t>
            </a:r>
            <a:r>
              <a:rPr lang="en-US" sz="2000" dirty="0" smtClean="0"/>
              <a:t> ISI Proceedings </a:t>
            </a:r>
            <a:r>
              <a:rPr lang="en-US" sz="2000" dirty="0" err="1" smtClean="0"/>
              <a:t>vào</a:t>
            </a:r>
            <a:r>
              <a:rPr lang="en-US" sz="2000" dirty="0" smtClean="0"/>
              <a:t> </a:t>
            </a:r>
            <a:r>
              <a:rPr lang="en-US" sz="2000" dirty="0" err="1" smtClean="0"/>
              <a:t>năm</a:t>
            </a:r>
            <a:r>
              <a:rPr lang="en-US" sz="2000" dirty="0" smtClean="0"/>
              <a:t> 2009. (</a:t>
            </a:r>
            <a:r>
              <a:rPr lang="en-US" sz="2000" dirty="0" err="1" smtClean="0"/>
              <a:t>Có</a:t>
            </a:r>
            <a:r>
              <a:rPr lang="en-US" sz="2000" dirty="0" smtClean="0"/>
              <a:t> </a:t>
            </a:r>
            <a:r>
              <a:rPr lang="en-US" sz="2000" dirty="0" err="1" smtClean="0"/>
              <a:t>áp</a:t>
            </a:r>
            <a:r>
              <a:rPr lang="en-US" sz="2000" dirty="0" smtClean="0"/>
              <a:t> </a:t>
            </a:r>
            <a:r>
              <a:rPr lang="en-US" sz="2000" dirty="0" err="1" smtClean="0"/>
              <a:t>dụng</a:t>
            </a:r>
            <a:r>
              <a:rPr lang="en-US" sz="2000" dirty="0" smtClean="0"/>
              <a:t> </a:t>
            </a:r>
            <a:r>
              <a:rPr lang="en-US" sz="2000" dirty="0" err="1" smtClean="0"/>
              <a:t>giá</a:t>
            </a:r>
            <a:r>
              <a:rPr lang="en-US" sz="2000" dirty="0" smtClean="0"/>
              <a:t> </a:t>
            </a:r>
            <a:r>
              <a:rPr lang="en-US" sz="2000" dirty="0" err="1" smtClean="0"/>
              <a:t>cho</a:t>
            </a:r>
            <a:r>
              <a:rPr lang="en-US" sz="2000" dirty="0" smtClean="0"/>
              <a:t> </a:t>
            </a:r>
            <a:r>
              <a:rPr lang="en-US" sz="2000" dirty="0" err="1" smtClean="0"/>
              <a:t>người</a:t>
            </a:r>
            <a:r>
              <a:rPr lang="en-US" sz="2000" dirty="0" smtClean="0"/>
              <a:t> </a:t>
            </a:r>
            <a:r>
              <a:rPr lang="en-US" sz="2000" dirty="0" err="1" smtClean="0"/>
              <a:t>Việt</a:t>
            </a:r>
            <a:r>
              <a:rPr lang="en-US" sz="2000" dirty="0" smtClean="0"/>
              <a:t>).</a:t>
            </a:r>
          </a:p>
          <a:p>
            <a:pPr lvl="1" algn="just" eaLnBrk="1" hangingPunct="1"/>
            <a:r>
              <a:rPr lang="en-US" sz="2000" dirty="0" err="1" smtClean="0"/>
              <a:t>SoICT</a:t>
            </a:r>
            <a:r>
              <a:rPr lang="en-US" sz="2000" dirty="0" smtClean="0"/>
              <a:t>: International Symposium on Information and Communication Technology; (</a:t>
            </a:r>
            <a:r>
              <a:rPr lang="en-US" sz="2000" dirty="0" err="1" smtClean="0"/>
              <a:t>bắt</a:t>
            </a:r>
            <a:r>
              <a:rPr lang="en-US" sz="2000" dirty="0" smtClean="0"/>
              <a:t> </a:t>
            </a:r>
            <a:r>
              <a:rPr lang="en-US" sz="2000" dirty="0" err="1" smtClean="0"/>
              <a:t>đầu</a:t>
            </a:r>
            <a:r>
              <a:rPr lang="en-US" sz="2000" dirty="0" smtClean="0"/>
              <a:t> 2010, </a:t>
            </a:r>
            <a:r>
              <a:rPr lang="en-US" sz="2000" dirty="0" err="1" smtClean="0"/>
              <a:t>tại</a:t>
            </a:r>
            <a:r>
              <a:rPr lang="en-US" sz="2000" dirty="0" smtClean="0"/>
              <a:t> </a:t>
            </a:r>
            <a:r>
              <a:rPr lang="en-US" sz="2000" dirty="0" err="1" smtClean="0"/>
              <a:t>Hà</a:t>
            </a:r>
            <a:r>
              <a:rPr lang="en-US" sz="2000" dirty="0" smtClean="0"/>
              <a:t> </a:t>
            </a:r>
            <a:r>
              <a:rPr lang="en-US" sz="2000" dirty="0" err="1" smtClean="0"/>
              <a:t>nội</a:t>
            </a:r>
            <a:r>
              <a:rPr lang="en-US" sz="2000" dirty="0" smtClean="0"/>
              <a:t> – </a:t>
            </a:r>
            <a:r>
              <a:rPr lang="en-US" sz="2000" dirty="0" err="1" smtClean="0"/>
              <a:t>SoICT</a:t>
            </a:r>
            <a:r>
              <a:rPr lang="en-US" sz="2000" dirty="0" smtClean="0"/>
              <a:t> 2013 </a:t>
            </a:r>
            <a:r>
              <a:rPr lang="en-US" sz="2000" dirty="0" err="1" smtClean="0"/>
              <a:t>Lần</a:t>
            </a:r>
            <a:r>
              <a:rPr lang="en-US" sz="2000" dirty="0" smtClean="0"/>
              <a:t> 4 </a:t>
            </a:r>
            <a:r>
              <a:rPr lang="en-US" sz="2000" dirty="0" err="1" smtClean="0"/>
              <a:t>tại</a:t>
            </a:r>
            <a:r>
              <a:rPr lang="en-US" sz="2000" dirty="0" smtClean="0"/>
              <a:t> </a:t>
            </a:r>
            <a:r>
              <a:rPr lang="en-US" sz="2000" dirty="0" err="1" smtClean="0"/>
              <a:t>Đà</a:t>
            </a:r>
            <a:r>
              <a:rPr lang="en-US" sz="2000" dirty="0" smtClean="0"/>
              <a:t> </a:t>
            </a:r>
            <a:r>
              <a:rPr lang="en-US" sz="2000" dirty="0" err="1" smtClean="0"/>
              <a:t>Nẵng</a:t>
            </a:r>
            <a:r>
              <a:rPr lang="en-US" sz="2000" dirty="0" smtClean="0"/>
              <a:t>).  </a:t>
            </a:r>
            <a:r>
              <a:rPr lang="en-US" sz="2000" dirty="0" err="1" smtClean="0"/>
              <a:t>Hội</a:t>
            </a:r>
            <a:r>
              <a:rPr lang="en-US" sz="2000" dirty="0" smtClean="0"/>
              <a:t> </a:t>
            </a:r>
            <a:r>
              <a:rPr lang="en-US" sz="2000" dirty="0" err="1" smtClean="0"/>
              <a:t>nghị</a:t>
            </a:r>
            <a:r>
              <a:rPr lang="en-US" sz="2000" dirty="0" smtClean="0"/>
              <a:t> </a:t>
            </a:r>
            <a:r>
              <a:rPr lang="en-US" sz="2000" dirty="0" err="1" smtClean="0"/>
              <a:t>này</a:t>
            </a:r>
            <a:r>
              <a:rPr lang="en-US" sz="2000" dirty="0" smtClean="0"/>
              <a:t> </a:t>
            </a:r>
            <a:r>
              <a:rPr lang="en-US" sz="2000" dirty="0" err="1" smtClean="0"/>
              <a:t>thuộc</a:t>
            </a:r>
            <a:r>
              <a:rPr lang="en-US" sz="2000" dirty="0" smtClean="0"/>
              <a:t> ACM (</a:t>
            </a:r>
            <a:r>
              <a:rPr lang="en-US" sz="2000" dirty="0" err="1" smtClean="0"/>
              <a:t>Có</a:t>
            </a:r>
            <a:r>
              <a:rPr lang="en-US" sz="2000" dirty="0" smtClean="0"/>
              <a:t> </a:t>
            </a:r>
            <a:r>
              <a:rPr lang="en-US" sz="2000" dirty="0" err="1" smtClean="0"/>
              <a:t>áp</a:t>
            </a:r>
            <a:r>
              <a:rPr lang="en-US" sz="2000" dirty="0" smtClean="0"/>
              <a:t> </a:t>
            </a:r>
            <a:r>
              <a:rPr lang="en-US" sz="2000" dirty="0" err="1" smtClean="0"/>
              <a:t>dụng</a:t>
            </a:r>
            <a:r>
              <a:rPr lang="en-US" sz="2000" dirty="0" smtClean="0"/>
              <a:t> </a:t>
            </a:r>
            <a:r>
              <a:rPr lang="en-US" sz="2000" dirty="0" err="1" smtClean="0"/>
              <a:t>giá</a:t>
            </a:r>
            <a:r>
              <a:rPr lang="en-US" sz="2000" dirty="0" smtClean="0"/>
              <a:t> </a:t>
            </a:r>
            <a:r>
              <a:rPr lang="en-US" sz="2000" dirty="0" err="1" smtClean="0"/>
              <a:t>cho</a:t>
            </a:r>
            <a:r>
              <a:rPr lang="en-US" sz="2000" dirty="0" smtClean="0"/>
              <a:t> </a:t>
            </a:r>
            <a:r>
              <a:rPr lang="en-US" sz="2000" dirty="0" err="1" smtClean="0"/>
              <a:t>người</a:t>
            </a:r>
            <a:r>
              <a:rPr lang="en-US" sz="2000" dirty="0" smtClean="0"/>
              <a:t> </a:t>
            </a:r>
            <a:r>
              <a:rPr lang="en-US" sz="2000" dirty="0" err="1" smtClean="0"/>
              <a:t>Việt</a:t>
            </a:r>
            <a:r>
              <a:rPr lang="en-US" sz="2000" dirty="0" smtClean="0"/>
              <a:t>).</a:t>
            </a:r>
          </a:p>
          <a:p>
            <a:pPr lvl="1" algn="just" eaLnBrk="1" hangingPunct="1"/>
            <a:r>
              <a:rPr lang="en-US" sz="2000" dirty="0" smtClean="0"/>
              <a:t>KSE: International Conference on Knowledge and Systems Engineering; (</a:t>
            </a:r>
            <a:r>
              <a:rPr lang="en-US" sz="2000" dirty="0" err="1" smtClean="0"/>
              <a:t>bắt</a:t>
            </a:r>
            <a:r>
              <a:rPr lang="en-US" sz="2000" dirty="0" smtClean="0"/>
              <a:t> </a:t>
            </a:r>
            <a:r>
              <a:rPr lang="en-US" sz="2000" dirty="0" err="1" smtClean="0"/>
              <a:t>đầu</a:t>
            </a:r>
            <a:r>
              <a:rPr lang="en-US" sz="2000" dirty="0" smtClean="0"/>
              <a:t> 2009, </a:t>
            </a:r>
            <a:r>
              <a:rPr lang="en-US" sz="2000" dirty="0" err="1" smtClean="0"/>
              <a:t>tại</a:t>
            </a:r>
            <a:r>
              <a:rPr lang="en-US" sz="2000" dirty="0" smtClean="0"/>
              <a:t> </a:t>
            </a:r>
            <a:r>
              <a:rPr lang="en-US" sz="2000" dirty="0" err="1" smtClean="0"/>
              <a:t>Hà</a:t>
            </a:r>
            <a:r>
              <a:rPr lang="en-US" sz="2000" dirty="0" smtClean="0"/>
              <a:t> </a:t>
            </a:r>
            <a:r>
              <a:rPr lang="en-US" sz="2000" dirty="0" err="1" smtClean="0"/>
              <a:t>nội</a:t>
            </a:r>
            <a:r>
              <a:rPr lang="en-US" sz="2000" dirty="0" smtClean="0"/>
              <a:t> – KSE 2013 </a:t>
            </a:r>
            <a:r>
              <a:rPr lang="en-US" sz="2000" dirty="0" err="1" smtClean="0"/>
              <a:t>Lần</a:t>
            </a:r>
            <a:r>
              <a:rPr lang="en-US" sz="2000" dirty="0" smtClean="0"/>
              <a:t> 5 </a:t>
            </a:r>
            <a:r>
              <a:rPr lang="en-US" sz="2000" dirty="0" err="1" smtClean="0"/>
              <a:t>tại</a:t>
            </a:r>
            <a:r>
              <a:rPr lang="en-US" sz="2000" dirty="0" smtClean="0"/>
              <a:t> </a:t>
            </a:r>
            <a:r>
              <a:rPr lang="en-US" sz="2000" dirty="0" err="1" smtClean="0"/>
              <a:t>Hà</a:t>
            </a:r>
            <a:r>
              <a:rPr lang="en-US" sz="2000" dirty="0" smtClean="0"/>
              <a:t> </a:t>
            </a:r>
            <a:r>
              <a:rPr lang="en-US" sz="2000" dirty="0" err="1" smtClean="0"/>
              <a:t>nội</a:t>
            </a:r>
            <a:r>
              <a:rPr lang="en-US" sz="2000" dirty="0" smtClean="0"/>
              <a:t>).  </a:t>
            </a:r>
            <a:r>
              <a:rPr lang="en-US" sz="2000" dirty="0" err="1" smtClean="0"/>
              <a:t>Hội</a:t>
            </a:r>
            <a:r>
              <a:rPr lang="en-US" sz="2000" dirty="0" smtClean="0"/>
              <a:t> </a:t>
            </a:r>
            <a:r>
              <a:rPr lang="en-US" sz="2000" dirty="0" err="1" smtClean="0"/>
              <a:t>nghị</a:t>
            </a:r>
            <a:r>
              <a:rPr lang="en-US" sz="2000" dirty="0" smtClean="0"/>
              <a:t> </a:t>
            </a:r>
            <a:r>
              <a:rPr lang="en-US" sz="2000" dirty="0" err="1" smtClean="0"/>
              <a:t>này</a:t>
            </a:r>
            <a:r>
              <a:rPr lang="en-US" sz="2000" dirty="0" smtClean="0"/>
              <a:t> </a:t>
            </a:r>
            <a:r>
              <a:rPr lang="en-US" sz="2000" dirty="0" err="1" smtClean="0"/>
              <a:t>thuộc</a:t>
            </a:r>
            <a:r>
              <a:rPr lang="en-US" sz="2000" dirty="0" smtClean="0"/>
              <a:t> IEEE; </a:t>
            </a:r>
            <a:r>
              <a:rPr lang="en-US" sz="2000" dirty="0" err="1" smtClean="0"/>
              <a:t>năm</a:t>
            </a:r>
            <a:r>
              <a:rPr lang="en-US" sz="2000" dirty="0" smtClean="0"/>
              <a:t> 2013 </a:t>
            </a:r>
            <a:r>
              <a:rPr lang="en-US" sz="2000" dirty="0" err="1" smtClean="0"/>
              <a:t>được</a:t>
            </a:r>
            <a:r>
              <a:rPr lang="en-US" sz="2000" dirty="0" smtClean="0"/>
              <a:t> publish  </a:t>
            </a:r>
            <a:r>
              <a:rPr lang="en-US" sz="2000" dirty="0" err="1" smtClean="0"/>
              <a:t>bởi</a:t>
            </a:r>
            <a:r>
              <a:rPr lang="en-US" sz="2000" dirty="0" smtClean="0"/>
              <a:t> Springer (</a:t>
            </a:r>
            <a:r>
              <a:rPr lang="en-US" sz="2000" dirty="0" err="1" smtClean="0"/>
              <a:t>Có</a:t>
            </a:r>
            <a:r>
              <a:rPr lang="en-US" sz="2000" dirty="0" smtClean="0"/>
              <a:t> </a:t>
            </a:r>
            <a:r>
              <a:rPr lang="en-US" sz="2000" dirty="0" err="1" smtClean="0"/>
              <a:t>áp</a:t>
            </a:r>
            <a:r>
              <a:rPr lang="en-US" sz="2000" dirty="0" smtClean="0"/>
              <a:t> </a:t>
            </a:r>
            <a:r>
              <a:rPr lang="en-US" sz="2000" dirty="0" err="1" smtClean="0"/>
              <a:t>dụng</a:t>
            </a:r>
            <a:r>
              <a:rPr lang="en-US" sz="2000" dirty="0" smtClean="0"/>
              <a:t> </a:t>
            </a:r>
            <a:r>
              <a:rPr lang="en-US" sz="2000" dirty="0" err="1" smtClean="0"/>
              <a:t>giá</a:t>
            </a:r>
            <a:r>
              <a:rPr lang="en-US" sz="2000" dirty="0" smtClean="0"/>
              <a:t> </a:t>
            </a:r>
            <a:r>
              <a:rPr lang="en-US" sz="2000" dirty="0" err="1" smtClean="0"/>
              <a:t>cho</a:t>
            </a:r>
            <a:r>
              <a:rPr lang="en-US" sz="2000" dirty="0" smtClean="0"/>
              <a:t> </a:t>
            </a:r>
            <a:r>
              <a:rPr lang="en-US" sz="2000" dirty="0" err="1" smtClean="0"/>
              <a:t>người</a:t>
            </a:r>
            <a:r>
              <a:rPr lang="en-US" sz="2000" dirty="0" smtClean="0"/>
              <a:t> </a:t>
            </a:r>
            <a:r>
              <a:rPr lang="en-US" sz="2000" dirty="0" err="1" smtClean="0"/>
              <a:t>Việt</a:t>
            </a:r>
            <a:r>
              <a:rPr lang="en-US" sz="2000" dirty="0" smtClean="0"/>
              <a:t>).</a:t>
            </a:r>
          </a:p>
          <a:p>
            <a:pPr lvl="1" algn="just" eaLnBrk="1" hangingPunct="1"/>
            <a:r>
              <a:rPr lang="en-US" sz="2000" dirty="0" smtClean="0"/>
              <a:t>ICCAIS: International Conference on Control, Automation and Information Sciences ; (</a:t>
            </a:r>
            <a:r>
              <a:rPr lang="en-US" sz="2000" dirty="0" err="1" smtClean="0"/>
              <a:t>bắt</a:t>
            </a:r>
            <a:r>
              <a:rPr lang="en-US" sz="2000" dirty="0" smtClean="0"/>
              <a:t> </a:t>
            </a:r>
            <a:r>
              <a:rPr lang="en-US" sz="2000" dirty="0" err="1" smtClean="0"/>
              <a:t>đầu</a:t>
            </a:r>
            <a:r>
              <a:rPr lang="en-US" sz="2000" dirty="0" smtClean="0"/>
              <a:t> 2012, </a:t>
            </a:r>
            <a:r>
              <a:rPr lang="en-US" sz="2000" dirty="0" err="1" smtClean="0"/>
              <a:t>tại</a:t>
            </a:r>
            <a:r>
              <a:rPr lang="en-US" sz="2000" dirty="0" smtClean="0"/>
              <a:t> </a:t>
            </a:r>
            <a:r>
              <a:rPr lang="en-US" sz="2000" dirty="0" err="1" smtClean="0"/>
              <a:t>Hồ</a:t>
            </a:r>
            <a:r>
              <a:rPr lang="en-US" sz="2000" dirty="0" smtClean="0"/>
              <a:t> </a:t>
            </a:r>
            <a:r>
              <a:rPr lang="en-US" sz="2000" dirty="0" err="1" smtClean="0"/>
              <a:t>Chí</a:t>
            </a:r>
            <a:r>
              <a:rPr lang="en-US" sz="2000" dirty="0" smtClean="0"/>
              <a:t> Minh – ICCAIS 2013 </a:t>
            </a:r>
            <a:r>
              <a:rPr lang="en-US" sz="2000" dirty="0" err="1" smtClean="0"/>
              <a:t>Lần</a:t>
            </a:r>
            <a:r>
              <a:rPr lang="en-US" sz="2000" dirty="0" smtClean="0"/>
              <a:t> 2 </a:t>
            </a:r>
            <a:r>
              <a:rPr lang="en-US" sz="2000" dirty="0" err="1" smtClean="0"/>
              <a:t>tại</a:t>
            </a:r>
            <a:r>
              <a:rPr lang="en-US" sz="2000" dirty="0" smtClean="0"/>
              <a:t> </a:t>
            </a:r>
            <a:r>
              <a:rPr lang="en-US" sz="2000" dirty="0" err="1" smtClean="0"/>
              <a:t>Nha</a:t>
            </a:r>
            <a:r>
              <a:rPr lang="en-US" sz="2000" dirty="0" smtClean="0"/>
              <a:t> </a:t>
            </a:r>
            <a:r>
              <a:rPr lang="en-US" sz="2000" dirty="0" err="1" smtClean="0"/>
              <a:t>trang</a:t>
            </a:r>
            <a:r>
              <a:rPr lang="en-US" sz="2000" dirty="0" smtClean="0"/>
              <a:t>).  </a:t>
            </a:r>
            <a:r>
              <a:rPr lang="en-US" sz="2000" dirty="0" err="1" smtClean="0"/>
              <a:t>Hội</a:t>
            </a:r>
            <a:r>
              <a:rPr lang="en-US" sz="2000" dirty="0" smtClean="0"/>
              <a:t> </a:t>
            </a:r>
            <a:r>
              <a:rPr lang="en-US" sz="2000" dirty="0" err="1" smtClean="0"/>
              <a:t>nghị</a:t>
            </a:r>
            <a:r>
              <a:rPr lang="en-US" sz="2000" dirty="0" smtClean="0"/>
              <a:t> </a:t>
            </a:r>
            <a:r>
              <a:rPr lang="en-US" sz="2000" dirty="0" err="1" smtClean="0"/>
              <a:t>này</a:t>
            </a:r>
            <a:r>
              <a:rPr lang="en-US" sz="2000" dirty="0" smtClean="0"/>
              <a:t> </a:t>
            </a:r>
            <a:r>
              <a:rPr lang="en-US" sz="2000" dirty="0" err="1" smtClean="0"/>
              <a:t>thuộc</a:t>
            </a:r>
            <a:r>
              <a:rPr lang="en-US" sz="2000" dirty="0" smtClean="0"/>
              <a:t> IEEE; (</a:t>
            </a:r>
            <a:r>
              <a:rPr lang="en-US" sz="2000" dirty="0" err="1" smtClean="0"/>
              <a:t>Có</a:t>
            </a:r>
            <a:r>
              <a:rPr lang="en-US" sz="2000" dirty="0" smtClean="0"/>
              <a:t> </a:t>
            </a:r>
            <a:r>
              <a:rPr lang="en-US" sz="2000" dirty="0" err="1" smtClean="0"/>
              <a:t>áp</a:t>
            </a:r>
            <a:r>
              <a:rPr lang="en-US" sz="2000" dirty="0" smtClean="0"/>
              <a:t> </a:t>
            </a:r>
            <a:r>
              <a:rPr lang="en-US" sz="2000" dirty="0" err="1" smtClean="0"/>
              <a:t>dụng</a:t>
            </a:r>
            <a:r>
              <a:rPr lang="en-US" sz="2000" dirty="0" smtClean="0"/>
              <a:t> </a:t>
            </a:r>
            <a:r>
              <a:rPr lang="en-US" sz="2000" dirty="0" err="1" smtClean="0"/>
              <a:t>giá</a:t>
            </a:r>
            <a:r>
              <a:rPr lang="en-US" sz="2000" dirty="0" smtClean="0"/>
              <a:t> </a:t>
            </a:r>
            <a:r>
              <a:rPr lang="en-US" sz="2000" dirty="0" err="1" smtClean="0"/>
              <a:t>cho</a:t>
            </a:r>
            <a:r>
              <a:rPr lang="en-US" sz="2000" dirty="0" smtClean="0"/>
              <a:t> </a:t>
            </a:r>
            <a:r>
              <a:rPr lang="en-US" sz="2000" dirty="0" err="1" smtClean="0"/>
              <a:t>người</a:t>
            </a:r>
            <a:r>
              <a:rPr lang="en-US" sz="2000" dirty="0" smtClean="0"/>
              <a:t> </a:t>
            </a:r>
            <a:r>
              <a:rPr lang="en-US" sz="2000" dirty="0" err="1" smtClean="0"/>
              <a:t>Việt</a:t>
            </a:r>
            <a:r>
              <a:rPr lang="en-US" sz="2000" dirty="0" smtClean="0"/>
              <a:t>).</a:t>
            </a:r>
          </a:p>
          <a:p>
            <a:pPr lvl="1" algn="just" eaLnBrk="1" hangingPunct="1"/>
            <a:endParaRPr lang="en-US" sz="1600" dirty="0" smtClean="0"/>
          </a:p>
          <a:p>
            <a:pPr lvl="2" algn="just" eaLnBrk="1" hangingPunct="1">
              <a:buNone/>
            </a:pPr>
            <a:r>
              <a:rPr lang="en-US" sz="2100" dirty="0" smtClean="0"/>
              <a:t>	</a:t>
            </a:r>
          </a:p>
          <a:p>
            <a:pPr lvl="1" algn="just" eaLnBrk="1" hangingPunct="1"/>
            <a:endParaRPr lang="en-US" sz="2300" dirty="0" smtClean="0"/>
          </a:p>
          <a:p>
            <a:pPr lvl="1" algn="just" eaLnBrk="1" hangingPunct="1">
              <a:buNone/>
            </a:pPr>
            <a:endParaRPr lang="en-US" sz="2400" dirty="0" smtClean="0"/>
          </a:p>
        </p:txBody>
      </p:sp>
      <p:sp>
        <p:nvSpPr>
          <p:cNvPr id="64515"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3C336BE7-A78F-4B3E-8C78-CD43F0A3F859}" type="slidenum">
              <a:rPr lang="vi-VN" smtClean="0"/>
              <a:pPr defTabSz="447675"/>
              <a:t>54</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Gợi</a:t>
            </a:r>
            <a:r>
              <a:rPr lang="en-US" sz="3600" dirty="0" smtClean="0">
                <a:solidFill>
                  <a:schemeClr val="bg1"/>
                </a:solidFill>
              </a:rPr>
              <a:t> ý </a:t>
            </a: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en-US" sz="3600" dirty="0" err="1" smtClean="0">
                <a:solidFill>
                  <a:schemeClr val="bg1"/>
                </a:solidFill>
              </a:rPr>
              <a:t>hội</a:t>
            </a:r>
            <a:r>
              <a:rPr lang="en-US" sz="3600" dirty="0" smtClean="0">
                <a:solidFill>
                  <a:schemeClr val="bg1"/>
                </a:solidFill>
              </a:rPr>
              <a:t> </a:t>
            </a:r>
            <a:r>
              <a:rPr lang="en-US" sz="3600" dirty="0" err="1" smtClean="0">
                <a:solidFill>
                  <a:schemeClr val="bg1"/>
                </a:solidFill>
              </a:rPr>
              <a:t>nghị</a:t>
            </a:r>
            <a:r>
              <a:rPr lang="en-US" sz="3600" dirty="0" smtClean="0">
                <a:solidFill>
                  <a:schemeClr val="bg1"/>
                </a:solidFill>
              </a:rPr>
              <a:t> </a:t>
            </a:r>
            <a:r>
              <a:rPr lang="en-US" sz="3600" dirty="0" err="1" smtClean="0">
                <a:solidFill>
                  <a:schemeClr val="bg1"/>
                </a:solidFill>
              </a:rPr>
              <a:t>để</a:t>
            </a:r>
            <a:r>
              <a:rPr lang="en-US" sz="3600" dirty="0" smtClean="0">
                <a:solidFill>
                  <a:schemeClr val="bg1"/>
                </a:solidFill>
              </a:rPr>
              <a:t> </a:t>
            </a:r>
            <a:r>
              <a:rPr lang="en-US" sz="3600" dirty="0" err="1" smtClean="0">
                <a:solidFill>
                  <a:schemeClr val="bg1"/>
                </a:solidFill>
              </a:rPr>
              <a:t>gửi</a:t>
            </a:r>
            <a:r>
              <a:rPr lang="en-US" sz="3600" dirty="0" smtClean="0">
                <a:solidFill>
                  <a:schemeClr val="bg1"/>
                </a:solidFill>
              </a:rPr>
              <a:t> </a:t>
            </a:r>
            <a:r>
              <a:rPr lang="en-US" sz="3600" dirty="0" err="1" smtClean="0">
                <a:solidFill>
                  <a:schemeClr val="bg1"/>
                </a:solidFill>
              </a:rPr>
              <a:t>bài</a:t>
            </a:r>
            <a:r>
              <a:rPr lang="en-US" sz="3600" dirty="0" smtClean="0">
                <a:solidFill>
                  <a:schemeClr val="bg1"/>
                </a:solidFill>
              </a:rPr>
              <a:t>(5/6)</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2"/>
          <p:cNvSpPr>
            <a:spLocks noGrp="1"/>
          </p:cNvSpPr>
          <p:nvPr>
            <p:ph idx="1"/>
          </p:nvPr>
        </p:nvSpPr>
        <p:spPr>
          <a:xfrm>
            <a:off x="215900" y="1042988"/>
            <a:ext cx="9577388" cy="6337300"/>
          </a:xfrm>
        </p:spPr>
        <p:txBody>
          <a:bodyPr/>
          <a:lstStyle/>
          <a:p>
            <a:pPr algn="just" eaLnBrk="1" hangingPunct="1"/>
            <a:r>
              <a:rPr lang="en-US" sz="2800" dirty="0" err="1" smtClean="0"/>
              <a:t>Hội</a:t>
            </a:r>
            <a:r>
              <a:rPr lang="en-US" sz="2800" dirty="0" smtClean="0"/>
              <a:t> </a:t>
            </a:r>
            <a:r>
              <a:rPr lang="en-US" sz="2800" dirty="0" err="1" smtClean="0"/>
              <a:t>nghị</a:t>
            </a:r>
            <a:r>
              <a:rPr lang="en-US" sz="2800" dirty="0" smtClean="0"/>
              <a:t> </a:t>
            </a:r>
            <a:r>
              <a:rPr lang="en-US" sz="2800" dirty="0" err="1" smtClean="0"/>
              <a:t>Quốc</a:t>
            </a:r>
            <a:r>
              <a:rPr lang="en-US" sz="2800" dirty="0" smtClean="0"/>
              <a:t> </a:t>
            </a:r>
            <a:r>
              <a:rPr lang="en-US" sz="2800" dirty="0" err="1" smtClean="0"/>
              <a:t>tế</a:t>
            </a:r>
            <a:r>
              <a:rPr lang="en-US" sz="2800" dirty="0" smtClean="0"/>
              <a:t> </a:t>
            </a:r>
            <a:r>
              <a:rPr lang="en-US" sz="2800" dirty="0" err="1" smtClean="0"/>
              <a:t>tổ</a:t>
            </a:r>
            <a:r>
              <a:rPr lang="en-US" sz="2800" dirty="0" smtClean="0"/>
              <a:t> </a:t>
            </a:r>
            <a:r>
              <a:rPr lang="en-US" sz="2800" dirty="0" err="1" smtClean="0"/>
              <a:t>chức</a:t>
            </a:r>
            <a:r>
              <a:rPr lang="en-US" sz="2800" dirty="0" smtClean="0"/>
              <a:t> ở </a:t>
            </a:r>
            <a:r>
              <a:rPr lang="en-US" sz="2800" dirty="0" err="1" smtClean="0"/>
              <a:t>Việt</a:t>
            </a:r>
            <a:r>
              <a:rPr lang="en-US" sz="2800" dirty="0" smtClean="0"/>
              <a:t> </a:t>
            </a:r>
            <a:r>
              <a:rPr lang="en-US" sz="2800" dirty="0" err="1" smtClean="0"/>
              <a:t>nam</a:t>
            </a:r>
            <a:r>
              <a:rPr lang="en-US" sz="2800" dirty="0" smtClean="0"/>
              <a:t> </a:t>
            </a:r>
            <a:r>
              <a:rPr lang="en-US" sz="2800" dirty="0" err="1" smtClean="0"/>
              <a:t>có</a:t>
            </a:r>
            <a:r>
              <a:rPr lang="en-US" sz="2800" dirty="0" smtClean="0"/>
              <a:t> </a:t>
            </a:r>
            <a:r>
              <a:rPr lang="en-US" sz="2800" dirty="0" err="1" smtClean="0"/>
              <a:t>giá</a:t>
            </a:r>
            <a:r>
              <a:rPr lang="en-US" sz="2800" dirty="0" smtClean="0"/>
              <a:t> </a:t>
            </a:r>
            <a:r>
              <a:rPr lang="en-US" sz="2800" dirty="0" err="1" smtClean="0"/>
              <a:t>thành</a:t>
            </a:r>
            <a:r>
              <a:rPr lang="en-US" sz="2800" dirty="0" smtClean="0"/>
              <a:t> </a:t>
            </a:r>
            <a:r>
              <a:rPr lang="en-US" sz="2800" dirty="0" err="1" smtClean="0"/>
              <a:t>hợp</a:t>
            </a:r>
            <a:r>
              <a:rPr lang="en-US" sz="2800" dirty="0" smtClean="0"/>
              <a:t> </a:t>
            </a:r>
            <a:r>
              <a:rPr lang="en-US" sz="2800" dirty="0" err="1" smtClean="0"/>
              <a:t>lý</a:t>
            </a:r>
            <a:r>
              <a:rPr lang="en-US" sz="2800" dirty="0" smtClean="0"/>
              <a:t> </a:t>
            </a:r>
            <a:r>
              <a:rPr lang="en-US" sz="2800" dirty="0" err="1" smtClean="0"/>
              <a:t>cho</a:t>
            </a:r>
            <a:r>
              <a:rPr lang="en-US" sz="2800" dirty="0" smtClean="0"/>
              <a:t> </a:t>
            </a:r>
            <a:r>
              <a:rPr lang="en-US" sz="2800" dirty="0" err="1" smtClean="0"/>
              <a:t>người</a:t>
            </a:r>
            <a:r>
              <a:rPr lang="en-US" sz="2800" dirty="0" smtClean="0"/>
              <a:t> </a:t>
            </a:r>
            <a:r>
              <a:rPr lang="en-US" sz="2800" dirty="0" err="1" smtClean="0"/>
              <a:t>Việt</a:t>
            </a:r>
            <a:r>
              <a:rPr lang="en-US" sz="2800" dirty="0" smtClean="0"/>
              <a:t> (</a:t>
            </a:r>
            <a:r>
              <a:rPr lang="en-US" sz="2800" dirty="0" err="1" smtClean="0"/>
              <a:t>từng</a:t>
            </a:r>
            <a:r>
              <a:rPr lang="en-US" sz="2800" dirty="0" smtClean="0"/>
              <a:t> </a:t>
            </a:r>
            <a:r>
              <a:rPr lang="en-US" sz="2800" dirty="0" err="1" smtClean="0"/>
              <a:t>tổ</a:t>
            </a:r>
            <a:r>
              <a:rPr lang="en-US" sz="2800" dirty="0" smtClean="0"/>
              <a:t> </a:t>
            </a:r>
            <a:r>
              <a:rPr lang="en-US" sz="2800" dirty="0" err="1" smtClean="0"/>
              <a:t>chức</a:t>
            </a:r>
            <a:r>
              <a:rPr lang="en-US" sz="2800" dirty="0" smtClean="0"/>
              <a:t> ở VN): </a:t>
            </a:r>
          </a:p>
          <a:p>
            <a:pPr lvl="1" algn="just" eaLnBrk="1" hangingPunct="1"/>
            <a:r>
              <a:rPr lang="en-US" sz="2400" dirty="0" smtClean="0"/>
              <a:t>ICCSA: International Conference on Context-Aware Systems and Applications; (</a:t>
            </a:r>
            <a:r>
              <a:rPr lang="en-US" sz="2400" dirty="0" err="1" smtClean="0"/>
              <a:t>bắt</a:t>
            </a:r>
            <a:r>
              <a:rPr lang="en-US" sz="2400" dirty="0" smtClean="0"/>
              <a:t> </a:t>
            </a:r>
            <a:r>
              <a:rPr lang="en-US" sz="2400" dirty="0" err="1" smtClean="0"/>
              <a:t>đầu</a:t>
            </a:r>
            <a:r>
              <a:rPr lang="en-US" sz="2400" dirty="0" smtClean="0"/>
              <a:t> 2012, </a:t>
            </a:r>
            <a:r>
              <a:rPr lang="en-US" sz="2400" dirty="0" err="1" smtClean="0"/>
              <a:t>tại</a:t>
            </a:r>
            <a:r>
              <a:rPr lang="en-US" sz="2400" dirty="0" smtClean="0"/>
              <a:t> </a:t>
            </a:r>
            <a:r>
              <a:rPr lang="en-US" sz="2400" dirty="0" err="1" smtClean="0"/>
              <a:t>Hồ</a:t>
            </a:r>
            <a:r>
              <a:rPr lang="en-US" sz="2400" dirty="0" smtClean="0"/>
              <a:t> </a:t>
            </a:r>
            <a:r>
              <a:rPr lang="en-US" sz="2400" dirty="0" err="1" smtClean="0"/>
              <a:t>Chí</a:t>
            </a:r>
            <a:r>
              <a:rPr lang="en-US" sz="2400" dirty="0" smtClean="0"/>
              <a:t> Minh – ICCSA 2013 </a:t>
            </a:r>
            <a:r>
              <a:rPr lang="en-US" sz="2400" dirty="0" err="1" smtClean="0"/>
              <a:t>Lần</a:t>
            </a:r>
            <a:r>
              <a:rPr lang="en-US" sz="2400" dirty="0" smtClean="0"/>
              <a:t> 2 </a:t>
            </a:r>
            <a:r>
              <a:rPr lang="en-US" sz="2400" dirty="0" err="1" smtClean="0"/>
              <a:t>tại</a:t>
            </a:r>
            <a:r>
              <a:rPr lang="en-US" sz="2400" dirty="0" smtClean="0"/>
              <a:t> </a:t>
            </a:r>
            <a:r>
              <a:rPr lang="en-US" sz="2400" dirty="0" err="1" smtClean="0"/>
              <a:t>Phú</a:t>
            </a:r>
            <a:r>
              <a:rPr lang="en-US" sz="2400" dirty="0" smtClean="0"/>
              <a:t> </a:t>
            </a:r>
            <a:r>
              <a:rPr lang="en-US" sz="2400" dirty="0" err="1" smtClean="0"/>
              <a:t>Quốc</a:t>
            </a:r>
            <a:r>
              <a:rPr lang="en-US" sz="2400" dirty="0" smtClean="0"/>
              <a:t>).  </a:t>
            </a:r>
            <a:r>
              <a:rPr lang="en-US" sz="2400" dirty="0" err="1" smtClean="0"/>
              <a:t>Hội</a:t>
            </a:r>
            <a:r>
              <a:rPr lang="en-US" sz="2400" dirty="0" smtClean="0"/>
              <a:t> </a:t>
            </a:r>
            <a:r>
              <a:rPr lang="en-US" sz="2400" dirty="0" err="1" smtClean="0"/>
              <a:t>nghị</a:t>
            </a:r>
            <a:r>
              <a:rPr lang="en-US" sz="2400" dirty="0" smtClean="0"/>
              <a:t> </a:t>
            </a:r>
            <a:r>
              <a:rPr lang="en-US" sz="2400" dirty="0" err="1" smtClean="0"/>
              <a:t>này</a:t>
            </a:r>
            <a:r>
              <a:rPr lang="en-US" sz="2400" dirty="0" smtClean="0"/>
              <a:t> </a:t>
            </a:r>
            <a:r>
              <a:rPr lang="en-US" sz="2400" dirty="0" err="1" smtClean="0"/>
              <a:t>được</a:t>
            </a:r>
            <a:r>
              <a:rPr lang="en-US" sz="2400" dirty="0" smtClean="0"/>
              <a:t> publish </a:t>
            </a:r>
            <a:r>
              <a:rPr lang="en-US" sz="2400" dirty="0" err="1" smtClean="0"/>
              <a:t>bởi</a:t>
            </a:r>
            <a:r>
              <a:rPr lang="en-US" sz="2400" dirty="0" smtClean="0"/>
              <a:t> Springer. (</a:t>
            </a:r>
            <a:r>
              <a:rPr lang="en-US" sz="2400" dirty="0" err="1" smtClean="0"/>
              <a:t>Có</a:t>
            </a:r>
            <a:r>
              <a:rPr lang="en-US" sz="2400" dirty="0" smtClean="0"/>
              <a:t> </a:t>
            </a:r>
            <a:r>
              <a:rPr lang="en-US" sz="2400" dirty="0" err="1" smtClean="0"/>
              <a:t>áp</a:t>
            </a:r>
            <a:r>
              <a:rPr lang="en-US" sz="2400" dirty="0" smtClean="0"/>
              <a:t> </a:t>
            </a:r>
            <a:r>
              <a:rPr lang="en-US" sz="2400" dirty="0" err="1" smtClean="0"/>
              <a:t>dụng</a:t>
            </a:r>
            <a:r>
              <a:rPr lang="en-US" sz="2400" dirty="0" smtClean="0"/>
              <a:t> </a:t>
            </a:r>
            <a:r>
              <a:rPr lang="en-US" sz="2400" dirty="0" err="1" smtClean="0"/>
              <a:t>giá</a:t>
            </a:r>
            <a:r>
              <a:rPr lang="en-US" sz="2400" dirty="0" smtClean="0"/>
              <a:t> </a:t>
            </a:r>
            <a:r>
              <a:rPr lang="en-US" sz="2400" dirty="0" err="1" smtClean="0"/>
              <a:t>cho</a:t>
            </a:r>
            <a:r>
              <a:rPr lang="en-US" sz="2400" dirty="0" smtClean="0"/>
              <a:t> </a:t>
            </a:r>
            <a:r>
              <a:rPr lang="en-US" sz="2400" dirty="0" err="1" smtClean="0"/>
              <a:t>người</a:t>
            </a:r>
            <a:r>
              <a:rPr lang="en-US" sz="2400" dirty="0" smtClean="0"/>
              <a:t> </a:t>
            </a:r>
            <a:r>
              <a:rPr lang="en-US" sz="2400" dirty="0" err="1" smtClean="0"/>
              <a:t>Việt</a:t>
            </a:r>
            <a:r>
              <a:rPr lang="en-US" sz="2400" dirty="0" smtClean="0"/>
              <a:t>). </a:t>
            </a:r>
            <a:r>
              <a:rPr lang="en-US" sz="2400" dirty="0" err="1" smtClean="0"/>
              <a:t>Tuy</a:t>
            </a:r>
            <a:r>
              <a:rPr lang="en-US" sz="2400" dirty="0" smtClean="0"/>
              <a:t> </a:t>
            </a:r>
            <a:r>
              <a:rPr lang="en-US" sz="2400" dirty="0" err="1" smtClean="0"/>
              <a:t>nhiên</a:t>
            </a:r>
            <a:r>
              <a:rPr lang="en-US" sz="2400" dirty="0" smtClean="0"/>
              <a:t> </a:t>
            </a:r>
            <a:r>
              <a:rPr lang="en-US" sz="2400" dirty="0" err="1" smtClean="0"/>
              <a:t>năm</a:t>
            </a:r>
            <a:r>
              <a:rPr lang="en-US" sz="2400" dirty="0" smtClean="0"/>
              <a:t> 2014, </a:t>
            </a:r>
            <a:r>
              <a:rPr lang="en-US" sz="2400" dirty="0" err="1" smtClean="0"/>
              <a:t>gọi</a:t>
            </a:r>
            <a:r>
              <a:rPr lang="en-US" sz="2400" dirty="0" smtClean="0"/>
              <a:t> </a:t>
            </a:r>
            <a:r>
              <a:rPr lang="en-US" sz="2400" dirty="0" err="1" smtClean="0"/>
              <a:t>bài</a:t>
            </a:r>
            <a:r>
              <a:rPr lang="en-US" sz="2400" dirty="0" smtClean="0"/>
              <a:t> (30/5/2014) </a:t>
            </a:r>
            <a:r>
              <a:rPr lang="en-US" sz="2400" dirty="0" err="1" smtClean="0"/>
              <a:t>tại</a:t>
            </a:r>
            <a:r>
              <a:rPr lang="en-US" sz="2400" dirty="0" smtClean="0"/>
              <a:t> Dubai, United Arab Emirates.</a:t>
            </a:r>
          </a:p>
          <a:p>
            <a:pPr lvl="1" algn="just" eaLnBrk="1" hangingPunct="1"/>
            <a:r>
              <a:rPr lang="en-US" sz="2400" dirty="0" err="1" smtClean="0"/>
              <a:t>SocPar</a:t>
            </a:r>
            <a:r>
              <a:rPr lang="en-US" sz="2400" dirty="0" smtClean="0"/>
              <a:t>: Soft Computing and Pattern Recognition; (</a:t>
            </a:r>
            <a:r>
              <a:rPr lang="en-US" sz="2400" dirty="0" err="1" smtClean="0"/>
              <a:t>bắt</a:t>
            </a:r>
            <a:r>
              <a:rPr lang="en-US" sz="2400" dirty="0" smtClean="0"/>
              <a:t> </a:t>
            </a:r>
            <a:r>
              <a:rPr lang="en-US" sz="2400" dirty="0" err="1" smtClean="0"/>
              <a:t>đầu</a:t>
            </a:r>
            <a:r>
              <a:rPr lang="en-US" sz="2400" dirty="0" smtClean="0"/>
              <a:t> 2009, </a:t>
            </a:r>
            <a:r>
              <a:rPr lang="en-US" sz="2400" dirty="0" err="1" smtClean="0"/>
              <a:t>tại</a:t>
            </a:r>
            <a:r>
              <a:rPr lang="en-US" sz="2400" dirty="0" smtClean="0"/>
              <a:t> Malaysia – </a:t>
            </a:r>
            <a:r>
              <a:rPr lang="en-US" sz="2400" dirty="0" err="1" smtClean="0"/>
              <a:t>SocPar</a:t>
            </a:r>
            <a:r>
              <a:rPr lang="en-US" sz="2400" dirty="0" smtClean="0"/>
              <a:t> 2013 </a:t>
            </a:r>
            <a:r>
              <a:rPr lang="en-US" sz="2400" dirty="0" err="1" smtClean="0"/>
              <a:t>Lần</a:t>
            </a:r>
            <a:r>
              <a:rPr lang="en-US" sz="2400" dirty="0" smtClean="0"/>
              <a:t> 5 </a:t>
            </a:r>
            <a:r>
              <a:rPr lang="en-US" sz="2400" dirty="0" err="1" smtClean="0"/>
              <a:t>tại</a:t>
            </a:r>
            <a:r>
              <a:rPr lang="en-US" sz="2400" dirty="0" smtClean="0"/>
              <a:t> </a:t>
            </a:r>
            <a:r>
              <a:rPr lang="en-US" sz="2400" dirty="0" err="1" smtClean="0"/>
              <a:t>Hà</a:t>
            </a:r>
            <a:r>
              <a:rPr lang="en-US" sz="2400" dirty="0" smtClean="0"/>
              <a:t> </a:t>
            </a:r>
            <a:r>
              <a:rPr lang="en-US" sz="2400" dirty="0" err="1" smtClean="0"/>
              <a:t>nội</a:t>
            </a:r>
            <a:r>
              <a:rPr lang="en-US" sz="2400" dirty="0" smtClean="0"/>
              <a:t>).  </a:t>
            </a:r>
            <a:r>
              <a:rPr lang="en-US" sz="2400" dirty="0" err="1" smtClean="0"/>
              <a:t>Hội</a:t>
            </a:r>
            <a:r>
              <a:rPr lang="en-US" sz="2400" dirty="0" smtClean="0"/>
              <a:t> </a:t>
            </a:r>
            <a:r>
              <a:rPr lang="en-US" sz="2400" dirty="0" err="1" smtClean="0"/>
              <a:t>nghị</a:t>
            </a:r>
            <a:r>
              <a:rPr lang="en-US" sz="2400" dirty="0" smtClean="0"/>
              <a:t> </a:t>
            </a:r>
            <a:r>
              <a:rPr lang="en-US" sz="2400" dirty="0" err="1" smtClean="0"/>
              <a:t>này</a:t>
            </a:r>
            <a:r>
              <a:rPr lang="en-US" sz="2400" dirty="0" smtClean="0"/>
              <a:t> </a:t>
            </a:r>
            <a:r>
              <a:rPr lang="en-US" sz="2400" dirty="0" err="1" smtClean="0"/>
              <a:t>được</a:t>
            </a:r>
            <a:r>
              <a:rPr lang="en-US" sz="2400" dirty="0" smtClean="0"/>
              <a:t> publish </a:t>
            </a:r>
            <a:r>
              <a:rPr lang="en-US" sz="2400" dirty="0" err="1" smtClean="0"/>
              <a:t>bởi</a:t>
            </a:r>
            <a:r>
              <a:rPr lang="en-US" sz="2400" dirty="0" smtClean="0"/>
              <a:t> IEEE (</a:t>
            </a:r>
            <a:r>
              <a:rPr lang="en-US" sz="2400" dirty="0" err="1" smtClean="0"/>
              <a:t>Có</a:t>
            </a:r>
            <a:r>
              <a:rPr lang="en-US" sz="2400" dirty="0" smtClean="0"/>
              <a:t> </a:t>
            </a:r>
            <a:r>
              <a:rPr lang="en-US" sz="2400" dirty="0" err="1" smtClean="0"/>
              <a:t>áp</a:t>
            </a:r>
            <a:r>
              <a:rPr lang="en-US" sz="2400" dirty="0" smtClean="0"/>
              <a:t> </a:t>
            </a:r>
            <a:r>
              <a:rPr lang="en-US" sz="2400" dirty="0" err="1" smtClean="0"/>
              <a:t>dụng</a:t>
            </a:r>
            <a:r>
              <a:rPr lang="en-US" sz="2400" dirty="0" smtClean="0"/>
              <a:t> </a:t>
            </a:r>
            <a:r>
              <a:rPr lang="en-US" sz="2400" dirty="0" err="1" smtClean="0"/>
              <a:t>giá</a:t>
            </a:r>
            <a:r>
              <a:rPr lang="en-US" sz="2400" dirty="0" smtClean="0"/>
              <a:t> </a:t>
            </a:r>
            <a:r>
              <a:rPr lang="en-US" sz="2400" dirty="0" err="1" smtClean="0"/>
              <a:t>cho</a:t>
            </a:r>
            <a:r>
              <a:rPr lang="en-US" sz="2400" dirty="0" smtClean="0"/>
              <a:t> </a:t>
            </a:r>
            <a:r>
              <a:rPr lang="en-US" sz="2400" dirty="0" err="1" smtClean="0"/>
              <a:t>người</a:t>
            </a:r>
            <a:r>
              <a:rPr lang="en-US" sz="2400" dirty="0" smtClean="0"/>
              <a:t> </a:t>
            </a:r>
            <a:r>
              <a:rPr lang="en-US" sz="2400" dirty="0" err="1" smtClean="0"/>
              <a:t>Việt</a:t>
            </a:r>
            <a:r>
              <a:rPr lang="en-US" sz="2400" dirty="0" smtClean="0"/>
              <a:t>).</a:t>
            </a:r>
          </a:p>
          <a:p>
            <a:pPr lvl="1" algn="just" eaLnBrk="1" hangingPunct="1"/>
            <a:r>
              <a:rPr lang="en-US" sz="2400" dirty="0" smtClean="0"/>
              <a:t>WICT: World Congress on Information and Communication  Technologies; (</a:t>
            </a:r>
            <a:r>
              <a:rPr lang="en-US" sz="2400" dirty="0" err="1" smtClean="0"/>
              <a:t>bắt</a:t>
            </a:r>
            <a:r>
              <a:rPr lang="en-US" sz="2400" dirty="0" smtClean="0"/>
              <a:t> </a:t>
            </a:r>
            <a:r>
              <a:rPr lang="en-US" sz="2400" dirty="0" err="1" smtClean="0"/>
              <a:t>đầu</a:t>
            </a:r>
            <a:r>
              <a:rPr lang="en-US" sz="2400" dirty="0" smtClean="0"/>
              <a:t> 2011, </a:t>
            </a:r>
            <a:r>
              <a:rPr lang="en-US" sz="2400" dirty="0" err="1" smtClean="0"/>
              <a:t>tại</a:t>
            </a:r>
            <a:r>
              <a:rPr lang="en-US" sz="2400" dirty="0" smtClean="0"/>
              <a:t> </a:t>
            </a:r>
            <a:r>
              <a:rPr lang="en-US" sz="2400" dirty="0" err="1" smtClean="0"/>
              <a:t>Ấn</a:t>
            </a:r>
            <a:r>
              <a:rPr lang="en-US" sz="2400" dirty="0" smtClean="0"/>
              <a:t> </a:t>
            </a:r>
            <a:r>
              <a:rPr lang="en-US" sz="2400" dirty="0" err="1" smtClean="0"/>
              <a:t>độ</a:t>
            </a:r>
            <a:r>
              <a:rPr lang="en-US" sz="2400" dirty="0" smtClean="0"/>
              <a:t> – WICT 2013 </a:t>
            </a:r>
            <a:r>
              <a:rPr lang="en-US" sz="2400" dirty="0" err="1" smtClean="0"/>
              <a:t>Lần</a:t>
            </a:r>
            <a:r>
              <a:rPr lang="en-US" sz="2400" dirty="0" smtClean="0"/>
              <a:t> 3 </a:t>
            </a:r>
            <a:r>
              <a:rPr lang="en-US" sz="2400" dirty="0" err="1" smtClean="0"/>
              <a:t>tại</a:t>
            </a:r>
            <a:r>
              <a:rPr lang="en-US" sz="2400" dirty="0" smtClean="0"/>
              <a:t> </a:t>
            </a:r>
            <a:r>
              <a:rPr lang="en-US" sz="2400" dirty="0" err="1" smtClean="0"/>
              <a:t>Hà</a:t>
            </a:r>
            <a:r>
              <a:rPr lang="en-US" sz="2400" dirty="0" smtClean="0"/>
              <a:t> </a:t>
            </a:r>
            <a:r>
              <a:rPr lang="en-US" sz="2400" dirty="0" err="1" smtClean="0"/>
              <a:t>nội</a:t>
            </a:r>
            <a:r>
              <a:rPr lang="en-US" sz="2400" dirty="0" smtClean="0"/>
              <a:t>).  </a:t>
            </a:r>
            <a:r>
              <a:rPr lang="en-US" sz="2400" dirty="0" err="1" smtClean="0"/>
              <a:t>Hội</a:t>
            </a:r>
            <a:r>
              <a:rPr lang="en-US" sz="2400" dirty="0" smtClean="0"/>
              <a:t> </a:t>
            </a:r>
            <a:r>
              <a:rPr lang="en-US" sz="2400" dirty="0" err="1" smtClean="0"/>
              <a:t>nghị</a:t>
            </a:r>
            <a:r>
              <a:rPr lang="en-US" sz="2400" dirty="0" smtClean="0"/>
              <a:t> </a:t>
            </a:r>
            <a:r>
              <a:rPr lang="en-US" sz="2400" dirty="0" err="1" smtClean="0"/>
              <a:t>này</a:t>
            </a:r>
            <a:r>
              <a:rPr lang="en-US" sz="2400" dirty="0" smtClean="0"/>
              <a:t> </a:t>
            </a:r>
            <a:r>
              <a:rPr lang="en-US" sz="2400" dirty="0" err="1" smtClean="0"/>
              <a:t>được</a:t>
            </a:r>
            <a:r>
              <a:rPr lang="en-US" sz="2400" dirty="0" smtClean="0"/>
              <a:t> publish </a:t>
            </a:r>
            <a:r>
              <a:rPr lang="en-US" sz="2400" dirty="0" err="1" smtClean="0"/>
              <a:t>bởi</a:t>
            </a:r>
            <a:r>
              <a:rPr lang="en-US" sz="2400" dirty="0" smtClean="0"/>
              <a:t> IEEE (</a:t>
            </a:r>
            <a:r>
              <a:rPr lang="en-US" sz="2400" dirty="0" err="1" smtClean="0"/>
              <a:t>Có</a:t>
            </a:r>
            <a:r>
              <a:rPr lang="en-US" sz="2400" dirty="0" smtClean="0"/>
              <a:t> </a:t>
            </a:r>
            <a:r>
              <a:rPr lang="en-US" sz="2400" dirty="0" err="1" smtClean="0"/>
              <a:t>áp</a:t>
            </a:r>
            <a:r>
              <a:rPr lang="en-US" sz="2400" dirty="0" smtClean="0"/>
              <a:t> </a:t>
            </a:r>
            <a:r>
              <a:rPr lang="en-US" sz="2400" dirty="0" err="1" smtClean="0"/>
              <a:t>dụng</a:t>
            </a:r>
            <a:r>
              <a:rPr lang="en-US" sz="2400" dirty="0" smtClean="0"/>
              <a:t> </a:t>
            </a:r>
            <a:r>
              <a:rPr lang="en-US" sz="2400" dirty="0" err="1" smtClean="0"/>
              <a:t>giá</a:t>
            </a:r>
            <a:r>
              <a:rPr lang="en-US" sz="2400" dirty="0" smtClean="0"/>
              <a:t> </a:t>
            </a:r>
            <a:r>
              <a:rPr lang="en-US" sz="2400" dirty="0" err="1" smtClean="0"/>
              <a:t>cho</a:t>
            </a:r>
            <a:r>
              <a:rPr lang="en-US" sz="2400" dirty="0" smtClean="0"/>
              <a:t> </a:t>
            </a:r>
            <a:r>
              <a:rPr lang="en-US" sz="2400" dirty="0" err="1" smtClean="0"/>
              <a:t>người</a:t>
            </a:r>
            <a:r>
              <a:rPr lang="en-US" sz="2400" dirty="0" smtClean="0"/>
              <a:t> </a:t>
            </a:r>
            <a:r>
              <a:rPr lang="en-US" sz="2400" dirty="0" err="1" smtClean="0"/>
              <a:t>Việt</a:t>
            </a:r>
            <a:r>
              <a:rPr lang="en-US" sz="2400" dirty="0" smtClean="0"/>
              <a:t>).</a:t>
            </a:r>
          </a:p>
          <a:p>
            <a:pPr lvl="1" algn="just" eaLnBrk="1" hangingPunct="1"/>
            <a:endParaRPr lang="en-US" sz="1600" dirty="0" smtClean="0"/>
          </a:p>
          <a:p>
            <a:pPr lvl="2" algn="just" eaLnBrk="1" hangingPunct="1">
              <a:buNone/>
            </a:pPr>
            <a:r>
              <a:rPr lang="en-US" sz="2100" dirty="0" smtClean="0"/>
              <a:t>	</a:t>
            </a:r>
          </a:p>
          <a:p>
            <a:pPr lvl="1" algn="just" eaLnBrk="1" hangingPunct="1"/>
            <a:endParaRPr lang="en-US" sz="2300" dirty="0" smtClean="0"/>
          </a:p>
          <a:p>
            <a:pPr lvl="1" algn="just" eaLnBrk="1" hangingPunct="1">
              <a:buNone/>
            </a:pPr>
            <a:endParaRPr lang="en-US" sz="2400" dirty="0" smtClean="0"/>
          </a:p>
        </p:txBody>
      </p:sp>
      <p:sp>
        <p:nvSpPr>
          <p:cNvPr id="64515"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3C336BE7-A78F-4B3E-8C78-CD43F0A3F859}" type="slidenum">
              <a:rPr lang="vi-VN" smtClean="0"/>
              <a:pPr defTabSz="447675"/>
              <a:t>55</a:t>
            </a:fld>
            <a:endParaRPr lang="vi-VN" dirty="0"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Gợi</a:t>
            </a:r>
            <a:r>
              <a:rPr lang="en-US" sz="3600" dirty="0" smtClean="0">
                <a:solidFill>
                  <a:schemeClr val="bg1"/>
                </a:solidFill>
              </a:rPr>
              <a:t> ý </a:t>
            </a: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en-US" sz="3600" dirty="0" err="1" smtClean="0">
                <a:solidFill>
                  <a:schemeClr val="bg1"/>
                </a:solidFill>
              </a:rPr>
              <a:t>hội</a:t>
            </a:r>
            <a:r>
              <a:rPr lang="en-US" sz="3600" dirty="0" smtClean="0">
                <a:solidFill>
                  <a:schemeClr val="bg1"/>
                </a:solidFill>
              </a:rPr>
              <a:t> </a:t>
            </a:r>
            <a:r>
              <a:rPr lang="en-US" sz="3600" dirty="0" err="1" smtClean="0">
                <a:solidFill>
                  <a:schemeClr val="bg1"/>
                </a:solidFill>
              </a:rPr>
              <a:t>nghị</a:t>
            </a:r>
            <a:r>
              <a:rPr lang="en-US" sz="3600" dirty="0" smtClean="0">
                <a:solidFill>
                  <a:schemeClr val="bg1"/>
                </a:solidFill>
              </a:rPr>
              <a:t> </a:t>
            </a:r>
            <a:r>
              <a:rPr lang="en-US" sz="3600" dirty="0" err="1" smtClean="0">
                <a:solidFill>
                  <a:schemeClr val="bg1"/>
                </a:solidFill>
              </a:rPr>
              <a:t>để</a:t>
            </a:r>
            <a:r>
              <a:rPr lang="en-US" sz="3600" dirty="0" smtClean="0">
                <a:solidFill>
                  <a:schemeClr val="bg1"/>
                </a:solidFill>
              </a:rPr>
              <a:t> </a:t>
            </a:r>
            <a:r>
              <a:rPr lang="en-US" sz="3600" dirty="0" err="1" smtClean="0">
                <a:solidFill>
                  <a:schemeClr val="bg1"/>
                </a:solidFill>
              </a:rPr>
              <a:t>gửi</a:t>
            </a:r>
            <a:r>
              <a:rPr lang="en-US" sz="3600" dirty="0" smtClean="0">
                <a:solidFill>
                  <a:schemeClr val="bg1"/>
                </a:solidFill>
              </a:rPr>
              <a:t> </a:t>
            </a:r>
            <a:r>
              <a:rPr lang="en-US" sz="3600" dirty="0" err="1" smtClean="0">
                <a:solidFill>
                  <a:schemeClr val="bg1"/>
                </a:solidFill>
              </a:rPr>
              <a:t>bài</a:t>
            </a:r>
            <a:r>
              <a:rPr lang="en-US" sz="3600" dirty="0" smtClean="0">
                <a:solidFill>
                  <a:schemeClr val="bg1"/>
                </a:solidFill>
              </a:rPr>
              <a:t>(6/6)</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ADE26C17-4D41-46D1-8B82-3032B52A1155}" type="slidenum">
              <a:rPr lang="vi-VN" smtClean="0"/>
              <a:pPr defTabSz="447675"/>
              <a:t>56</a:t>
            </a:fld>
            <a:endParaRPr lang="vi-VN" smtClean="0"/>
          </a:p>
        </p:txBody>
      </p:sp>
      <p:sp>
        <p:nvSpPr>
          <p:cNvPr id="31746" name="Title 1"/>
          <p:cNvSpPr>
            <a:spLocks noGrp="1"/>
          </p:cNvSpPr>
          <p:nvPr>
            <p:ph type="title"/>
          </p:nvPr>
        </p:nvSpPr>
        <p:spPr>
          <a:xfrm>
            <a:off x="504031" y="-36587"/>
            <a:ext cx="9072563" cy="1259946"/>
          </a:xfrm>
        </p:spPr>
        <p:txBody>
          <a:bodyPr>
            <a:normAutofit/>
          </a:bodyPr>
          <a:lstStyle/>
          <a:p>
            <a:pPr eaLnBrk="1" fontAlgn="auto" hangingPunct="1">
              <a:spcAft>
                <a:spcPts val="0"/>
              </a:spcAft>
              <a:defRPr/>
            </a:pPr>
            <a:r>
              <a:rPr lang="en-US" sz="4000" dirty="0" err="1" smtClean="0">
                <a:solidFill>
                  <a:schemeClr val="bg1"/>
                </a:solidFill>
              </a:rPr>
              <a:t>Tham</a:t>
            </a:r>
            <a:r>
              <a:rPr lang="en-US" sz="4000" dirty="0" smtClean="0">
                <a:solidFill>
                  <a:schemeClr val="bg1"/>
                </a:solidFill>
              </a:rPr>
              <a:t> </a:t>
            </a:r>
            <a:r>
              <a:rPr lang="en-US" sz="4000" dirty="0" err="1" smtClean="0">
                <a:solidFill>
                  <a:schemeClr val="bg1"/>
                </a:solidFill>
              </a:rPr>
              <a:t>khảo</a:t>
            </a:r>
            <a:endParaRPr lang="en-US" sz="4000" dirty="0" smtClean="0">
              <a:solidFill>
                <a:schemeClr val="bg1"/>
              </a:solidFill>
            </a:endParaRPr>
          </a:p>
        </p:txBody>
      </p:sp>
      <p:sp>
        <p:nvSpPr>
          <p:cNvPr id="66564" name="Rectangle 4"/>
          <p:cNvSpPr>
            <a:spLocks noChangeArrowheads="1"/>
          </p:cNvSpPr>
          <p:nvPr/>
        </p:nvSpPr>
        <p:spPr bwMode="auto">
          <a:xfrm>
            <a:off x="360363" y="1331913"/>
            <a:ext cx="9504362" cy="2677656"/>
          </a:xfrm>
          <a:prstGeom prst="rect">
            <a:avLst/>
          </a:prstGeom>
          <a:noFill/>
          <a:ln w="9525">
            <a:noFill/>
            <a:miter lim="800000"/>
            <a:headEnd/>
            <a:tailEnd/>
          </a:ln>
        </p:spPr>
        <p:txBody>
          <a:bodyPr>
            <a:spAutoFit/>
          </a:bodyPr>
          <a:lstStyle/>
          <a:p>
            <a:r>
              <a:rPr lang="vi-VN" sz="2800" dirty="0" smtClean="0"/>
              <a:t>Lê Hoàng Thái, Nguyễn Tuấn Đăng, “</a:t>
            </a:r>
            <a:r>
              <a:rPr lang="vi-VN" sz="2800" i="1" dirty="0" smtClean="0"/>
              <a:t>Bảng phân định cấp bậc các hội nghị quốc tế và đề xuất nguyên tắc hỗ trợ kinh phí cho nghiên cứu sinh trường Đại học Công nghệ Thông tin công bố bài báo khoa học”</a:t>
            </a:r>
            <a:r>
              <a:rPr lang="vi-VN" sz="2800" dirty="0" smtClean="0"/>
              <a:t>, Kỷ yếu Hội nghị Khoa học Công nghệ và Đào tạo Sau đại học, </a:t>
            </a:r>
            <a:r>
              <a:rPr lang="en-US" sz="2800" dirty="0" smtClean="0"/>
              <a:t>tr.84-103,</a:t>
            </a:r>
            <a:r>
              <a:rPr lang="vi-VN" sz="2800" dirty="0" smtClean="0"/>
              <a:t>Trường Đại học Công nghệ Thông tin, ĐHQG-HCM, 2013.</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ADE26C17-4D41-46D1-8B82-3032B52A1155}" type="slidenum">
              <a:rPr lang="vi-VN" smtClean="0"/>
              <a:pPr defTabSz="447675"/>
              <a:t>57</a:t>
            </a:fld>
            <a:endParaRPr lang="vi-VN" smtClean="0"/>
          </a:p>
        </p:txBody>
      </p:sp>
      <p:sp>
        <p:nvSpPr>
          <p:cNvPr id="31746" name="Title 1"/>
          <p:cNvSpPr>
            <a:spLocks noGrp="1"/>
          </p:cNvSpPr>
          <p:nvPr>
            <p:ph type="title"/>
          </p:nvPr>
        </p:nvSpPr>
        <p:spPr>
          <a:xfrm>
            <a:off x="504031" y="-36587"/>
            <a:ext cx="9072563" cy="1259946"/>
          </a:xfrm>
        </p:spPr>
        <p:txBody>
          <a:bodyPr>
            <a:normAutofit/>
          </a:bodyPr>
          <a:lstStyle/>
          <a:p>
            <a:pPr eaLnBrk="1" fontAlgn="auto" hangingPunct="1">
              <a:spcAft>
                <a:spcPts val="0"/>
              </a:spcAft>
              <a:defRPr/>
            </a:pPr>
            <a:r>
              <a:rPr lang="en-US" sz="4000" dirty="0" err="1" smtClean="0">
                <a:solidFill>
                  <a:schemeClr val="bg1"/>
                </a:solidFill>
              </a:rPr>
              <a:t>Một</a:t>
            </a:r>
            <a:r>
              <a:rPr lang="en-US" sz="4000" dirty="0" smtClean="0">
                <a:solidFill>
                  <a:schemeClr val="bg1"/>
                </a:solidFill>
              </a:rPr>
              <a:t> </a:t>
            </a:r>
            <a:r>
              <a:rPr lang="en-US" sz="4000" dirty="0" err="1" smtClean="0">
                <a:solidFill>
                  <a:schemeClr val="bg1"/>
                </a:solidFill>
              </a:rPr>
              <a:t>số</a:t>
            </a:r>
            <a:r>
              <a:rPr lang="en-US" sz="4000" dirty="0" smtClean="0">
                <a:solidFill>
                  <a:schemeClr val="bg1"/>
                </a:solidFill>
              </a:rPr>
              <a:t> website </a:t>
            </a:r>
            <a:r>
              <a:rPr lang="en-US" sz="4000" dirty="0" err="1" smtClean="0">
                <a:solidFill>
                  <a:schemeClr val="bg1"/>
                </a:solidFill>
              </a:rPr>
              <a:t>tham</a:t>
            </a:r>
            <a:r>
              <a:rPr lang="en-US" sz="4000" dirty="0" smtClean="0">
                <a:solidFill>
                  <a:schemeClr val="bg1"/>
                </a:solidFill>
              </a:rPr>
              <a:t> </a:t>
            </a:r>
            <a:r>
              <a:rPr lang="en-US" sz="4000" dirty="0" err="1" smtClean="0">
                <a:solidFill>
                  <a:schemeClr val="bg1"/>
                </a:solidFill>
              </a:rPr>
              <a:t>khảo</a:t>
            </a:r>
            <a:r>
              <a:rPr lang="en-US" sz="4000" dirty="0" smtClean="0">
                <a:solidFill>
                  <a:schemeClr val="bg1"/>
                </a:solidFill>
              </a:rPr>
              <a:t>(1/2)</a:t>
            </a:r>
          </a:p>
        </p:txBody>
      </p:sp>
      <p:sp>
        <p:nvSpPr>
          <p:cNvPr id="66564" name="Rectangle 4"/>
          <p:cNvSpPr>
            <a:spLocks noChangeArrowheads="1"/>
          </p:cNvSpPr>
          <p:nvPr/>
        </p:nvSpPr>
        <p:spPr bwMode="auto">
          <a:xfrm>
            <a:off x="360363" y="1331913"/>
            <a:ext cx="9504362" cy="5262562"/>
          </a:xfrm>
          <a:prstGeom prst="rect">
            <a:avLst/>
          </a:prstGeom>
          <a:noFill/>
          <a:ln w="9525">
            <a:noFill/>
            <a:miter lim="800000"/>
            <a:headEnd/>
            <a:tailEnd/>
          </a:ln>
        </p:spPr>
        <p:txBody>
          <a:bodyPr>
            <a:spAutoFit/>
          </a:bodyPr>
          <a:lstStyle/>
          <a:p>
            <a:r>
              <a:rPr lang="en-US" sz="2800" u="sng">
                <a:hlinkClick r:id="rId2"/>
              </a:rPr>
              <a:t>http://citeseer.ist.psu.edu/impact.html</a:t>
            </a:r>
            <a:r>
              <a:rPr lang="en-US" sz="2800"/>
              <a:t>.</a:t>
            </a:r>
          </a:p>
          <a:p>
            <a:r>
              <a:rPr lang="en-US" sz="2800" u="sng">
                <a:hlinkClick r:id="rId3"/>
              </a:rPr>
              <a:t>http://cs.conference-ranking.net/Computer_Science_Conference_Ranking.html</a:t>
            </a:r>
            <a:endParaRPr lang="en-US" sz="2800"/>
          </a:p>
          <a:p>
            <a:r>
              <a:rPr lang="en-US" sz="2800" u="sng">
                <a:hlinkClick r:id="rId4"/>
              </a:rPr>
              <a:t>http://faculty.cs.tamu.edu/guofei/sec_conf_stat.htm</a:t>
            </a:r>
            <a:endParaRPr lang="en-US" sz="2800"/>
          </a:p>
          <a:p>
            <a:r>
              <a:rPr lang="en-US" sz="2800" u="sng">
                <a:hlinkClick r:id="rId5"/>
              </a:rPr>
              <a:t>http://people.engr.ncsu.edu/txie/seconferences.htm</a:t>
            </a:r>
            <a:endParaRPr lang="en-US" sz="2800"/>
          </a:p>
          <a:p>
            <a:r>
              <a:rPr lang="en-US" sz="2800" u="sng">
                <a:hlinkClick r:id="rId6"/>
              </a:rPr>
              <a:t>https://people.creighton.edu/~pna06432/Conference.htm</a:t>
            </a:r>
            <a:endParaRPr lang="en-US" sz="2800" u="sng"/>
          </a:p>
          <a:p>
            <a:endParaRPr lang="en-US" sz="2800"/>
          </a:p>
          <a:p>
            <a:r>
              <a:rPr lang="en-US" sz="2800" u="sng">
                <a:hlinkClick r:id="rId7"/>
              </a:rPr>
              <a:t>http://www.cs.albany.edu/~ashwin/Conf_rank.html</a:t>
            </a:r>
            <a:endParaRPr lang="en-US" sz="2800"/>
          </a:p>
          <a:p>
            <a:r>
              <a:rPr lang="en-US" sz="2800" u="sng">
                <a:hlinkClick r:id="rId8"/>
              </a:rPr>
              <a:t>http://www.cs.ucla.edu/~eklee/paper/CS_conf_rank.htm</a:t>
            </a:r>
            <a:endParaRPr lang="en-US" sz="2800"/>
          </a:p>
          <a:p>
            <a:r>
              <a:rPr lang="en-US" sz="2800" u="sng">
                <a:hlinkClick r:id="rId9"/>
              </a:rPr>
              <a:t>http://europa.nvc.cs.vt.edu/~ctlu/Link-File/Link-Folder/conference-ranking.txt</a:t>
            </a:r>
            <a:endParaRPr lang="en-US" sz="2800"/>
          </a:p>
          <a:p>
            <a:r>
              <a:rPr lang="en-US" sz="2800" u="sng">
                <a:hlinkClick r:id="rId10"/>
              </a:rPr>
              <a:t>http://www.ntu.edu.sg/home/assourav/crank.htm</a:t>
            </a:r>
            <a:endParaRPr lang="en-US" sz="280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FA5C0F9C-FA62-4ED5-BB5E-E66DEA6BB8D3}" type="slidenum">
              <a:rPr lang="vi-VN" smtClean="0"/>
              <a:pPr defTabSz="447675"/>
              <a:t>58</a:t>
            </a:fld>
            <a:endParaRPr lang="vi-VN" smtClean="0"/>
          </a:p>
        </p:txBody>
      </p:sp>
      <p:sp>
        <p:nvSpPr>
          <p:cNvPr id="31746" name="Title 1"/>
          <p:cNvSpPr>
            <a:spLocks noGrp="1"/>
          </p:cNvSpPr>
          <p:nvPr>
            <p:ph type="title"/>
          </p:nvPr>
        </p:nvSpPr>
        <p:spPr>
          <a:xfrm>
            <a:off x="504031" y="-36587"/>
            <a:ext cx="9072563" cy="1259946"/>
          </a:xfrm>
        </p:spPr>
        <p:txBody>
          <a:bodyPr/>
          <a:lstStyle/>
          <a:p>
            <a:pPr eaLnBrk="1" fontAlgn="auto" hangingPunct="1">
              <a:spcAft>
                <a:spcPts val="0"/>
              </a:spcAft>
              <a:defRPr/>
            </a:pPr>
            <a:r>
              <a:rPr lang="en-US" sz="4400" dirty="0" err="1" smtClean="0">
                <a:solidFill>
                  <a:schemeClr val="bg1"/>
                </a:solidFill>
              </a:rPr>
              <a:t>Một</a:t>
            </a:r>
            <a:r>
              <a:rPr lang="en-US" sz="4400" dirty="0" smtClean="0">
                <a:solidFill>
                  <a:schemeClr val="bg1"/>
                </a:solidFill>
              </a:rPr>
              <a:t> </a:t>
            </a:r>
            <a:r>
              <a:rPr lang="en-US" sz="4400" dirty="0" err="1" smtClean="0">
                <a:solidFill>
                  <a:schemeClr val="bg1"/>
                </a:solidFill>
              </a:rPr>
              <a:t>số</a:t>
            </a:r>
            <a:r>
              <a:rPr lang="en-US" sz="4400" dirty="0" smtClean="0">
                <a:solidFill>
                  <a:schemeClr val="bg1"/>
                </a:solidFill>
              </a:rPr>
              <a:t> website </a:t>
            </a:r>
            <a:r>
              <a:rPr lang="en-US" sz="4400" dirty="0" err="1" smtClean="0">
                <a:solidFill>
                  <a:schemeClr val="bg1"/>
                </a:solidFill>
              </a:rPr>
              <a:t>tham</a:t>
            </a:r>
            <a:r>
              <a:rPr lang="en-US" sz="4400" dirty="0" smtClean="0">
                <a:solidFill>
                  <a:schemeClr val="bg1"/>
                </a:solidFill>
              </a:rPr>
              <a:t> </a:t>
            </a:r>
            <a:r>
              <a:rPr lang="en-US" sz="4400" dirty="0" err="1" smtClean="0">
                <a:solidFill>
                  <a:schemeClr val="bg1"/>
                </a:solidFill>
              </a:rPr>
              <a:t>khảo</a:t>
            </a:r>
            <a:r>
              <a:rPr lang="en-US" sz="4400" dirty="0" smtClean="0">
                <a:solidFill>
                  <a:schemeClr val="bg1"/>
                </a:solidFill>
              </a:rPr>
              <a:t>(2/2)</a:t>
            </a:r>
            <a:endParaRPr lang="en-US" sz="4100" dirty="0" smtClean="0">
              <a:solidFill>
                <a:schemeClr val="bg1"/>
              </a:solidFill>
            </a:endParaRPr>
          </a:p>
        </p:txBody>
      </p:sp>
      <p:sp>
        <p:nvSpPr>
          <p:cNvPr id="67588" name="Rectangle 4"/>
          <p:cNvSpPr>
            <a:spLocks noChangeArrowheads="1"/>
          </p:cNvSpPr>
          <p:nvPr/>
        </p:nvSpPr>
        <p:spPr bwMode="auto">
          <a:xfrm>
            <a:off x="360363" y="1403350"/>
            <a:ext cx="9504362" cy="4894263"/>
          </a:xfrm>
          <a:prstGeom prst="rect">
            <a:avLst/>
          </a:prstGeom>
          <a:noFill/>
          <a:ln w="9525">
            <a:noFill/>
            <a:miter lim="800000"/>
            <a:headEnd/>
            <a:tailEnd/>
          </a:ln>
        </p:spPr>
        <p:txBody>
          <a:bodyPr>
            <a:spAutoFit/>
          </a:bodyPr>
          <a:lstStyle/>
          <a:p>
            <a:r>
              <a:rPr lang="en-US" sz="2400">
                <a:hlinkClick r:id="rId2"/>
              </a:rPr>
              <a:t>http://www.comp.nus.edu.sg/~harishk/mysoc_confs.htm</a:t>
            </a:r>
            <a:endParaRPr lang="en-US" sz="2400"/>
          </a:p>
          <a:p>
            <a:r>
              <a:rPr lang="en-US" sz="2400">
                <a:hlinkClick r:id="rId3"/>
              </a:rPr>
              <a:t>http://webdocs.cs.ualberta.ca/~zaiane/htmldocs/ConfRanking.html</a:t>
            </a:r>
            <a:endParaRPr lang="en-US" sz="2400"/>
          </a:p>
          <a:p>
            <a:r>
              <a:rPr lang="en-US" sz="2400">
                <a:hlinkClick r:id="rId4"/>
              </a:rPr>
              <a:t>http://www.arnetminer.org</a:t>
            </a:r>
            <a:endParaRPr lang="en-US" sz="2400"/>
          </a:p>
          <a:p>
            <a:r>
              <a:rPr lang="en-US" sz="2400">
                <a:hlinkClick r:id="rId5"/>
              </a:rPr>
              <a:t>http://dblp.l3s.de/browse.php?browse=mostProlificConferences</a:t>
            </a:r>
            <a:endParaRPr lang="en-US" sz="2400"/>
          </a:p>
          <a:p>
            <a:r>
              <a:rPr lang="en-US" sz="2400">
                <a:hlinkClick r:id="rId6"/>
              </a:rPr>
              <a:t>http://www.informatik.uni-trier.de/~ley/db/</a:t>
            </a:r>
            <a:endParaRPr lang="en-US" sz="2400"/>
          </a:p>
          <a:p>
            <a:r>
              <a:rPr lang="en-US" sz="2400">
                <a:hlinkClick r:id="rId7"/>
              </a:rPr>
              <a:t>http://thomsonreuters.com/products_services/science/science_products/a-z/conf_proceedings_citation_index/</a:t>
            </a:r>
            <a:endParaRPr lang="en-US" sz="2400"/>
          </a:p>
          <a:p>
            <a:r>
              <a:rPr lang="en-US" sz="2400">
                <a:hlinkClick r:id="rId8"/>
              </a:rPr>
              <a:t>http://www.abs.gov.au/Ausstats/abs@.nsf/Latestproducts/6BB427AB9696C225CA2574180004463E?opendocument</a:t>
            </a:r>
            <a:endParaRPr lang="en-US" sz="2400"/>
          </a:p>
          <a:p>
            <a:r>
              <a:rPr lang="en-US" sz="2400">
                <a:hlinkClick r:id="rId9"/>
              </a:rPr>
              <a:t>http://www.arc.gov.au/era/era_2010/archive/era_journal_list.htm#3</a:t>
            </a:r>
            <a:endParaRPr lang="en-US" sz="2400"/>
          </a:p>
          <a:p>
            <a:r>
              <a:rPr lang="en-US" sz="2400">
                <a:hlinkClick r:id="rId10"/>
              </a:rPr>
              <a:t>http://core.edu.au/index.php/categories/conference%20rankings</a:t>
            </a:r>
            <a:endParaRPr lang="en-US" sz="2400"/>
          </a:p>
          <a:p>
            <a:r>
              <a:rPr lang="en-US" sz="2400">
                <a:hlinkClick r:id="rId11"/>
              </a:rPr>
              <a:t>http://www.arc.gov.au/era/tiers_ranking.htm</a:t>
            </a:r>
            <a:endParaRPr lang="en-US" sz="2400"/>
          </a:p>
          <a:p>
            <a:endParaRPr lang="en-US" sz="240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008C7779-F629-47EB-B160-022099AD125A}" type="slidenum">
              <a:rPr lang="vi-VN" smtClean="0"/>
              <a:pPr defTabSz="447675"/>
              <a:t>59</a:t>
            </a:fld>
            <a:endParaRPr lang="vi-VN" smtClean="0"/>
          </a:p>
        </p:txBody>
      </p:sp>
      <p:pic>
        <p:nvPicPr>
          <p:cNvPr id="68611" name="Picture 2" descr="C:\Users\vutaviva\Desktop\Questions.jpg"/>
          <p:cNvPicPr>
            <a:picLocks noChangeAspect="1" noChangeArrowheads="1"/>
          </p:cNvPicPr>
          <p:nvPr/>
        </p:nvPicPr>
        <p:blipFill>
          <a:blip r:embed="rId2" cstate="print"/>
          <a:srcRect/>
          <a:stretch>
            <a:fillRect/>
          </a:stretch>
        </p:blipFill>
        <p:spPr bwMode="auto">
          <a:xfrm>
            <a:off x="3024188" y="1692275"/>
            <a:ext cx="3810000" cy="508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215900" y="1042988"/>
            <a:ext cx="9577388" cy="5976937"/>
          </a:xfrm>
        </p:spPr>
        <p:txBody>
          <a:bodyPr/>
          <a:lstStyle/>
          <a:p>
            <a:pPr eaLnBrk="1" hangingPunct="1"/>
            <a:r>
              <a:rPr lang="vi-VN" smtClean="0">
                <a:solidFill>
                  <a:srgbClr val="FF0000"/>
                </a:solidFill>
              </a:rPr>
              <a:t>Cách đánh giá hội nghị của thư viện khoa học CITESEER.IST (Hoa kỳ)</a:t>
            </a:r>
            <a:r>
              <a:rPr lang="en-US" smtClean="0">
                <a:solidFill>
                  <a:srgbClr val="FF0000"/>
                </a:solidFill>
              </a:rPr>
              <a:t>: 5 cột điểm</a:t>
            </a:r>
          </a:p>
          <a:p>
            <a:pPr lvl="1" eaLnBrk="1" hangingPunct="1"/>
            <a:r>
              <a:rPr lang="vi-VN" smtClean="0"/>
              <a:t>CP (Citation of Paper) : 	30% </a:t>
            </a:r>
            <a:r>
              <a:rPr lang="en-US" smtClean="0"/>
              <a:t>				(1)</a:t>
            </a:r>
            <a:endParaRPr lang="vi-VN" smtClean="0"/>
          </a:p>
          <a:p>
            <a:pPr lvl="1" eaLnBrk="1" hangingPunct="1"/>
            <a:r>
              <a:rPr lang="vi-VN" smtClean="0"/>
              <a:t>RR (quality of referee’s reports): 30%</a:t>
            </a:r>
            <a:r>
              <a:rPr lang="en-US" smtClean="0"/>
              <a:t>			(2)</a:t>
            </a:r>
            <a:endParaRPr lang="vi-VN" smtClean="0"/>
          </a:p>
          <a:p>
            <a:pPr lvl="1" eaLnBrk="1" hangingPunct="1"/>
            <a:r>
              <a:rPr lang="vi-VN" smtClean="0"/>
              <a:t>RS (Availability of resources to students by the conferences (fund, travel, fees, hotel)</a:t>
            </a:r>
            <a:r>
              <a:rPr lang="en-US" smtClean="0"/>
              <a:t>)</a:t>
            </a:r>
            <a:r>
              <a:rPr lang="vi-VN" smtClean="0"/>
              <a:t>:</a:t>
            </a:r>
            <a:r>
              <a:rPr lang="en-US" smtClean="0"/>
              <a:t> </a:t>
            </a:r>
            <a:r>
              <a:rPr lang="vi-VN" smtClean="0"/>
              <a:t>25%</a:t>
            </a:r>
            <a:r>
              <a:rPr lang="en-US" smtClean="0"/>
              <a:t> 	(3)</a:t>
            </a:r>
            <a:endParaRPr lang="vi-VN" smtClean="0"/>
          </a:p>
          <a:p>
            <a:pPr lvl="1" eaLnBrk="1" hangingPunct="1"/>
            <a:r>
              <a:rPr lang="vi-VN" smtClean="0"/>
              <a:t>JA (Conference paper accepted/appeared in reputable Journals after conference):10%</a:t>
            </a:r>
            <a:r>
              <a:rPr lang="en-US" smtClean="0"/>
              <a:t>				(4)</a:t>
            </a:r>
            <a:endParaRPr lang="vi-VN" smtClean="0"/>
          </a:p>
          <a:p>
            <a:pPr lvl="1" eaLnBrk="1" hangingPunct="1"/>
            <a:r>
              <a:rPr lang="vi-VN" smtClean="0"/>
              <a:t>IN (Indexing): 		5%</a:t>
            </a:r>
            <a:r>
              <a:rPr lang="en-US" smtClean="0"/>
              <a:t>				(5)</a:t>
            </a:r>
            <a:endParaRPr lang="vi-VN" smtClean="0"/>
          </a:p>
          <a:p>
            <a:pPr lvl="1" eaLnBrk="1" hangingPunct="1">
              <a:buFont typeface="Verdana" pitchFamily="34" charset="0"/>
              <a:buNone/>
            </a:pPr>
            <a:endParaRPr lang="en-US" smtClean="0"/>
          </a:p>
        </p:txBody>
      </p:sp>
      <p:sp>
        <p:nvSpPr>
          <p:cNvPr id="21507"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5F6F3A98-A627-40BD-977E-2E33C9AC9BDC}" type="slidenum">
              <a:rPr lang="vi-VN" smtClean="0"/>
              <a:pPr defTabSz="447675"/>
              <a:t>6</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vi-VN" sz="3600" dirty="0" smtClean="0">
                <a:solidFill>
                  <a:schemeClr val="bg1"/>
                </a:solidFill>
              </a:rPr>
              <a:t>Phân tích tiêu chí đánh giá các hội nghị khoa học quốc tế</a:t>
            </a:r>
            <a:r>
              <a:rPr lang="en-US" sz="3600" dirty="0" smtClean="0">
                <a:solidFill>
                  <a:schemeClr val="bg1"/>
                </a:solidFill>
              </a:rPr>
              <a:t> (4/5)</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215900" y="1042988"/>
            <a:ext cx="9577388" cy="5976937"/>
          </a:xfrm>
        </p:spPr>
        <p:txBody>
          <a:bodyPr/>
          <a:lstStyle/>
          <a:p>
            <a:pPr algn="just" eaLnBrk="1" hangingPunct="1"/>
            <a:r>
              <a:rPr lang="vi-VN" smtClean="0">
                <a:solidFill>
                  <a:srgbClr val="FF0000"/>
                </a:solidFill>
              </a:rPr>
              <a:t>Kết luận </a:t>
            </a:r>
            <a:r>
              <a:rPr lang="en-US" smtClean="0">
                <a:solidFill>
                  <a:srgbClr val="FF0000"/>
                </a:solidFill>
              </a:rPr>
              <a:t>: </a:t>
            </a:r>
            <a:r>
              <a:rPr lang="vi-VN" smtClean="0">
                <a:solidFill>
                  <a:srgbClr val="FF0000"/>
                </a:solidFill>
              </a:rPr>
              <a:t>Qua thống kê của chúng tôi, hầu hết các bảng xếp hạng hội nghi đã có hiện nay đều dựa trên trên cách tính điểm của thư viện khoa học CITESEER.IST (Hoa Kỳ). Cách tính điểm khá đầy đủ đảm bảo bao quát hết các tiêu chí đánh giá một hội nghị quốc tế.</a:t>
            </a:r>
            <a:endParaRPr lang="vi-VN" smtClean="0"/>
          </a:p>
          <a:p>
            <a:pPr lvl="1" eaLnBrk="1" hangingPunct="1">
              <a:buFont typeface="Verdana" pitchFamily="34" charset="0"/>
              <a:buNone/>
            </a:pPr>
            <a:endParaRPr lang="en-US" smtClean="0"/>
          </a:p>
        </p:txBody>
      </p:sp>
      <p:sp>
        <p:nvSpPr>
          <p:cNvPr id="22531"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C98D5A2E-6720-4D58-A196-582789D6B86D}" type="slidenum">
              <a:rPr lang="vi-VN" smtClean="0"/>
              <a:pPr defTabSz="447675"/>
              <a:t>7</a:t>
            </a:fld>
            <a:endParaRPr lang="vi-VN" smtClean="0"/>
          </a:p>
        </p:txBody>
      </p:sp>
      <p:sp>
        <p:nvSpPr>
          <p:cNvPr id="2"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vi-VN" sz="3600" dirty="0" smtClean="0">
                <a:solidFill>
                  <a:schemeClr val="bg1"/>
                </a:solidFill>
              </a:rPr>
              <a:t>Phân tích tiêu chí đánh giá các hội nghị khoa học quốc tế</a:t>
            </a:r>
            <a:r>
              <a:rPr lang="en-US" sz="3600" dirty="0" smtClean="0">
                <a:solidFill>
                  <a:schemeClr val="bg1"/>
                </a:solidFill>
              </a:rPr>
              <a:t> (5/5)</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215900" y="1042988"/>
            <a:ext cx="9577388" cy="5976937"/>
          </a:xfrm>
        </p:spPr>
        <p:txBody>
          <a:bodyPr/>
          <a:lstStyle/>
          <a:p>
            <a:pPr algn="just" eaLnBrk="1" hangingPunct="1"/>
            <a:r>
              <a:rPr lang="vi-VN" smtClean="0">
                <a:solidFill>
                  <a:srgbClr val="FF0000"/>
                </a:solidFill>
              </a:rPr>
              <a:t>Bảng xếp hạng các hội nghị quốc tế của CITESEER.IST (Hoa kỳ).</a:t>
            </a:r>
            <a:r>
              <a:rPr lang="en-US" smtClean="0">
                <a:solidFill>
                  <a:srgbClr val="FF0000"/>
                </a:solidFill>
              </a:rPr>
              <a:t>					(1)</a:t>
            </a:r>
          </a:p>
          <a:p>
            <a:pPr algn="just" eaLnBrk="1" hangingPunct="1"/>
            <a:r>
              <a:rPr lang="vi-VN" smtClean="0">
                <a:solidFill>
                  <a:srgbClr val="FF0000"/>
                </a:solidFill>
              </a:rPr>
              <a:t>Một số bảng xếp hạng hội nghị quốc tế trên thế giới cho ngành Khoa học máy tính dựa trên tiêu chí của thư viện CITESEER.IST</a:t>
            </a:r>
            <a:r>
              <a:rPr lang="en-US" smtClean="0">
                <a:solidFill>
                  <a:srgbClr val="FF0000"/>
                </a:solidFill>
              </a:rPr>
              <a:t>.			(2)</a:t>
            </a:r>
          </a:p>
          <a:p>
            <a:pPr algn="just" eaLnBrk="1" hangingPunct="1"/>
            <a:r>
              <a:rPr lang="en-US" smtClean="0">
                <a:solidFill>
                  <a:srgbClr val="FF0000"/>
                </a:solidFill>
              </a:rPr>
              <a:t>Bảng xếp hạng các hội nghị quốc tế của ARNETMINER và DBLP.					(3)</a:t>
            </a:r>
          </a:p>
          <a:p>
            <a:pPr algn="just" eaLnBrk="1" hangingPunct="1"/>
            <a:r>
              <a:rPr lang="en-US" smtClean="0">
                <a:solidFill>
                  <a:srgbClr val="FF0000"/>
                </a:solidFill>
              </a:rPr>
              <a:t>Các kỷ yếu hội nghị quốc tế có chỉ số ISI.	(4)</a:t>
            </a:r>
          </a:p>
          <a:p>
            <a:pPr algn="just" eaLnBrk="1" hangingPunct="1"/>
            <a:r>
              <a:rPr lang="vi-VN" smtClean="0">
                <a:solidFill>
                  <a:srgbClr val="FF0000"/>
                </a:solidFill>
              </a:rPr>
              <a:t>Bảng đánh giá hội nghị quốc tế của tổ chức ERA (Úc)</a:t>
            </a:r>
            <a:r>
              <a:rPr lang="en-US" smtClean="0">
                <a:solidFill>
                  <a:srgbClr val="FF0000"/>
                </a:solidFill>
              </a:rPr>
              <a:t>.								(5)</a:t>
            </a:r>
          </a:p>
          <a:p>
            <a:pPr algn="just" eaLnBrk="1" hangingPunct="1"/>
            <a:endParaRPr lang="en-US" smtClean="0"/>
          </a:p>
        </p:txBody>
      </p:sp>
      <p:sp>
        <p:nvSpPr>
          <p:cNvPr id="23555"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4B709F43-BD72-4D88-8C9D-C190B6AFC5AE}" type="slidenum">
              <a:rPr lang="vi-VN" smtClean="0"/>
              <a:pPr defTabSz="447675"/>
              <a:t>8</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vi-VN" sz="3600" dirty="0" smtClean="0">
                <a:solidFill>
                  <a:schemeClr val="bg1"/>
                </a:solidFill>
              </a:rPr>
              <a:t>bảng đánh giá hội nghị quốc tế đã có</a:t>
            </a:r>
            <a:r>
              <a:rPr lang="en-US" sz="3600" dirty="0" smtClean="0">
                <a:solidFill>
                  <a:schemeClr val="bg1"/>
                </a:solidFill>
              </a:rPr>
              <a:t> (1/30)</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215900" y="1042988"/>
            <a:ext cx="9577388" cy="5976937"/>
          </a:xfrm>
        </p:spPr>
        <p:txBody>
          <a:bodyPr/>
          <a:lstStyle/>
          <a:p>
            <a:pPr eaLnBrk="1" hangingPunct="1"/>
            <a:r>
              <a:rPr lang="vi-VN" smtClean="0">
                <a:solidFill>
                  <a:srgbClr val="FF0000"/>
                </a:solidFill>
              </a:rPr>
              <a:t>Bảng xếp hạng các hội nghị quốc tế của CITESEER.IST (Hoa kỳ).</a:t>
            </a:r>
            <a:endParaRPr lang="en-US" smtClean="0">
              <a:solidFill>
                <a:srgbClr val="FF0000"/>
              </a:solidFill>
            </a:endParaRPr>
          </a:p>
          <a:p>
            <a:pPr lvl="1" eaLnBrk="1" hangingPunct="1"/>
            <a:r>
              <a:rPr lang="en-US" smtClean="0"/>
              <a:t>T</a:t>
            </a:r>
            <a:r>
              <a:rPr lang="vi-VN" smtClean="0"/>
              <a:t>hư viện khoa học CITESEER.IST (Hoa kỳ) đã đưa ra bảng danh sách các hội nghị hạng đầu thuộc chuyên ngành Khoa học máy tính tại hai đường link:</a:t>
            </a:r>
          </a:p>
          <a:p>
            <a:pPr lvl="2" eaLnBrk="1" hangingPunct="1"/>
            <a:r>
              <a:rPr lang="vi-VN" smtClean="0">
                <a:hlinkClick r:id="rId2"/>
              </a:rPr>
              <a:t>http://cs.conference-ranking.net/index.html</a:t>
            </a:r>
            <a:endParaRPr lang="en-US" smtClean="0"/>
          </a:p>
          <a:p>
            <a:pPr lvl="2" eaLnBrk="1" hangingPunct="1"/>
            <a:r>
              <a:rPr lang="vi-VN" smtClean="0">
                <a:hlinkClick r:id="rId3"/>
              </a:rPr>
              <a:t>http://cs.conference-ranking.net/Computer_Science_Conference_Ranking.html</a:t>
            </a:r>
            <a:endParaRPr lang="en-US" smtClean="0"/>
          </a:p>
          <a:p>
            <a:pPr lvl="1" eaLnBrk="1" hangingPunct="1">
              <a:buFont typeface="Verdana" pitchFamily="34" charset="0"/>
              <a:buNone/>
            </a:pPr>
            <a:endParaRPr lang="en-US" smtClean="0"/>
          </a:p>
          <a:p>
            <a:pPr lvl="1" eaLnBrk="1" hangingPunct="1"/>
            <a:endParaRPr lang="en-US" smtClean="0"/>
          </a:p>
          <a:p>
            <a:pPr lvl="1" eaLnBrk="1" hangingPunct="1"/>
            <a:endParaRPr lang="vi-VN" smtClean="0"/>
          </a:p>
          <a:p>
            <a:pPr lvl="1" eaLnBrk="1" hangingPunct="1"/>
            <a:endParaRPr lang="vi-VN" smtClean="0"/>
          </a:p>
          <a:p>
            <a:pPr lvl="1" eaLnBrk="1" hangingPunct="1">
              <a:buFont typeface="Verdana" pitchFamily="34" charset="0"/>
              <a:buNone/>
            </a:pPr>
            <a:endParaRPr lang="en-US" smtClean="0"/>
          </a:p>
        </p:txBody>
      </p:sp>
      <p:sp>
        <p:nvSpPr>
          <p:cNvPr id="24579"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defTabSz="447675"/>
            <a:fld id="{1C0AEEE3-1A66-472C-A836-308FEA50859D}" type="slidenum">
              <a:rPr lang="vi-VN" smtClean="0"/>
              <a:pPr defTabSz="447675"/>
              <a:t>9</a:t>
            </a:fld>
            <a:endParaRPr lang="vi-VN" smtClean="0"/>
          </a:p>
        </p:txBody>
      </p:sp>
      <p:sp>
        <p:nvSpPr>
          <p:cNvPr id="22530" name="Title 1"/>
          <p:cNvSpPr>
            <a:spLocks noGrp="1"/>
          </p:cNvSpPr>
          <p:nvPr>
            <p:ph type="title"/>
          </p:nvPr>
        </p:nvSpPr>
        <p:spPr>
          <a:xfrm>
            <a:off x="504031" y="72008"/>
            <a:ext cx="9072563" cy="971525"/>
          </a:xfrm>
        </p:spPr>
        <p:txBody>
          <a:bodyPr>
            <a:noAutofit/>
          </a:bodyPr>
          <a:lstStyle/>
          <a:p>
            <a:pPr eaLnBrk="1" fontAlgn="auto" hangingPunct="1">
              <a:spcAft>
                <a:spcPts val="0"/>
              </a:spcAft>
              <a:defRPr/>
            </a:pPr>
            <a:r>
              <a:rPr lang="en-US" sz="3600" dirty="0" err="1" smtClean="0">
                <a:solidFill>
                  <a:schemeClr val="bg1"/>
                </a:solidFill>
              </a:rPr>
              <a:t>Một</a:t>
            </a:r>
            <a:r>
              <a:rPr lang="en-US" sz="3600" dirty="0" smtClean="0">
                <a:solidFill>
                  <a:schemeClr val="bg1"/>
                </a:solidFill>
              </a:rPr>
              <a:t> </a:t>
            </a:r>
            <a:r>
              <a:rPr lang="en-US" sz="3600" dirty="0" err="1" smtClean="0">
                <a:solidFill>
                  <a:schemeClr val="bg1"/>
                </a:solidFill>
              </a:rPr>
              <a:t>số</a:t>
            </a:r>
            <a:r>
              <a:rPr lang="en-US" sz="3600" dirty="0" smtClean="0">
                <a:solidFill>
                  <a:schemeClr val="bg1"/>
                </a:solidFill>
              </a:rPr>
              <a:t> </a:t>
            </a:r>
            <a:r>
              <a:rPr lang="vi-VN" sz="3600" dirty="0" smtClean="0">
                <a:solidFill>
                  <a:schemeClr val="bg1"/>
                </a:solidFill>
              </a:rPr>
              <a:t>bảng đánh giá hội nghị quốc tế đã có</a:t>
            </a:r>
            <a:r>
              <a:rPr lang="en-US" sz="3600" dirty="0" smtClean="0">
                <a:solidFill>
                  <a:schemeClr val="bg1"/>
                </a:solidFill>
              </a:rPr>
              <a:t> (2/30)</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1364</TotalTime>
  <Words>8030</Words>
  <Application>Microsoft Office PowerPoint</Application>
  <PresentationFormat>Custom</PresentationFormat>
  <Paragraphs>510</Paragraphs>
  <Slides>59</Slides>
  <Notes>3</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Concourse</vt:lpstr>
      <vt:lpstr>Slide 1</vt:lpstr>
      <vt:lpstr>Nội dung</vt:lpstr>
      <vt:lpstr>Phân tích tiêu chí đánh giá các hội nghị khoa học quốc tế (1/5)</vt:lpstr>
      <vt:lpstr>Phân tích tiêu chí đánh giá các hội nghị khoa học quốc tế (2/5)</vt:lpstr>
      <vt:lpstr>Phân tích tiêu chí đánh giá các hội nghị khoa học quốc tế (3/5)</vt:lpstr>
      <vt:lpstr>Phân tích tiêu chí đánh giá các hội nghị khoa học quốc tế (4/5)</vt:lpstr>
      <vt:lpstr>Phân tích tiêu chí đánh giá các hội nghị khoa học quốc tế (5/5)</vt:lpstr>
      <vt:lpstr>Một số bảng đánh giá hội nghị quốc tế đã có (1/30)</vt:lpstr>
      <vt:lpstr>Một số bảng đánh giá hội nghị quốc tế đã có (2/30)</vt:lpstr>
      <vt:lpstr>Một số bảng đánh giá hội nghị quốc tế đã có (3/30)</vt:lpstr>
      <vt:lpstr>Một số bảng đánh giá hội nghị quốc tế đã có (4/30)</vt:lpstr>
      <vt:lpstr>Một số bảng đánh giá hội nghị quốc tế đã có (5/30)</vt:lpstr>
      <vt:lpstr>Một số bảng đánh giá hội nghị quốc tế đã có (6/30)</vt:lpstr>
      <vt:lpstr>Một số bảng đánh giá hội nghị quốc tế đã có (7/30)</vt:lpstr>
      <vt:lpstr>Một số bảng đánh giá hội nghị quốc tế đã có (8/30)</vt:lpstr>
      <vt:lpstr>Một số bảng đánh giá hội nghị quốc tế đã có (9/30)</vt:lpstr>
      <vt:lpstr>Một số bảng đánh giá hội nghị quốc tế đã có (10/30)</vt:lpstr>
      <vt:lpstr>Một số bảng đánh giá hội nghị quốc tế đã có (11/30)</vt:lpstr>
      <vt:lpstr>Một số bảng đánh giá hội nghị quốc tế đã có (12/30)</vt:lpstr>
      <vt:lpstr>Một số bảng đánh giá hội nghị quốc tế đã có (12/30)</vt:lpstr>
      <vt:lpstr>Một số bảng đánh giá hội nghị quốc tế đã có (13/30)</vt:lpstr>
      <vt:lpstr>Một số bảng đánh giá hội nghị quốc tế đã có (14/30)</vt:lpstr>
      <vt:lpstr>Một số bảng đánh giá hội nghị quốc tế đã có (15/30)</vt:lpstr>
      <vt:lpstr>Một số bảng đánh giá hội nghị quốc tế đã có (16/30)</vt:lpstr>
      <vt:lpstr>Một số bảng đánh giá hội nghị quốc tế đã có (17/30)</vt:lpstr>
      <vt:lpstr>Một số bảng đánh giá hội nghị quốc tế đã có (18/30)</vt:lpstr>
      <vt:lpstr>Một số bảng đánh giá hội nghị quốc tế đã có (19/30)</vt:lpstr>
      <vt:lpstr>Một số bảng đánh giá hội nghị quốc tế đã có (20/30)</vt:lpstr>
      <vt:lpstr>Một số bảng đánh giá hội nghị quốc tế đã có (21/30)</vt:lpstr>
      <vt:lpstr>Một số bảng đánh giá hội nghị quốc tế đã có (22/30)</vt:lpstr>
      <vt:lpstr>Một số bảng đánh giá hội nghị quốc tế đã có (23/30)</vt:lpstr>
      <vt:lpstr>Một số bảng đánh giá hội nghị quốc tế đã có (24/30)</vt:lpstr>
      <vt:lpstr>Một số bảng đánh giá hội nghị quốc tế đã có (25/30)</vt:lpstr>
      <vt:lpstr>Một số bảng đánh giá hội nghị quốc tế đã có (26/30)</vt:lpstr>
      <vt:lpstr>Một số bảng đánh giá hội nghị quốc tế đã có (27/30)</vt:lpstr>
      <vt:lpstr>Một số bảng đánh giá hội nghị quốc tế đã có (28/30)</vt:lpstr>
      <vt:lpstr>Một số bảng đánh giá hội nghị quốc tế đã có (29/30)</vt:lpstr>
      <vt:lpstr>Một số bảng đánh giá hội nghị quốc tế đã có (30/30)</vt:lpstr>
      <vt:lpstr>Chọn lựa bảng đánh giá hội nghị hợp lý (1/10)</vt:lpstr>
      <vt:lpstr>Chọn lựa bảng đánh giá hội nghị hợp lý (2/10)</vt:lpstr>
      <vt:lpstr>Chọn lựa bảng đánh giá hội nghị hợp lý (3/10)</vt:lpstr>
      <vt:lpstr>Chọn lựa bảng đánh giá hội nghị hợp lý (4/10)</vt:lpstr>
      <vt:lpstr>Chọn lựa bảng đánh giá hội nghị hợp lý (5/10)</vt:lpstr>
      <vt:lpstr>Chọn lựa bảng đánh giá hội nghị hợp lý (6/10)</vt:lpstr>
      <vt:lpstr>Chọn lựa bảng đánh giá hội nghị hợp lý (7/10)</vt:lpstr>
      <vt:lpstr>Chọn lựa bảng đánh giá hội nghị hợp lý (8/10)</vt:lpstr>
      <vt:lpstr>Chọn lựa bảng đánh giá hội nghị hợp lý (9/10)</vt:lpstr>
      <vt:lpstr>Chọn lựa bảng đánh giá hội nghị hợp lý (10/10)</vt:lpstr>
      <vt:lpstr>Bảng phân định cấp bậc hội nghị </vt:lpstr>
      <vt:lpstr>Gợi ý một số hội nghị để gửi bài(1/6)</vt:lpstr>
      <vt:lpstr>Gợi ý một số hội nghị để gửi bài(2/6)</vt:lpstr>
      <vt:lpstr>Gợi ý một số hội nghị để gửi bài(3/6)</vt:lpstr>
      <vt:lpstr>Gợi ý một số hội nghị để gửi bài(4/6)</vt:lpstr>
      <vt:lpstr>Gợi ý một số hội nghị để gửi bài(5/6)</vt:lpstr>
      <vt:lpstr>Gợi ý một số hội nghị để gửi bài(6/6)</vt:lpstr>
      <vt:lpstr>Tham khảo</vt:lpstr>
      <vt:lpstr>Một số website tham khảo(1/2)</vt:lpstr>
      <vt:lpstr>Một số website tham khảo(2/2)</vt:lpstr>
      <vt:lpstr>Slide 59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sv</cp:lastModifiedBy>
  <cp:revision>34</cp:revision>
  <dcterms:modified xsi:type="dcterms:W3CDTF">2014-01-05T17:22:29Z</dcterms:modified>
</cp:coreProperties>
</file>