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59" r:id="rId4"/>
    <p:sldId id="258" r:id="rId5"/>
    <p:sldId id="261" r:id="rId6"/>
    <p:sldId id="262" r:id="rId7"/>
    <p:sldId id="264" r:id="rId8"/>
    <p:sldId id="265" r:id="rId9"/>
    <p:sldId id="267" r:id="rId10"/>
    <p:sldId id="268" r:id="rId11"/>
    <p:sldId id="269" r:id="rId12"/>
    <p:sldId id="306" r:id="rId13"/>
    <p:sldId id="275" r:id="rId14"/>
    <p:sldId id="276" r:id="rId15"/>
    <p:sldId id="277" r:id="rId16"/>
    <p:sldId id="278" r:id="rId17"/>
    <p:sldId id="281" r:id="rId18"/>
    <p:sldId id="282" r:id="rId19"/>
    <p:sldId id="286" r:id="rId20"/>
    <p:sldId id="287" r:id="rId21"/>
    <p:sldId id="288" r:id="rId22"/>
    <p:sldId id="289" r:id="rId23"/>
    <p:sldId id="290" r:id="rId24"/>
    <p:sldId id="291" r:id="rId25"/>
    <p:sldId id="292" r:id="rId26"/>
    <p:sldId id="293" r:id="rId27"/>
    <p:sldId id="295" r:id="rId28"/>
    <p:sldId id="296" r:id="rId29"/>
    <p:sldId id="30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FFCC"/>
    <a:srgbClr val="66FF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12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93FA6-A554-467C-8919-8C02332982ED}" type="datetimeFigureOut">
              <a:rPr lang="en-US" smtClean="0"/>
              <a:t>10/2/2021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4EEA62-4AAC-4BC5-80E3-113561CB240D}" type="slidenum">
              <a:rPr lang="en-US" smtClean="0"/>
              <a:t>‹#›</a:t>
            </a:fld>
            <a:endParaRPr lang="en-US"/>
          </a:p>
        </p:txBody>
      </p:sp>
    </p:spTree>
    <p:extLst>
      <p:ext uri="{BB962C8B-B14F-4D97-AF65-F5344CB8AC3E}">
        <p14:creationId xmlns:p14="http://schemas.microsoft.com/office/powerpoint/2010/main" val="2413874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vi-VN" dirty="0"/>
          </a:p>
        </p:txBody>
      </p:sp>
      <p:sp>
        <p:nvSpPr>
          <p:cNvPr id="4" name="Slide Number Placeholder 3"/>
          <p:cNvSpPr>
            <a:spLocks noGrp="1"/>
          </p:cNvSpPr>
          <p:nvPr>
            <p:ph type="sldNum" sz="quarter" idx="10"/>
          </p:nvPr>
        </p:nvSpPr>
        <p:spPr/>
        <p:txBody>
          <a:bodyPr/>
          <a:lstStyle/>
          <a:p>
            <a:fld id="{853610C1-DBED-496A-9E3C-51C9BC0C2886}" type="slidenum">
              <a:rPr lang="vi-VN" smtClean="0"/>
              <a:pPr/>
              <a:t>3</a:t>
            </a:fld>
            <a:endParaRPr lang="vi-VN"/>
          </a:p>
        </p:txBody>
      </p:sp>
    </p:spTree>
    <p:extLst>
      <p:ext uri="{BB962C8B-B14F-4D97-AF65-F5344CB8AC3E}">
        <p14:creationId xmlns:p14="http://schemas.microsoft.com/office/powerpoint/2010/main" val="3016028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dirty="0"/>
          </a:p>
        </p:txBody>
      </p:sp>
      <p:sp>
        <p:nvSpPr>
          <p:cNvPr id="4" name="Slide Number Placeholder 3"/>
          <p:cNvSpPr>
            <a:spLocks noGrp="1"/>
          </p:cNvSpPr>
          <p:nvPr>
            <p:ph type="sldNum" sz="quarter" idx="10"/>
          </p:nvPr>
        </p:nvSpPr>
        <p:spPr/>
        <p:txBody>
          <a:bodyPr/>
          <a:lstStyle/>
          <a:p>
            <a:fld id="{853610C1-DBED-496A-9E3C-51C9BC0C2886}" type="slidenum">
              <a:rPr lang="vi-VN" smtClean="0"/>
              <a:pPr/>
              <a:t>14</a:t>
            </a:fld>
            <a:endParaRPr lang="vi-VN"/>
          </a:p>
        </p:txBody>
      </p:sp>
    </p:spTree>
    <p:extLst>
      <p:ext uri="{BB962C8B-B14F-4D97-AF65-F5344CB8AC3E}">
        <p14:creationId xmlns:p14="http://schemas.microsoft.com/office/powerpoint/2010/main" val="1123706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3610C1-DBED-496A-9E3C-51C9BC0C2886}" type="slidenum">
              <a:rPr lang="vi-VN" smtClean="0"/>
              <a:pPr/>
              <a:t>24</a:t>
            </a:fld>
            <a:endParaRPr lang="vi-VN"/>
          </a:p>
        </p:txBody>
      </p:sp>
    </p:spTree>
    <p:extLst>
      <p:ext uri="{BB962C8B-B14F-4D97-AF65-F5344CB8AC3E}">
        <p14:creationId xmlns:p14="http://schemas.microsoft.com/office/powerpoint/2010/main" val="3309939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E6A5F19-3D1C-4BF4-84C6-5A87D4A08270}"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B5976-BDD9-4743-B590-D8E12AC2AEFA}" type="slidenum">
              <a:rPr lang="en-US" smtClean="0"/>
              <a:t>‹#›</a:t>
            </a:fld>
            <a:endParaRPr lang="en-US"/>
          </a:p>
        </p:txBody>
      </p:sp>
    </p:spTree>
    <p:extLst>
      <p:ext uri="{BB962C8B-B14F-4D97-AF65-F5344CB8AC3E}">
        <p14:creationId xmlns:p14="http://schemas.microsoft.com/office/powerpoint/2010/main" val="2710022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6A5F19-3D1C-4BF4-84C6-5A87D4A08270}"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B5976-BDD9-4743-B590-D8E12AC2AEFA}" type="slidenum">
              <a:rPr lang="en-US" smtClean="0"/>
              <a:t>‹#›</a:t>
            </a:fld>
            <a:endParaRPr lang="en-US"/>
          </a:p>
        </p:txBody>
      </p:sp>
    </p:spTree>
    <p:extLst>
      <p:ext uri="{BB962C8B-B14F-4D97-AF65-F5344CB8AC3E}">
        <p14:creationId xmlns:p14="http://schemas.microsoft.com/office/powerpoint/2010/main" val="3413257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6A5F19-3D1C-4BF4-84C6-5A87D4A08270}"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B5976-BDD9-4743-B590-D8E12AC2AEFA}" type="slidenum">
              <a:rPr lang="en-US" smtClean="0"/>
              <a:t>‹#›</a:t>
            </a:fld>
            <a:endParaRPr lang="en-US"/>
          </a:p>
        </p:txBody>
      </p:sp>
    </p:spTree>
    <p:extLst>
      <p:ext uri="{BB962C8B-B14F-4D97-AF65-F5344CB8AC3E}">
        <p14:creationId xmlns:p14="http://schemas.microsoft.com/office/powerpoint/2010/main" val="3000603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6A5F19-3D1C-4BF4-84C6-5A87D4A08270}"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B5976-BDD9-4743-B590-D8E12AC2AEFA}" type="slidenum">
              <a:rPr lang="en-US" smtClean="0"/>
              <a:t>‹#›</a:t>
            </a:fld>
            <a:endParaRPr lang="en-US"/>
          </a:p>
        </p:txBody>
      </p:sp>
    </p:spTree>
    <p:extLst>
      <p:ext uri="{BB962C8B-B14F-4D97-AF65-F5344CB8AC3E}">
        <p14:creationId xmlns:p14="http://schemas.microsoft.com/office/powerpoint/2010/main" val="263619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6A5F19-3D1C-4BF4-84C6-5A87D4A08270}"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B5976-BDD9-4743-B590-D8E12AC2AEFA}" type="slidenum">
              <a:rPr lang="en-US" smtClean="0"/>
              <a:t>‹#›</a:t>
            </a:fld>
            <a:endParaRPr lang="en-US"/>
          </a:p>
        </p:txBody>
      </p:sp>
    </p:spTree>
    <p:extLst>
      <p:ext uri="{BB962C8B-B14F-4D97-AF65-F5344CB8AC3E}">
        <p14:creationId xmlns:p14="http://schemas.microsoft.com/office/powerpoint/2010/main" val="2313411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6A5F19-3D1C-4BF4-84C6-5A87D4A08270}"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4B5976-BDD9-4743-B590-D8E12AC2AEFA}" type="slidenum">
              <a:rPr lang="en-US" smtClean="0"/>
              <a:t>‹#›</a:t>
            </a:fld>
            <a:endParaRPr lang="en-US"/>
          </a:p>
        </p:txBody>
      </p:sp>
    </p:spTree>
    <p:extLst>
      <p:ext uri="{BB962C8B-B14F-4D97-AF65-F5344CB8AC3E}">
        <p14:creationId xmlns:p14="http://schemas.microsoft.com/office/powerpoint/2010/main" val="2379260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6A5F19-3D1C-4BF4-84C6-5A87D4A08270}" type="datetimeFigureOut">
              <a:rPr lang="en-US" smtClean="0"/>
              <a:t>10/2/2021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4B5976-BDD9-4743-B590-D8E12AC2AEFA}" type="slidenum">
              <a:rPr lang="en-US" smtClean="0"/>
              <a:t>‹#›</a:t>
            </a:fld>
            <a:endParaRPr lang="en-US"/>
          </a:p>
        </p:txBody>
      </p:sp>
    </p:spTree>
    <p:extLst>
      <p:ext uri="{BB962C8B-B14F-4D97-AF65-F5344CB8AC3E}">
        <p14:creationId xmlns:p14="http://schemas.microsoft.com/office/powerpoint/2010/main" val="2944635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6A5F19-3D1C-4BF4-84C6-5A87D4A08270}" type="datetimeFigureOut">
              <a:rPr lang="en-US" smtClean="0"/>
              <a:t>10/2/2021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4B5976-BDD9-4743-B590-D8E12AC2AEFA}" type="slidenum">
              <a:rPr lang="en-US" smtClean="0"/>
              <a:t>‹#›</a:t>
            </a:fld>
            <a:endParaRPr lang="en-US"/>
          </a:p>
        </p:txBody>
      </p:sp>
    </p:spTree>
    <p:extLst>
      <p:ext uri="{BB962C8B-B14F-4D97-AF65-F5344CB8AC3E}">
        <p14:creationId xmlns:p14="http://schemas.microsoft.com/office/powerpoint/2010/main" val="966627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6A5F19-3D1C-4BF4-84C6-5A87D4A08270}" type="datetimeFigureOut">
              <a:rPr lang="en-US" smtClean="0"/>
              <a:t>10/2/2021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4B5976-BDD9-4743-B590-D8E12AC2AEFA}" type="slidenum">
              <a:rPr lang="en-US" smtClean="0"/>
              <a:t>‹#›</a:t>
            </a:fld>
            <a:endParaRPr lang="en-US"/>
          </a:p>
        </p:txBody>
      </p:sp>
    </p:spTree>
    <p:extLst>
      <p:ext uri="{BB962C8B-B14F-4D97-AF65-F5344CB8AC3E}">
        <p14:creationId xmlns:p14="http://schemas.microsoft.com/office/powerpoint/2010/main" val="4007422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6A5F19-3D1C-4BF4-84C6-5A87D4A08270}"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4B5976-BDD9-4743-B590-D8E12AC2AEFA}" type="slidenum">
              <a:rPr lang="en-US" smtClean="0"/>
              <a:t>‹#›</a:t>
            </a:fld>
            <a:endParaRPr lang="en-US"/>
          </a:p>
        </p:txBody>
      </p:sp>
    </p:spTree>
    <p:extLst>
      <p:ext uri="{BB962C8B-B14F-4D97-AF65-F5344CB8AC3E}">
        <p14:creationId xmlns:p14="http://schemas.microsoft.com/office/powerpoint/2010/main" val="282014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6A5F19-3D1C-4BF4-84C6-5A87D4A08270}"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4B5976-BDD9-4743-B590-D8E12AC2AEFA}" type="slidenum">
              <a:rPr lang="en-US" smtClean="0"/>
              <a:t>‹#›</a:t>
            </a:fld>
            <a:endParaRPr lang="en-US"/>
          </a:p>
        </p:txBody>
      </p:sp>
    </p:spTree>
    <p:extLst>
      <p:ext uri="{BB962C8B-B14F-4D97-AF65-F5344CB8AC3E}">
        <p14:creationId xmlns:p14="http://schemas.microsoft.com/office/powerpoint/2010/main" val="2460767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C9FFFF"/>
            </a:gs>
            <a:gs pos="100000">
              <a:srgbClr val="FCC0F1"/>
            </a:gs>
            <a:gs pos="97000">
              <a:srgbClr val="C9E7A7"/>
            </a:gs>
            <a:gs pos="89000">
              <a:schemeClr val="bg1"/>
            </a:gs>
            <a:gs pos="7000">
              <a:schemeClr val="bg1"/>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6A5F19-3D1C-4BF4-84C6-5A87D4A08270}" type="datetimeFigureOut">
              <a:rPr lang="en-US" smtClean="0"/>
              <a:t>10/2/2021</a:t>
            </a:fld>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4B5976-BDD9-4743-B590-D8E12AC2AEFA}" type="slidenum">
              <a:rPr lang="en-US" smtClean="0"/>
              <a:t>‹#›</a:t>
            </a:fld>
            <a:endParaRPr lang="en-US"/>
          </a:p>
        </p:txBody>
      </p:sp>
    </p:spTree>
    <p:extLst>
      <p:ext uri="{BB962C8B-B14F-4D97-AF65-F5344CB8AC3E}">
        <p14:creationId xmlns:p14="http://schemas.microsoft.com/office/powerpoint/2010/main" val="3936201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003822"/>
            <a:ext cx="6858000" cy="1790700"/>
          </a:xfrm>
        </p:spPr>
        <p:txBody>
          <a:bodyPr>
            <a:noAutofit/>
          </a:bodyPr>
          <a:lstStyle/>
          <a:p>
            <a:pPr>
              <a:lnSpc>
                <a:spcPct val="150000"/>
              </a:lnSpc>
            </a:pPr>
            <a:r>
              <a:rPr lang="en-US" sz="3000" b="1">
                <a:solidFill>
                  <a:srgbClr val="FF0000"/>
                </a:solidFill>
              </a:rPr>
              <a:t>CHƯƠNG </a:t>
            </a:r>
            <a:r>
              <a:rPr lang="en-US" sz="3000" b="1" smtClean="0">
                <a:solidFill>
                  <a:srgbClr val="FF0000"/>
                </a:solidFill>
              </a:rPr>
              <a:t>VI.</a:t>
            </a:r>
            <a:r>
              <a:rPr lang="en-US" sz="3000" b="1">
                <a:solidFill>
                  <a:srgbClr val="FF0000"/>
                </a:solidFill>
              </a:rPr>
              <a:t/>
            </a:r>
            <a:br>
              <a:rPr lang="en-US" sz="3000" b="1">
                <a:solidFill>
                  <a:srgbClr val="FF0000"/>
                </a:solidFill>
              </a:rPr>
            </a:br>
            <a:r>
              <a:rPr lang="en-US" sz="3000" b="1">
                <a:solidFill>
                  <a:srgbClr val="FF0000"/>
                </a:solidFill>
              </a:rPr>
              <a:t>ĐO LƯỜNG SẢN LƯỢNG QUỐC GIA</a:t>
            </a:r>
            <a:br>
              <a:rPr lang="en-US" sz="3000" b="1">
                <a:solidFill>
                  <a:srgbClr val="FF0000"/>
                </a:solidFill>
              </a:rPr>
            </a:br>
            <a:endParaRPr lang="en-US" sz="3000" b="1">
              <a:solidFill>
                <a:srgbClr val="FF0000"/>
              </a:solidFill>
            </a:endParaRPr>
          </a:p>
        </p:txBody>
      </p:sp>
    </p:spTree>
    <p:extLst>
      <p:ext uri="{BB962C8B-B14F-4D97-AF65-F5344CB8AC3E}">
        <p14:creationId xmlns:p14="http://schemas.microsoft.com/office/powerpoint/2010/main" val="38286546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686800" cy="6643710"/>
          </a:xfrm>
        </p:spPr>
        <p:txBody>
          <a:bodyPr/>
          <a:lstStyle/>
          <a:p>
            <a:pPr>
              <a:buFont typeface="Wingdings" pitchFamily="2" charset="2"/>
              <a:buChar char="v"/>
            </a:pPr>
            <a:r>
              <a:rPr lang="en-US" dirty="0" smtClean="0"/>
              <a:t> </a:t>
            </a:r>
            <a:r>
              <a:rPr lang="en-US" dirty="0" err="1" smtClean="0"/>
              <a:t>Dòng</a:t>
            </a:r>
            <a:r>
              <a:rPr lang="en-US" dirty="0" smtClean="0"/>
              <a:t> </a:t>
            </a:r>
            <a:r>
              <a:rPr lang="en-US" dirty="0" err="1" smtClean="0"/>
              <a:t>luân</a:t>
            </a:r>
            <a:r>
              <a:rPr lang="en-US" dirty="0" smtClean="0"/>
              <a:t> </a:t>
            </a:r>
            <a:r>
              <a:rPr lang="en-US" dirty="0" err="1" smtClean="0"/>
              <a:t>chuyển</a:t>
            </a:r>
            <a:r>
              <a:rPr lang="en-US" dirty="0" smtClean="0"/>
              <a:t> </a:t>
            </a:r>
            <a:r>
              <a:rPr lang="en-US" dirty="0" err="1" smtClean="0"/>
              <a:t>kinh</a:t>
            </a:r>
            <a:r>
              <a:rPr lang="en-US" dirty="0" smtClean="0"/>
              <a:t> </a:t>
            </a:r>
            <a:r>
              <a:rPr lang="en-US" dirty="0" err="1" smtClean="0"/>
              <a:t>tế</a:t>
            </a:r>
            <a:r>
              <a:rPr lang="en-US" dirty="0" smtClean="0"/>
              <a:t> </a:t>
            </a:r>
            <a:r>
              <a:rPr lang="en-US" dirty="0" err="1" smtClean="0"/>
              <a:t>vĩ</a:t>
            </a:r>
            <a:r>
              <a:rPr lang="en-US" dirty="0" smtClean="0"/>
              <a:t> </a:t>
            </a:r>
            <a:r>
              <a:rPr lang="en-US" dirty="0" err="1" smtClean="0"/>
              <a:t>mô</a:t>
            </a:r>
            <a:endParaRPr lang="vi-VN" dirty="0"/>
          </a:p>
        </p:txBody>
      </p:sp>
      <p:sp>
        <p:nvSpPr>
          <p:cNvPr id="4" name="Rounded Rectangle 3"/>
          <p:cNvSpPr/>
          <p:nvPr/>
        </p:nvSpPr>
        <p:spPr>
          <a:xfrm>
            <a:off x="3357554" y="1071546"/>
            <a:ext cx="2500330" cy="857256"/>
          </a:xfrm>
          <a:prstGeom prst="roundRect">
            <a:avLst/>
          </a:prstGeom>
          <a:solidFill>
            <a:srgbClr val="FFFF0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rgbClr val="0000FF"/>
                </a:solidFill>
              </a:rPr>
              <a:t>Chi </a:t>
            </a:r>
            <a:r>
              <a:rPr lang="en-US" dirty="0" err="1" smtClean="0">
                <a:solidFill>
                  <a:srgbClr val="0000FF"/>
                </a:solidFill>
              </a:rPr>
              <a:t>tiêu</a:t>
            </a:r>
            <a:r>
              <a:rPr lang="en-US" dirty="0" smtClean="0">
                <a:solidFill>
                  <a:srgbClr val="0000FF"/>
                </a:solidFill>
              </a:rPr>
              <a:t> </a:t>
            </a:r>
            <a:r>
              <a:rPr lang="en-US" dirty="0" err="1" smtClean="0">
                <a:solidFill>
                  <a:srgbClr val="0000FF"/>
                </a:solidFill>
              </a:rPr>
              <a:t>cho</a:t>
            </a:r>
            <a:r>
              <a:rPr lang="en-US" dirty="0" smtClean="0">
                <a:solidFill>
                  <a:srgbClr val="0000FF"/>
                </a:solidFill>
              </a:rPr>
              <a:t> </a:t>
            </a:r>
            <a:r>
              <a:rPr lang="en-US" dirty="0" err="1" smtClean="0">
                <a:solidFill>
                  <a:srgbClr val="0000FF"/>
                </a:solidFill>
              </a:rPr>
              <a:t>hàng</a:t>
            </a:r>
            <a:r>
              <a:rPr lang="en-US" dirty="0" smtClean="0">
                <a:solidFill>
                  <a:srgbClr val="0000FF"/>
                </a:solidFill>
              </a:rPr>
              <a:t> </a:t>
            </a:r>
            <a:r>
              <a:rPr lang="en-US" dirty="0" err="1" smtClean="0">
                <a:solidFill>
                  <a:srgbClr val="0000FF"/>
                </a:solidFill>
              </a:rPr>
              <a:t>hóa</a:t>
            </a:r>
            <a:r>
              <a:rPr lang="en-US" dirty="0" smtClean="0">
                <a:solidFill>
                  <a:srgbClr val="0000FF"/>
                </a:solidFill>
              </a:rPr>
              <a:t> </a:t>
            </a:r>
            <a:r>
              <a:rPr lang="en-US" dirty="0" err="1" smtClean="0">
                <a:solidFill>
                  <a:srgbClr val="0000FF"/>
                </a:solidFill>
              </a:rPr>
              <a:t>và</a:t>
            </a:r>
            <a:r>
              <a:rPr lang="en-US" dirty="0" smtClean="0">
                <a:solidFill>
                  <a:srgbClr val="0000FF"/>
                </a:solidFill>
              </a:rPr>
              <a:t> </a:t>
            </a:r>
            <a:r>
              <a:rPr lang="en-US" dirty="0" err="1" smtClean="0">
                <a:solidFill>
                  <a:srgbClr val="0000FF"/>
                </a:solidFill>
              </a:rPr>
              <a:t>dịch</a:t>
            </a:r>
            <a:r>
              <a:rPr lang="en-US" dirty="0" smtClean="0">
                <a:solidFill>
                  <a:srgbClr val="0000FF"/>
                </a:solidFill>
              </a:rPr>
              <a:t> </a:t>
            </a:r>
            <a:r>
              <a:rPr lang="en-US" dirty="0" err="1" smtClean="0">
                <a:solidFill>
                  <a:srgbClr val="0000FF"/>
                </a:solidFill>
              </a:rPr>
              <a:t>vụ</a:t>
            </a:r>
            <a:endParaRPr lang="vi-VN" dirty="0">
              <a:solidFill>
                <a:srgbClr val="0000FF"/>
              </a:solidFill>
            </a:endParaRPr>
          </a:p>
        </p:txBody>
      </p:sp>
      <p:sp>
        <p:nvSpPr>
          <p:cNvPr id="5" name="Rounded Rectangle 4"/>
          <p:cNvSpPr/>
          <p:nvPr/>
        </p:nvSpPr>
        <p:spPr>
          <a:xfrm>
            <a:off x="3357554" y="2285992"/>
            <a:ext cx="2500330" cy="857256"/>
          </a:xfrm>
          <a:prstGeom prst="roundRect">
            <a:avLst/>
          </a:prstGeom>
          <a:solidFill>
            <a:srgbClr val="FFFF0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err="1" smtClean="0">
                <a:solidFill>
                  <a:srgbClr val="0000FF"/>
                </a:solidFill>
              </a:rPr>
              <a:t>Hàng</a:t>
            </a:r>
            <a:r>
              <a:rPr lang="en-US" dirty="0" smtClean="0">
                <a:solidFill>
                  <a:srgbClr val="0000FF"/>
                </a:solidFill>
              </a:rPr>
              <a:t> </a:t>
            </a:r>
            <a:r>
              <a:rPr lang="en-US" dirty="0" err="1" smtClean="0">
                <a:solidFill>
                  <a:srgbClr val="0000FF"/>
                </a:solidFill>
              </a:rPr>
              <a:t>hóa</a:t>
            </a:r>
            <a:r>
              <a:rPr lang="en-US" dirty="0" smtClean="0">
                <a:solidFill>
                  <a:srgbClr val="0000FF"/>
                </a:solidFill>
              </a:rPr>
              <a:t> </a:t>
            </a:r>
            <a:r>
              <a:rPr lang="en-US" dirty="0" err="1" smtClean="0">
                <a:solidFill>
                  <a:srgbClr val="0000FF"/>
                </a:solidFill>
              </a:rPr>
              <a:t>và</a:t>
            </a:r>
            <a:r>
              <a:rPr lang="en-US" dirty="0" smtClean="0">
                <a:solidFill>
                  <a:srgbClr val="0000FF"/>
                </a:solidFill>
              </a:rPr>
              <a:t> </a:t>
            </a:r>
            <a:r>
              <a:rPr lang="en-US" dirty="0" err="1" smtClean="0">
                <a:solidFill>
                  <a:srgbClr val="0000FF"/>
                </a:solidFill>
              </a:rPr>
              <a:t>dịch</a:t>
            </a:r>
            <a:r>
              <a:rPr lang="en-US" dirty="0" smtClean="0">
                <a:solidFill>
                  <a:srgbClr val="0000FF"/>
                </a:solidFill>
              </a:rPr>
              <a:t> </a:t>
            </a:r>
            <a:r>
              <a:rPr lang="en-US" dirty="0" err="1" smtClean="0">
                <a:solidFill>
                  <a:srgbClr val="0000FF"/>
                </a:solidFill>
              </a:rPr>
              <a:t>vụ</a:t>
            </a:r>
            <a:endParaRPr lang="vi-VN" dirty="0">
              <a:solidFill>
                <a:srgbClr val="0000FF"/>
              </a:solidFill>
            </a:endParaRPr>
          </a:p>
        </p:txBody>
      </p:sp>
      <p:sp>
        <p:nvSpPr>
          <p:cNvPr id="7" name="Rounded Rectangle 6"/>
          <p:cNvSpPr/>
          <p:nvPr/>
        </p:nvSpPr>
        <p:spPr>
          <a:xfrm>
            <a:off x="3428992" y="4714884"/>
            <a:ext cx="2500330" cy="857256"/>
          </a:xfrm>
          <a:prstGeom prst="roundRect">
            <a:avLst/>
          </a:prstGeom>
          <a:solidFill>
            <a:srgbClr val="FFFF0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err="1" smtClean="0">
                <a:solidFill>
                  <a:srgbClr val="0000FF"/>
                </a:solidFill>
              </a:rPr>
              <a:t>Dịch</a:t>
            </a:r>
            <a:r>
              <a:rPr lang="en-US" dirty="0" smtClean="0">
                <a:solidFill>
                  <a:srgbClr val="0000FF"/>
                </a:solidFill>
              </a:rPr>
              <a:t> </a:t>
            </a:r>
            <a:r>
              <a:rPr lang="en-US" dirty="0" err="1" smtClean="0">
                <a:solidFill>
                  <a:srgbClr val="0000FF"/>
                </a:solidFill>
              </a:rPr>
              <a:t>vụ</a:t>
            </a:r>
            <a:r>
              <a:rPr lang="en-US" dirty="0" smtClean="0">
                <a:solidFill>
                  <a:srgbClr val="0000FF"/>
                </a:solidFill>
              </a:rPr>
              <a:t> </a:t>
            </a:r>
            <a:r>
              <a:rPr lang="en-US" dirty="0" err="1" smtClean="0">
                <a:solidFill>
                  <a:srgbClr val="0000FF"/>
                </a:solidFill>
              </a:rPr>
              <a:t>yếu</a:t>
            </a:r>
            <a:r>
              <a:rPr lang="en-US" dirty="0" smtClean="0">
                <a:solidFill>
                  <a:srgbClr val="0000FF"/>
                </a:solidFill>
              </a:rPr>
              <a:t> </a:t>
            </a:r>
            <a:r>
              <a:rPr lang="en-US" dirty="0" err="1" smtClean="0">
                <a:solidFill>
                  <a:srgbClr val="0000FF"/>
                </a:solidFill>
              </a:rPr>
              <a:t>tố</a:t>
            </a:r>
            <a:r>
              <a:rPr lang="en-US" dirty="0" smtClean="0">
                <a:solidFill>
                  <a:srgbClr val="0000FF"/>
                </a:solidFill>
              </a:rPr>
              <a:t> </a:t>
            </a:r>
            <a:r>
              <a:rPr lang="en-US" dirty="0" err="1" smtClean="0">
                <a:solidFill>
                  <a:srgbClr val="0000FF"/>
                </a:solidFill>
              </a:rPr>
              <a:t>sản</a:t>
            </a:r>
            <a:r>
              <a:rPr lang="en-US" dirty="0" smtClean="0">
                <a:solidFill>
                  <a:srgbClr val="0000FF"/>
                </a:solidFill>
              </a:rPr>
              <a:t> </a:t>
            </a:r>
            <a:r>
              <a:rPr lang="en-US" dirty="0" err="1" smtClean="0">
                <a:solidFill>
                  <a:srgbClr val="0000FF"/>
                </a:solidFill>
              </a:rPr>
              <a:t>xuất</a:t>
            </a:r>
            <a:endParaRPr lang="vi-VN" dirty="0">
              <a:solidFill>
                <a:srgbClr val="0000FF"/>
              </a:solidFill>
            </a:endParaRPr>
          </a:p>
        </p:txBody>
      </p:sp>
      <p:sp>
        <p:nvSpPr>
          <p:cNvPr id="8" name="Rounded Rectangle 7"/>
          <p:cNvSpPr/>
          <p:nvPr/>
        </p:nvSpPr>
        <p:spPr>
          <a:xfrm>
            <a:off x="3428992" y="5786454"/>
            <a:ext cx="2500330" cy="857256"/>
          </a:xfrm>
          <a:prstGeom prst="roundRect">
            <a:avLst/>
          </a:prstGeom>
          <a:solidFill>
            <a:srgbClr val="FFFF00"/>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rgbClr val="0000FF"/>
                </a:solidFill>
              </a:rPr>
              <a:t>Thu </a:t>
            </a:r>
            <a:r>
              <a:rPr lang="en-US" dirty="0" err="1" smtClean="0">
                <a:solidFill>
                  <a:srgbClr val="0000FF"/>
                </a:solidFill>
              </a:rPr>
              <a:t>nhập</a:t>
            </a:r>
            <a:r>
              <a:rPr lang="en-US" dirty="0" smtClean="0">
                <a:solidFill>
                  <a:srgbClr val="0000FF"/>
                </a:solidFill>
              </a:rPr>
              <a:t> </a:t>
            </a:r>
            <a:r>
              <a:rPr lang="en-US" dirty="0" err="1" smtClean="0">
                <a:solidFill>
                  <a:srgbClr val="0000FF"/>
                </a:solidFill>
              </a:rPr>
              <a:t>từ</a:t>
            </a:r>
            <a:r>
              <a:rPr lang="en-US" dirty="0" smtClean="0">
                <a:solidFill>
                  <a:srgbClr val="0000FF"/>
                </a:solidFill>
              </a:rPr>
              <a:t> </a:t>
            </a:r>
            <a:r>
              <a:rPr lang="en-US" dirty="0" err="1" smtClean="0">
                <a:solidFill>
                  <a:srgbClr val="0000FF"/>
                </a:solidFill>
              </a:rPr>
              <a:t>yếu</a:t>
            </a:r>
            <a:r>
              <a:rPr lang="en-US" dirty="0" smtClean="0">
                <a:solidFill>
                  <a:srgbClr val="0000FF"/>
                </a:solidFill>
              </a:rPr>
              <a:t> </a:t>
            </a:r>
            <a:r>
              <a:rPr lang="en-US" dirty="0" err="1" smtClean="0">
                <a:solidFill>
                  <a:srgbClr val="0000FF"/>
                </a:solidFill>
              </a:rPr>
              <a:t>tố</a:t>
            </a:r>
            <a:r>
              <a:rPr lang="en-US" dirty="0" smtClean="0">
                <a:solidFill>
                  <a:srgbClr val="0000FF"/>
                </a:solidFill>
              </a:rPr>
              <a:t> </a:t>
            </a:r>
            <a:r>
              <a:rPr lang="en-US" dirty="0" err="1" smtClean="0">
                <a:solidFill>
                  <a:srgbClr val="0000FF"/>
                </a:solidFill>
              </a:rPr>
              <a:t>sản</a:t>
            </a:r>
            <a:r>
              <a:rPr lang="en-US" dirty="0" smtClean="0">
                <a:solidFill>
                  <a:srgbClr val="0000FF"/>
                </a:solidFill>
              </a:rPr>
              <a:t> </a:t>
            </a:r>
            <a:r>
              <a:rPr lang="en-US" dirty="0" err="1" smtClean="0">
                <a:solidFill>
                  <a:srgbClr val="0000FF"/>
                </a:solidFill>
              </a:rPr>
              <a:t>xuất</a:t>
            </a:r>
            <a:endParaRPr lang="vi-VN" dirty="0">
              <a:solidFill>
                <a:srgbClr val="0000FF"/>
              </a:solidFill>
            </a:endParaRPr>
          </a:p>
        </p:txBody>
      </p:sp>
      <p:sp>
        <p:nvSpPr>
          <p:cNvPr id="9" name="Oval 8"/>
          <p:cNvSpPr/>
          <p:nvPr/>
        </p:nvSpPr>
        <p:spPr>
          <a:xfrm>
            <a:off x="357158" y="2928934"/>
            <a:ext cx="2143140" cy="1643074"/>
          </a:xfrm>
          <a:prstGeom prst="ellipse">
            <a:avLst/>
          </a:prstGeom>
          <a:solidFill>
            <a:srgbClr val="CCFFCC"/>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b="1" dirty="0" smtClean="0">
                <a:solidFill>
                  <a:srgbClr val="0000FF"/>
                </a:solidFill>
              </a:rPr>
              <a:t>HỘ GIA ĐÌNH</a:t>
            </a:r>
            <a:endParaRPr lang="vi-VN" sz="2400" b="1" dirty="0">
              <a:solidFill>
                <a:srgbClr val="0000FF"/>
              </a:solidFill>
            </a:endParaRPr>
          </a:p>
        </p:txBody>
      </p:sp>
      <p:sp>
        <p:nvSpPr>
          <p:cNvPr id="11" name="Oval 10"/>
          <p:cNvSpPr/>
          <p:nvPr/>
        </p:nvSpPr>
        <p:spPr>
          <a:xfrm>
            <a:off x="7000860" y="2928934"/>
            <a:ext cx="2143140" cy="1643074"/>
          </a:xfrm>
          <a:prstGeom prst="ellipse">
            <a:avLst/>
          </a:prstGeom>
          <a:solidFill>
            <a:srgbClr val="CCFFCC"/>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b="1" dirty="0" smtClean="0">
                <a:solidFill>
                  <a:srgbClr val="0000FF"/>
                </a:solidFill>
              </a:rPr>
              <a:t>HÃNG KINH DOANH</a:t>
            </a:r>
            <a:endParaRPr lang="vi-VN" sz="2400" b="1" dirty="0">
              <a:solidFill>
                <a:srgbClr val="0000FF"/>
              </a:solidFill>
            </a:endParaRPr>
          </a:p>
        </p:txBody>
      </p:sp>
      <p:cxnSp>
        <p:nvCxnSpPr>
          <p:cNvPr id="15" name="Straight Arrow Connector 14"/>
          <p:cNvCxnSpPr>
            <a:endCxn id="7" idx="1"/>
          </p:cNvCxnSpPr>
          <p:nvPr/>
        </p:nvCxnSpPr>
        <p:spPr>
          <a:xfrm>
            <a:off x="1571604" y="5143512"/>
            <a:ext cx="1857388"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1285058" y="4856966"/>
            <a:ext cx="571504"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3"/>
          </p:cNvCxnSpPr>
          <p:nvPr/>
        </p:nvCxnSpPr>
        <p:spPr>
          <a:xfrm>
            <a:off x="5929322" y="5143512"/>
            <a:ext cx="2071702"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7716066" y="4856966"/>
            <a:ext cx="571504"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7679553" y="5321313"/>
            <a:ext cx="1643074"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5929322" y="6143644"/>
            <a:ext cx="2571768"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8" idx="1"/>
          </p:cNvCxnSpPr>
          <p:nvPr/>
        </p:nvCxnSpPr>
        <p:spPr>
          <a:xfrm rot="10800000">
            <a:off x="1000100" y="6215082"/>
            <a:ext cx="2428892"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flipH="1" flipV="1">
            <a:off x="142050" y="5357826"/>
            <a:ext cx="1715306" cy="79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flipH="1" flipV="1">
            <a:off x="7893073" y="2750339"/>
            <a:ext cx="35719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10800000">
            <a:off x="5857884" y="2571744"/>
            <a:ext cx="2214578"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0800000">
            <a:off x="1643042" y="2643182"/>
            <a:ext cx="1714512"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5400000">
            <a:off x="1500960" y="2786058"/>
            <a:ext cx="284958" cy="7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flipH="1" flipV="1">
            <a:off x="392877" y="2178835"/>
            <a:ext cx="1500198"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1142976" y="1428736"/>
            <a:ext cx="214314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 idx="3"/>
          </p:cNvCxnSpPr>
          <p:nvPr/>
        </p:nvCxnSpPr>
        <p:spPr>
          <a:xfrm>
            <a:off x="5857884" y="1500174"/>
            <a:ext cx="2714644"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5400000">
            <a:off x="7823223" y="2250273"/>
            <a:ext cx="1500198"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6" name="Oval Callout 55"/>
          <p:cNvSpPr/>
          <p:nvPr/>
        </p:nvSpPr>
        <p:spPr>
          <a:xfrm>
            <a:off x="6429388" y="1571612"/>
            <a:ext cx="2571736" cy="928694"/>
          </a:xfrm>
          <a:prstGeom prst="wedgeEllipseCallout">
            <a:avLst>
              <a:gd name="adj1" fmla="val -59112"/>
              <a:gd name="adj2" fmla="val 54751"/>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Tổng</a:t>
            </a:r>
            <a:r>
              <a:rPr lang="en-US" dirty="0" smtClean="0"/>
              <a:t> </a:t>
            </a:r>
            <a:r>
              <a:rPr lang="en-US" dirty="0" err="1" smtClean="0"/>
              <a:t>giá</a:t>
            </a:r>
            <a:r>
              <a:rPr lang="en-US" dirty="0" smtClean="0"/>
              <a:t> </a:t>
            </a:r>
            <a:r>
              <a:rPr lang="en-US" dirty="0" err="1" smtClean="0"/>
              <a:t>trị</a:t>
            </a:r>
            <a:r>
              <a:rPr lang="en-US" dirty="0" smtClean="0"/>
              <a:t> </a:t>
            </a:r>
            <a:r>
              <a:rPr lang="en-US" dirty="0" err="1" smtClean="0"/>
              <a:t>hh</a:t>
            </a:r>
            <a:r>
              <a:rPr lang="en-US" dirty="0" smtClean="0"/>
              <a:t>, </a:t>
            </a:r>
            <a:r>
              <a:rPr lang="en-US" dirty="0" err="1" smtClean="0"/>
              <a:t>dv</a:t>
            </a:r>
            <a:r>
              <a:rPr lang="en-US" dirty="0" smtClean="0"/>
              <a:t> </a:t>
            </a:r>
            <a:r>
              <a:rPr lang="en-US" dirty="0" err="1" smtClean="0"/>
              <a:t>sx</a:t>
            </a:r>
            <a:r>
              <a:rPr lang="en-US" dirty="0" smtClean="0"/>
              <a:t> </a:t>
            </a:r>
            <a:r>
              <a:rPr lang="en-US" dirty="0" err="1" smtClean="0"/>
              <a:t>trong</a:t>
            </a:r>
            <a:r>
              <a:rPr lang="en-US" dirty="0" smtClean="0"/>
              <a:t> </a:t>
            </a:r>
            <a:r>
              <a:rPr lang="en-US" dirty="0" err="1" smtClean="0"/>
              <a:t>nền</a:t>
            </a:r>
            <a:r>
              <a:rPr lang="en-US" dirty="0" smtClean="0"/>
              <a:t> </a:t>
            </a:r>
            <a:r>
              <a:rPr lang="en-US" dirty="0" err="1" smtClean="0"/>
              <a:t>kt</a:t>
            </a:r>
            <a:endParaRPr lang="vi-VN" dirty="0"/>
          </a:p>
        </p:txBody>
      </p:sp>
      <p:sp>
        <p:nvSpPr>
          <p:cNvPr id="60" name="Oval Callout 59"/>
          <p:cNvSpPr/>
          <p:nvPr/>
        </p:nvSpPr>
        <p:spPr>
          <a:xfrm>
            <a:off x="6929454" y="285728"/>
            <a:ext cx="1857388" cy="1000132"/>
          </a:xfrm>
          <a:prstGeom prst="wedgeEllipseCallout">
            <a:avLst>
              <a:gd name="adj1" fmla="val -94315"/>
              <a:gd name="adj2" fmla="val 73263"/>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Tổng</a:t>
            </a:r>
            <a:r>
              <a:rPr lang="en-US" dirty="0" smtClean="0"/>
              <a:t> </a:t>
            </a:r>
            <a:r>
              <a:rPr lang="en-US" dirty="0" err="1" smtClean="0"/>
              <a:t>mức</a:t>
            </a:r>
            <a:r>
              <a:rPr lang="en-US" dirty="0" smtClean="0"/>
              <a:t> </a:t>
            </a:r>
            <a:r>
              <a:rPr lang="en-US" dirty="0" err="1" smtClean="0"/>
              <a:t>thu</a:t>
            </a:r>
            <a:r>
              <a:rPr lang="en-US" dirty="0" smtClean="0"/>
              <a:t> </a:t>
            </a:r>
            <a:r>
              <a:rPr lang="en-US" dirty="0" err="1" smtClean="0"/>
              <a:t>nhập</a:t>
            </a:r>
            <a:r>
              <a:rPr lang="en-US" dirty="0" smtClean="0"/>
              <a:t> </a:t>
            </a:r>
            <a:r>
              <a:rPr lang="en-US" dirty="0" err="1" smtClean="0"/>
              <a:t>từ</a:t>
            </a:r>
            <a:r>
              <a:rPr lang="en-US" dirty="0" smtClean="0"/>
              <a:t> </a:t>
            </a:r>
            <a:r>
              <a:rPr lang="en-US" dirty="0" err="1" smtClean="0"/>
              <a:t>ytsx</a:t>
            </a:r>
            <a:r>
              <a:rPr lang="en-US" dirty="0" smtClean="0"/>
              <a:t> </a:t>
            </a:r>
            <a:endParaRPr lang="vi-VN" dirty="0"/>
          </a:p>
        </p:txBody>
      </p:sp>
    </p:spTree>
    <p:extLst>
      <p:ext uri="{BB962C8B-B14F-4D97-AF65-F5344CB8AC3E}">
        <p14:creationId xmlns:p14="http://schemas.microsoft.com/office/powerpoint/2010/main" val="2190639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3"/>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strVal val="#ppt_w+.3"/>
                                          </p:val>
                                        </p:tav>
                                        <p:tav tm="100000">
                                          <p:val>
                                            <p:strVal val="#ppt_w"/>
                                          </p:val>
                                        </p:tav>
                                      </p:tavLst>
                                    </p:anim>
                                    <p:anim calcmode="lin" valueType="num">
                                      <p:cBhvr>
                                        <p:cTn id="13" dur="1000" fill="hold"/>
                                        <p:tgtEl>
                                          <p:spTgt spid="11"/>
                                        </p:tgtEl>
                                        <p:attrNameLst>
                                          <p:attrName>ppt_h</p:attrName>
                                        </p:attrNameLst>
                                      </p:cBhvr>
                                      <p:tavLst>
                                        <p:tav tm="0">
                                          <p:val>
                                            <p:strVal val="#ppt_h"/>
                                          </p:val>
                                        </p:tav>
                                        <p:tav tm="100000">
                                          <p:val>
                                            <p:strVal val="#ppt_h"/>
                                          </p:val>
                                        </p:tav>
                                      </p:tavLst>
                                    </p:anim>
                                    <p:animEffect transition="in" filter="fade">
                                      <p:cBhvr>
                                        <p:cTn id="14" dur="10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50" presetClass="entr" presetSubtype="0" decel="10000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1000" fill="hold"/>
                                        <p:tgtEl>
                                          <p:spTgt spid="19"/>
                                        </p:tgtEl>
                                        <p:attrNameLst>
                                          <p:attrName>ppt_w</p:attrName>
                                        </p:attrNameLst>
                                      </p:cBhvr>
                                      <p:tavLst>
                                        <p:tav tm="0">
                                          <p:val>
                                            <p:strVal val="#ppt_w+.3"/>
                                          </p:val>
                                        </p:tav>
                                        <p:tav tm="100000">
                                          <p:val>
                                            <p:strVal val="#ppt_w"/>
                                          </p:val>
                                        </p:tav>
                                      </p:tavLst>
                                    </p:anim>
                                    <p:anim calcmode="lin" valueType="num">
                                      <p:cBhvr>
                                        <p:cTn id="20" dur="1000" fill="hold"/>
                                        <p:tgtEl>
                                          <p:spTgt spid="19"/>
                                        </p:tgtEl>
                                        <p:attrNameLst>
                                          <p:attrName>ppt_h</p:attrName>
                                        </p:attrNameLst>
                                      </p:cBhvr>
                                      <p:tavLst>
                                        <p:tav tm="0">
                                          <p:val>
                                            <p:strVal val="#ppt_h"/>
                                          </p:val>
                                        </p:tav>
                                        <p:tav tm="100000">
                                          <p:val>
                                            <p:strVal val="#ppt_h"/>
                                          </p:val>
                                        </p:tav>
                                      </p:tavLst>
                                    </p:anim>
                                    <p:animEffect transition="in" filter="fade">
                                      <p:cBhvr>
                                        <p:cTn id="21" dur="1000"/>
                                        <p:tgtEl>
                                          <p:spTgt spid="19"/>
                                        </p:tgtEl>
                                      </p:cBhvr>
                                    </p:animEffect>
                                  </p:childTnLst>
                                </p:cTn>
                              </p:par>
                              <p:par>
                                <p:cTn id="22" presetID="50" presetClass="entr" presetSubtype="0" decel="10000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1000" fill="hold"/>
                                        <p:tgtEl>
                                          <p:spTgt spid="15"/>
                                        </p:tgtEl>
                                        <p:attrNameLst>
                                          <p:attrName>ppt_w</p:attrName>
                                        </p:attrNameLst>
                                      </p:cBhvr>
                                      <p:tavLst>
                                        <p:tav tm="0">
                                          <p:val>
                                            <p:strVal val="#ppt_w+.3"/>
                                          </p:val>
                                        </p:tav>
                                        <p:tav tm="100000">
                                          <p:val>
                                            <p:strVal val="#ppt_w"/>
                                          </p:val>
                                        </p:tav>
                                      </p:tavLst>
                                    </p:anim>
                                    <p:anim calcmode="lin" valueType="num">
                                      <p:cBhvr>
                                        <p:cTn id="25" dur="1000" fill="hold"/>
                                        <p:tgtEl>
                                          <p:spTgt spid="15"/>
                                        </p:tgtEl>
                                        <p:attrNameLst>
                                          <p:attrName>ppt_h</p:attrName>
                                        </p:attrNameLst>
                                      </p:cBhvr>
                                      <p:tavLst>
                                        <p:tav tm="0">
                                          <p:val>
                                            <p:strVal val="#ppt_h"/>
                                          </p:val>
                                        </p:tav>
                                        <p:tav tm="100000">
                                          <p:val>
                                            <p:strVal val="#ppt_h"/>
                                          </p:val>
                                        </p:tav>
                                      </p:tavLst>
                                    </p:anim>
                                    <p:animEffect transition="in" filter="fade">
                                      <p:cBhvr>
                                        <p:cTn id="26" dur="1000"/>
                                        <p:tgtEl>
                                          <p:spTgt spid="15"/>
                                        </p:tgtEl>
                                      </p:cBhvr>
                                    </p:animEffect>
                                  </p:childTnLst>
                                </p:cTn>
                              </p:par>
                              <p:par>
                                <p:cTn id="27" presetID="50" presetClass="entr" presetSubtype="0"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1000" fill="hold"/>
                                        <p:tgtEl>
                                          <p:spTgt spid="7"/>
                                        </p:tgtEl>
                                        <p:attrNameLst>
                                          <p:attrName>ppt_w</p:attrName>
                                        </p:attrNameLst>
                                      </p:cBhvr>
                                      <p:tavLst>
                                        <p:tav tm="0">
                                          <p:val>
                                            <p:strVal val="#ppt_w+.3"/>
                                          </p:val>
                                        </p:tav>
                                        <p:tav tm="100000">
                                          <p:val>
                                            <p:strVal val="#ppt_w"/>
                                          </p:val>
                                        </p:tav>
                                      </p:tavLst>
                                    </p:anim>
                                    <p:anim calcmode="lin" valueType="num">
                                      <p:cBhvr>
                                        <p:cTn id="30" dur="1000" fill="hold"/>
                                        <p:tgtEl>
                                          <p:spTgt spid="7"/>
                                        </p:tgtEl>
                                        <p:attrNameLst>
                                          <p:attrName>ppt_h</p:attrName>
                                        </p:attrNameLst>
                                      </p:cBhvr>
                                      <p:tavLst>
                                        <p:tav tm="0">
                                          <p:val>
                                            <p:strVal val="#ppt_h"/>
                                          </p:val>
                                        </p:tav>
                                        <p:tav tm="100000">
                                          <p:val>
                                            <p:strVal val="#ppt_h"/>
                                          </p:val>
                                        </p:tav>
                                      </p:tavLst>
                                    </p:anim>
                                    <p:animEffect transition="in" filter="fade">
                                      <p:cBhvr>
                                        <p:cTn id="31" dur="10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50" presetClass="entr" presetSubtype="0" decel="100000"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p:cTn id="36" dur="1000" fill="hold"/>
                                        <p:tgtEl>
                                          <p:spTgt spid="21"/>
                                        </p:tgtEl>
                                        <p:attrNameLst>
                                          <p:attrName>ppt_w</p:attrName>
                                        </p:attrNameLst>
                                      </p:cBhvr>
                                      <p:tavLst>
                                        <p:tav tm="0">
                                          <p:val>
                                            <p:strVal val="#ppt_w+.3"/>
                                          </p:val>
                                        </p:tav>
                                        <p:tav tm="100000">
                                          <p:val>
                                            <p:strVal val="#ppt_w"/>
                                          </p:val>
                                        </p:tav>
                                      </p:tavLst>
                                    </p:anim>
                                    <p:anim calcmode="lin" valueType="num">
                                      <p:cBhvr>
                                        <p:cTn id="37" dur="1000" fill="hold"/>
                                        <p:tgtEl>
                                          <p:spTgt spid="21"/>
                                        </p:tgtEl>
                                        <p:attrNameLst>
                                          <p:attrName>ppt_h</p:attrName>
                                        </p:attrNameLst>
                                      </p:cBhvr>
                                      <p:tavLst>
                                        <p:tav tm="0">
                                          <p:val>
                                            <p:strVal val="#ppt_h"/>
                                          </p:val>
                                        </p:tav>
                                        <p:tav tm="100000">
                                          <p:val>
                                            <p:strVal val="#ppt_h"/>
                                          </p:val>
                                        </p:tav>
                                      </p:tavLst>
                                    </p:anim>
                                    <p:animEffect transition="in" filter="fade">
                                      <p:cBhvr>
                                        <p:cTn id="38" dur="1000"/>
                                        <p:tgtEl>
                                          <p:spTgt spid="21"/>
                                        </p:tgtEl>
                                      </p:cBhvr>
                                    </p:animEffect>
                                  </p:childTnLst>
                                </p:cTn>
                              </p:par>
                              <p:par>
                                <p:cTn id="39" presetID="50" presetClass="entr" presetSubtype="0" decel="10000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p:cTn id="41" dur="1000" fill="hold"/>
                                        <p:tgtEl>
                                          <p:spTgt spid="23"/>
                                        </p:tgtEl>
                                        <p:attrNameLst>
                                          <p:attrName>ppt_w</p:attrName>
                                        </p:attrNameLst>
                                      </p:cBhvr>
                                      <p:tavLst>
                                        <p:tav tm="0">
                                          <p:val>
                                            <p:strVal val="#ppt_w+.3"/>
                                          </p:val>
                                        </p:tav>
                                        <p:tav tm="100000">
                                          <p:val>
                                            <p:strVal val="#ppt_w"/>
                                          </p:val>
                                        </p:tav>
                                      </p:tavLst>
                                    </p:anim>
                                    <p:anim calcmode="lin" valueType="num">
                                      <p:cBhvr>
                                        <p:cTn id="42" dur="1000" fill="hold"/>
                                        <p:tgtEl>
                                          <p:spTgt spid="23"/>
                                        </p:tgtEl>
                                        <p:attrNameLst>
                                          <p:attrName>ppt_h</p:attrName>
                                        </p:attrNameLst>
                                      </p:cBhvr>
                                      <p:tavLst>
                                        <p:tav tm="0">
                                          <p:val>
                                            <p:strVal val="#ppt_h"/>
                                          </p:val>
                                        </p:tav>
                                        <p:tav tm="100000">
                                          <p:val>
                                            <p:strVal val="#ppt_h"/>
                                          </p:val>
                                        </p:tav>
                                      </p:tavLst>
                                    </p:anim>
                                    <p:animEffect transition="in" filter="fade">
                                      <p:cBhvr>
                                        <p:cTn id="43" dur="10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nodeType="click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checkerboard(across)">
                                      <p:cBhvr>
                                        <p:cTn id="48" dur="500"/>
                                        <p:tgtEl>
                                          <p:spTgt spid="25"/>
                                        </p:tgtEl>
                                      </p:cBhvr>
                                    </p:animEffect>
                                  </p:childTnLst>
                                </p:cTn>
                              </p:par>
                              <p:par>
                                <p:cTn id="49" presetID="5" presetClass="entr" presetSubtype="1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checkerboard(across)">
                                      <p:cBhvr>
                                        <p:cTn id="51" dur="500"/>
                                        <p:tgtEl>
                                          <p:spTgt spid="28"/>
                                        </p:tgtEl>
                                      </p:cBhvr>
                                    </p:animEffect>
                                  </p:childTnLst>
                                </p:cTn>
                              </p:par>
                              <p:par>
                                <p:cTn id="52" presetID="5" presetClass="entr" presetSubtype="10" fill="hold" grpId="0" nodeType="with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checkerboard(across)">
                                      <p:cBhvr>
                                        <p:cTn id="54" dur="500"/>
                                        <p:tgtEl>
                                          <p:spTgt spid="8"/>
                                        </p:tgtEl>
                                      </p:cBhvr>
                                    </p:animEffect>
                                  </p:childTnLst>
                                </p:cTn>
                              </p:par>
                            </p:childTnLst>
                          </p:cTn>
                        </p:par>
                      </p:childTnLst>
                    </p:cTn>
                  </p:par>
                  <p:par>
                    <p:cTn id="55" fill="hold">
                      <p:stCondLst>
                        <p:cond delay="indefinite"/>
                      </p:stCondLst>
                      <p:childTnLst>
                        <p:par>
                          <p:cTn id="56" fill="hold">
                            <p:stCondLst>
                              <p:cond delay="0"/>
                            </p:stCondLst>
                            <p:childTnLst>
                              <p:par>
                                <p:cTn id="57" presetID="5" presetClass="entr" presetSubtype="10" fill="hold" nodeType="click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checkerboard(across)">
                                      <p:cBhvr>
                                        <p:cTn id="59" dur="500"/>
                                        <p:tgtEl>
                                          <p:spTgt spid="30"/>
                                        </p:tgtEl>
                                      </p:cBhvr>
                                    </p:animEffect>
                                  </p:childTnLst>
                                </p:cTn>
                              </p:par>
                              <p:par>
                                <p:cTn id="60" presetID="5" presetClass="entr" presetSubtype="10" fill="hold"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checkerboard(across)">
                                      <p:cBhvr>
                                        <p:cTn id="62" dur="500"/>
                                        <p:tgtEl>
                                          <p:spTgt spid="32"/>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nodeType="click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checkerboard(across)">
                                      <p:cBhvr>
                                        <p:cTn id="67" dur="500"/>
                                        <p:tgtEl>
                                          <p:spTgt spid="37"/>
                                        </p:tgtEl>
                                      </p:cBhvr>
                                    </p:animEffect>
                                  </p:childTnLst>
                                </p:cTn>
                              </p:par>
                              <p:par>
                                <p:cTn id="68" presetID="5" presetClass="entr" presetSubtype="10" fill="hold"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checkerboard(across)">
                                      <p:cBhvr>
                                        <p:cTn id="70" dur="500"/>
                                        <p:tgtEl>
                                          <p:spTgt spid="35"/>
                                        </p:tgtEl>
                                      </p:cBhvr>
                                    </p:animEffect>
                                  </p:childTnLst>
                                </p:cTn>
                              </p:par>
                              <p:par>
                                <p:cTn id="71" presetID="5" presetClass="entr" presetSubtype="10" fill="hold" grpId="0" nodeType="with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checkerboard(across)">
                                      <p:cBhvr>
                                        <p:cTn id="73" dur="500"/>
                                        <p:tgtEl>
                                          <p:spTgt spid="5"/>
                                        </p:tgtEl>
                                      </p:cBhvr>
                                    </p:animEffect>
                                  </p:childTnLst>
                                </p:cTn>
                              </p:par>
                              <p:par>
                                <p:cTn id="74" presetID="5" presetClass="entr" presetSubtype="10" fill="hold"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checkerboard(across)">
                                      <p:cBhvr>
                                        <p:cTn id="76" dur="500"/>
                                        <p:tgtEl>
                                          <p:spTgt spid="41"/>
                                        </p:tgtEl>
                                      </p:cBhvr>
                                    </p:animEffect>
                                  </p:childTnLst>
                                </p:cTn>
                              </p:par>
                              <p:par>
                                <p:cTn id="77" presetID="5" presetClass="entr" presetSubtype="10" fill="hold" nodeType="withEffect">
                                  <p:stCondLst>
                                    <p:cond delay="0"/>
                                  </p:stCondLst>
                                  <p:childTnLst>
                                    <p:set>
                                      <p:cBhvr>
                                        <p:cTn id="78" dur="1" fill="hold">
                                          <p:stCondLst>
                                            <p:cond delay="0"/>
                                          </p:stCondLst>
                                        </p:cTn>
                                        <p:tgtEl>
                                          <p:spTgt spid="45"/>
                                        </p:tgtEl>
                                        <p:attrNameLst>
                                          <p:attrName>style.visibility</p:attrName>
                                        </p:attrNameLst>
                                      </p:cBhvr>
                                      <p:to>
                                        <p:strVal val="visible"/>
                                      </p:to>
                                    </p:set>
                                    <p:animEffect transition="in" filter="checkerboard(across)">
                                      <p:cBhvr>
                                        <p:cTn id="79" dur="500"/>
                                        <p:tgtEl>
                                          <p:spTgt spid="45"/>
                                        </p:tgtEl>
                                      </p:cBhvr>
                                    </p:animEffect>
                                  </p:childTnLst>
                                </p:cTn>
                              </p:par>
                            </p:childTnLst>
                          </p:cTn>
                        </p:par>
                      </p:childTnLst>
                    </p:cTn>
                  </p:par>
                  <p:par>
                    <p:cTn id="80" fill="hold">
                      <p:stCondLst>
                        <p:cond delay="indefinite"/>
                      </p:stCondLst>
                      <p:childTnLst>
                        <p:par>
                          <p:cTn id="81" fill="hold">
                            <p:stCondLst>
                              <p:cond delay="0"/>
                            </p:stCondLst>
                            <p:childTnLst>
                              <p:par>
                                <p:cTn id="82" presetID="5" presetClass="entr" presetSubtype="10" fill="hold" nodeType="clickEffect">
                                  <p:stCondLst>
                                    <p:cond delay="0"/>
                                  </p:stCondLst>
                                  <p:childTnLst>
                                    <p:set>
                                      <p:cBhvr>
                                        <p:cTn id="83" dur="1" fill="hold">
                                          <p:stCondLst>
                                            <p:cond delay="0"/>
                                          </p:stCondLst>
                                        </p:cTn>
                                        <p:tgtEl>
                                          <p:spTgt spid="48"/>
                                        </p:tgtEl>
                                        <p:attrNameLst>
                                          <p:attrName>style.visibility</p:attrName>
                                        </p:attrNameLst>
                                      </p:cBhvr>
                                      <p:to>
                                        <p:strVal val="visible"/>
                                      </p:to>
                                    </p:set>
                                    <p:animEffect transition="in" filter="checkerboard(across)">
                                      <p:cBhvr>
                                        <p:cTn id="84" dur="500"/>
                                        <p:tgtEl>
                                          <p:spTgt spid="48"/>
                                        </p:tgtEl>
                                      </p:cBhvr>
                                    </p:animEffect>
                                  </p:childTnLst>
                                </p:cTn>
                              </p:par>
                              <p:par>
                                <p:cTn id="85" presetID="5" presetClass="entr" presetSubtype="10" fill="hold" nodeType="withEffect">
                                  <p:stCondLst>
                                    <p:cond delay="0"/>
                                  </p:stCondLst>
                                  <p:childTnLst>
                                    <p:set>
                                      <p:cBhvr>
                                        <p:cTn id="86" dur="1" fill="hold">
                                          <p:stCondLst>
                                            <p:cond delay="0"/>
                                          </p:stCondLst>
                                        </p:cTn>
                                        <p:tgtEl>
                                          <p:spTgt spid="50"/>
                                        </p:tgtEl>
                                        <p:attrNameLst>
                                          <p:attrName>style.visibility</p:attrName>
                                        </p:attrNameLst>
                                      </p:cBhvr>
                                      <p:to>
                                        <p:strVal val="visible"/>
                                      </p:to>
                                    </p:set>
                                    <p:animEffect transition="in" filter="checkerboard(across)">
                                      <p:cBhvr>
                                        <p:cTn id="87" dur="500"/>
                                        <p:tgtEl>
                                          <p:spTgt spid="50"/>
                                        </p:tgtEl>
                                      </p:cBhvr>
                                    </p:animEffect>
                                  </p:childTnLst>
                                </p:cTn>
                              </p:par>
                              <p:par>
                                <p:cTn id="88" presetID="5" presetClass="entr" presetSubtype="10" fill="hold" grpId="0" nodeType="withEffect">
                                  <p:stCondLst>
                                    <p:cond delay="0"/>
                                  </p:stCondLst>
                                  <p:childTnLst>
                                    <p:set>
                                      <p:cBhvr>
                                        <p:cTn id="89" dur="1" fill="hold">
                                          <p:stCondLst>
                                            <p:cond delay="0"/>
                                          </p:stCondLst>
                                        </p:cTn>
                                        <p:tgtEl>
                                          <p:spTgt spid="4"/>
                                        </p:tgtEl>
                                        <p:attrNameLst>
                                          <p:attrName>style.visibility</p:attrName>
                                        </p:attrNameLst>
                                      </p:cBhvr>
                                      <p:to>
                                        <p:strVal val="visible"/>
                                      </p:to>
                                    </p:set>
                                    <p:animEffect transition="in" filter="checkerboard(across)">
                                      <p:cBhvr>
                                        <p:cTn id="90" dur="500"/>
                                        <p:tgtEl>
                                          <p:spTgt spid="4"/>
                                        </p:tgtEl>
                                      </p:cBhvr>
                                    </p:animEffect>
                                  </p:childTnLst>
                                </p:cTn>
                              </p:par>
                              <p:par>
                                <p:cTn id="91" presetID="5" presetClass="entr" presetSubtype="10" fill="hold" nodeType="withEffect">
                                  <p:stCondLst>
                                    <p:cond delay="0"/>
                                  </p:stCondLst>
                                  <p:childTnLst>
                                    <p:set>
                                      <p:cBhvr>
                                        <p:cTn id="92" dur="1" fill="hold">
                                          <p:stCondLst>
                                            <p:cond delay="0"/>
                                          </p:stCondLst>
                                        </p:cTn>
                                        <p:tgtEl>
                                          <p:spTgt spid="52"/>
                                        </p:tgtEl>
                                        <p:attrNameLst>
                                          <p:attrName>style.visibility</p:attrName>
                                        </p:attrNameLst>
                                      </p:cBhvr>
                                      <p:to>
                                        <p:strVal val="visible"/>
                                      </p:to>
                                    </p:set>
                                    <p:animEffect transition="in" filter="checkerboard(across)">
                                      <p:cBhvr>
                                        <p:cTn id="93" dur="500"/>
                                        <p:tgtEl>
                                          <p:spTgt spid="52"/>
                                        </p:tgtEl>
                                      </p:cBhvr>
                                    </p:animEffect>
                                  </p:childTnLst>
                                </p:cTn>
                              </p:par>
                              <p:par>
                                <p:cTn id="94" presetID="5" presetClass="entr" presetSubtype="10" fill="hold" nodeType="withEffect">
                                  <p:stCondLst>
                                    <p:cond delay="0"/>
                                  </p:stCondLst>
                                  <p:childTnLst>
                                    <p:set>
                                      <p:cBhvr>
                                        <p:cTn id="95" dur="1" fill="hold">
                                          <p:stCondLst>
                                            <p:cond delay="0"/>
                                          </p:stCondLst>
                                        </p:cTn>
                                        <p:tgtEl>
                                          <p:spTgt spid="54"/>
                                        </p:tgtEl>
                                        <p:attrNameLst>
                                          <p:attrName>style.visibility</p:attrName>
                                        </p:attrNameLst>
                                      </p:cBhvr>
                                      <p:to>
                                        <p:strVal val="visible"/>
                                      </p:to>
                                    </p:set>
                                    <p:animEffect transition="in" filter="checkerboard(across)">
                                      <p:cBhvr>
                                        <p:cTn id="96" dur="500"/>
                                        <p:tgtEl>
                                          <p:spTgt spid="54"/>
                                        </p:tgtEl>
                                      </p:cBhvr>
                                    </p:animEffect>
                                  </p:childTnLst>
                                </p:cTn>
                              </p:par>
                            </p:childTnLst>
                          </p:cTn>
                        </p:par>
                      </p:childTnLst>
                    </p:cTn>
                  </p:par>
                  <p:par>
                    <p:cTn id="97" fill="hold">
                      <p:stCondLst>
                        <p:cond delay="indefinite"/>
                      </p:stCondLst>
                      <p:childTnLst>
                        <p:par>
                          <p:cTn id="98" fill="hold">
                            <p:stCondLst>
                              <p:cond delay="0"/>
                            </p:stCondLst>
                            <p:childTnLst>
                              <p:par>
                                <p:cTn id="99" presetID="5" presetClass="entr" presetSubtype="10" fill="hold" grpId="0" nodeType="clickEffect">
                                  <p:stCondLst>
                                    <p:cond delay="0"/>
                                  </p:stCondLst>
                                  <p:childTnLst>
                                    <p:set>
                                      <p:cBhvr>
                                        <p:cTn id="100" dur="1" fill="hold">
                                          <p:stCondLst>
                                            <p:cond delay="0"/>
                                          </p:stCondLst>
                                        </p:cTn>
                                        <p:tgtEl>
                                          <p:spTgt spid="56"/>
                                        </p:tgtEl>
                                        <p:attrNameLst>
                                          <p:attrName>style.visibility</p:attrName>
                                        </p:attrNameLst>
                                      </p:cBhvr>
                                      <p:to>
                                        <p:strVal val="visible"/>
                                      </p:to>
                                    </p:set>
                                    <p:animEffect transition="in" filter="checkerboard(across)">
                                      <p:cBhvr>
                                        <p:cTn id="101" dur="500"/>
                                        <p:tgtEl>
                                          <p:spTgt spid="56"/>
                                        </p:tgtEl>
                                      </p:cBhvr>
                                    </p:animEffect>
                                  </p:childTnLst>
                                </p:cTn>
                              </p:par>
                            </p:childTnLst>
                          </p:cTn>
                        </p:par>
                      </p:childTnLst>
                    </p:cTn>
                  </p:par>
                  <p:par>
                    <p:cTn id="102" fill="hold">
                      <p:stCondLst>
                        <p:cond delay="indefinite"/>
                      </p:stCondLst>
                      <p:childTnLst>
                        <p:par>
                          <p:cTn id="103" fill="hold">
                            <p:stCondLst>
                              <p:cond delay="0"/>
                            </p:stCondLst>
                            <p:childTnLst>
                              <p:par>
                                <p:cTn id="104" presetID="50" presetClass="entr" presetSubtype="0" decel="100000" fill="hold" grpId="0" nodeType="clickEffect">
                                  <p:stCondLst>
                                    <p:cond delay="0"/>
                                  </p:stCondLst>
                                  <p:childTnLst>
                                    <p:set>
                                      <p:cBhvr>
                                        <p:cTn id="105" dur="1" fill="hold">
                                          <p:stCondLst>
                                            <p:cond delay="0"/>
                                          </p:stCondLst>
                                        </p:cTn>
                                        <p:tgtEl>
                                          <p:spTgt spid="60"/>
                                        </p:tgtEl>
                                        <p:attrNameLst>
                                          <p:attrName>style.visibility</p:attrName>
                                        </p:attrNameLst>
                                      </p:cBhvr>
                                      <p:to>
                                        <p:strVal val="visible"/>
                                      </p:to>
                                    </p:set>
                                    <p:anim calcmode="lin" valueType="num">
                                      <p:cBhvr>
                                        <p:cTn id="106" dur="1000" fill="hold"/>
                                        <p:tgtEl>
                                          <p:spTgt spid="60"/>
                                        </p:tgtEl>
                                        <p:attrNameLst>
                                          <p:attrName>ppt_w</p:attrName>
                                        </p:attrNameLst>
                                      </p:cBhvr>
                                      <p:tavLst>
                                        <p:tav tm="0">
                                          <p:val>
                                            <p:strVal val="#ppt_w+.3"/>
                                          </p:val>
                                        </p:tav>
                                        <p:tav tm="100000">
                                          <p:val>
                                            <p:strVal val="#ppt_w"/>
                                          </p:val>
                                        </p:tav>
                                      </p:tavLst>
                                    </p:anim>
                                    <p:anim calcmode="lin" valueType="num">
                                      <p:cBhvr>
                                        <p:cTn id="107" dur="1000" fill="hold"/>
                                        <p:tgtEl>
                                          <p:spTgt spid="60"/>
                                        </p:tgtEl>
                                        <p:attrNameLst>
                                          <p:attrName>ppt_h</p:attrName>
                                        </p:attrNameLst>
                                      </p:cBhvr>
                                      <p:tavLst>
                                        <p:tav tm="0">
                                          <p:val>
                                            <p:strVal val="#ppt_h"/>
                                          </p:val>
                                        </p:tav>
                                        <p:tav tm="100000">
                                          <p:val>
                                            <p:strVal val="#ppt_h"/>
                                          </p:val>
                                        </p:tav>
                                      </p:tavLst>
                                    </p:anim>
                                    <p:animEffect transition="in" filter="fade">
                                      <p:cBhvr>
                                        <p:cTn id="108" dur="1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P spid="11" grpId="0" animBg="1"/>
      <p:bldP spid="56" grpId="0" animBg="1"/>
      <p:bldP spid="6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00FF"/>
                </a:solidFill>
              </a:rPr>
              <a:t>2. </a:t>
            </a:r>
            <a:r>
              <a:rPr lang="en-US" sz="2800" b="1" dirty="0" err="1" smtClean="0">
                <a:solidFill>
                  <a:srgbClr val="0000FF"/>
                </a:solidFill>
              </a:rPr>
              <a:t>Tính</a:t>
            </a:r>
            <a:r>
              <a:rPr lang="en-US" sz="2800" b="1" dirty="0" smtClean="0">
                <a:solidFill>
                  <a:srgbClr val="0000FF"/>
                </a:solidFill>
              </a:rPr>
              <a:t> GDP </a:t>
            </a:r>
            <a:r>
              <a:rPr lang="en-US" sz="2800" b="1" dirty="0" err="1" smtClean="0">
                <a:solidFill>
                  <a:srgbClr val="0000FF"/>
                </a:solidFill>
              </a:rPr>
              <a:t>theo</a:t>
            </a:r>
            <a:r>
              <a:rPr lang="en-US" sz="2800" b="1" dirty="0" smtClean="0">
                <a:solidFill>
                  <a:srgbClr val="0000FF"/>
                </a:solidFill>
              </a:rPr>
              <a:t> </a:t>
            </a:r>
            <a:r>
              <a:rPr lang="en-US" sz="2800" b="1" dirty="0" err="1" smtClean="0">
                <a:solidFill>
                  <a:srgbClr val="0000FF"/>
                </a:solidFill>
              </a:rPr>
              <a:t>phương</a:t>
            </a:r>
            <a:r>
              <a:rPr lang="en-US" sz="2800" b="1" dirty="0" smtClean="0">
                <a:solidFill>
                  <a:srgbClr val="0000FF"/>
                </a:solidFill>
              </a:rPr>
              <a:t> </a:t>
            </a:r>
            <a:r>
              <a:rPr lang="en-US" sz="2800" b="1" dirty="0" err="1" smtClean="0">
                <a:solidFill>
                  <a:srgbClr val="0000FF"/>
                </a:solidFill>
              </a:rPr>
              <a:t>pháp</a:t>
            </a:r>
            <a:r>
              <a:rPr lang="en-US" sz="2800" b="1" dirty="0" smtClean="0">
                <a:solidFill>
                  <a:srgbClr val="0000FF"/>
                </a:solidFill>
              </a:rPr>
              <a:t> </a:t>
            </a:r>
            <a:r>
              <a:rPr lang="en-US" sz="2800" b="1" smtClean="0">
                <a:solidFill>
                  <a:srgbClr val="0000FF"/>
                </a:solidFill>
              </a:rPr>
              <a:t>chi tiêu</a:t>
            </a:r>
            <a:endParaRPr lang="vi-VN" sz="2800" b="1" dirty="0">
              <a:solidFill>
                <a:srgbClr val="0000FF"/>
              </a:solidFill>
            </a:endParaRPr>
          </a:p>
        </p:txBody>
      </p:sp>
      <p:sp>
        <p:nvSpPr>
          <p:cNvPr id="3" name="Content Placeholder 2"/>
          <p:cNvSpPr>
            <a:spLocks noGrp="1"/>
          </p:cNvSpPr>
          <p:nvPr>
            <p:ph idx="1"/>
          </p:nvPr>
        </p:nvSpPr>
        <p:spPr>
          <a:xfrm>
            <a:off x="457200" y="1519518"/>
            <a:ext cx="7829576" cy="4525963"/>
          </a:xfrm>
        </p:spPr>
        <p:txBody>
          <a:bodyPr/>
          <a:lstStyle/>
          <a:p>
            <a:pPr algn="just">
              <a:lnSpc>
                <a:spcPct val="150000"/>
              </a:lnSpc>
              <a:spcBef>
                <a:spcPts val="0"/>
              </a:spcBef>
            </a:pPr>
            <a:r>
              <a:rPr lang="en-US" dirty="0" smtClean="0"/>
              <a:t> GDP </a:t>
            </a:r>
            <a:r>
              <a:rPr lang="en-US" dirty="0" err="1" smtClean="0"/>
              <a:t>theo</a:t>
            </a:r>
            <a:r>
              <a:rPr lang="en-US" dirty="0" smtClean="0"/>
              <a:t> </a:t>
            </a:r>
            <a:r>
              <a:rPr lang="en-US" dirty="0" err="1" smtClean="0"/>
              <a:t>phương</a:t>
            </a:r>
            <a:r>
              <a:rPr lang="en-US" dirty="0" smtClean="0"/>
              <a:t> </a:t>
            </a:r>
            <a:r>
              <a:rPr lang="en-US" dirty="0" err="1" smtClean="0"/>
              <a:t>pháp</a:t>
            </a:r>
            <a:r>
              <a:rPr lang="en-US" dirty="0" smtClean="0"/>
              <a:t> chi </a:t>
            </a:r>
            <a:r>
              <a:rPr lang="en-US" dirty="0" err="1" smtClean="0"/>
              <a:t>tiêu</a:t>
            </a:r>
            <a:r>
              <a:rPr lang="en-US" dirty="0" smtClean="0"/>
              <a:t> </a:t>
            </a:r>
            <a:r>
              <a:rPr lang="en-US" dirty="0" err="1" smtClean="0"/>
              <a:t>bao</a:t>
            </a:r>
            <a:r>
              <a:rPr lang="en-US" dirty="0" smtClean="0"/>
              <a:t> </a:t>
            </a:r>
            <a:r>
              <a:rPr lang="en-US" dirty="0" err="1" smtClean="0"/>
              <a:t>gồm</a:t>
            </a:r>
            <a:r>
              <a:rPr lang="en-US" dirty="0" smtClean="0"/>
              <a:t> </a:t>
            </a:r>
            <a:r>
              <a:rPr lang="en-US" dirty="0" err="1" smtClean="0"/>
              <a:t>toàn</a:t>
            </a:r>
            <a:r>
              <a:rPr lang="en-US" dirty="0" smtClean="0"/>
              <a:t> </a:t>
            </a:r>
            <a:r>
              <a:rPr lang="en-US" dirty="0" err="1" smtClean="0"/>
              <a:t>bộ</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thị</a:t>
            </a:r>
            <a:r>
              <a:rPr lang="en-US" dirty="0" smtClean="0"/>
              <a:t> </a:t>
            </a:r>
            <a:r>
              <a:rPr lang="en-US" dirty="0" err="1" smtClean="0"/>
              <a:t>trường</a:t>
            </a:r>
            <a:r>
              <a:rPr lang="en-US" dirty="0" smtClean="0"/>
              <a:t> </a:t>
            </a:r>
            <a:r>
              <a:rPr lang="en-US" dirty="0" err="1" smtClean="0"/>
              <a:t>của</a:t>
            </a:r>
            <a:r>
              <a:rPr lang="en-US" dirty="0" smtClean="0"/>
              <a:t> </a:t>
            </a:r>
            <a:r>
              <a:rPr lang="en-US" dirty="0" err="1" smtClean="0"/>
              <a:t>các</a:t>
            </a:r>
            <a:r>
              <a:rPr lang="en-US" dirty="0" smtClean="0"/>
              <a:t> </a:t>
            </a:r>
            <a:r>
              <a:rPr lang="en-US" dirty="0" err="1" smtClean="0"/>
              <a:t>hàng</a:t>
            </a:r>
            <a:r>
              <a:rPr lang="en-US" dirty="0" smtClean="0"/>
              <a:t> </a:t>
            </a:r>
            <a:r>
              <a:rPr lang="en-US" dirty="0" err="1" smtClean="0"/>
              <a:t>hóa</a:t>
            </a:r>
            <a:r>
              <a:rPr lang="en-US" dirty="0" smtClean="0"/>
              <a:t> </a:t>
            </a:r>
            <a:r>
              <a:rPr lang="en-US" dirty="0" err="1" smtClean="0"/>
              <a:t>và</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cuối</a:t>
            </a:r>
            <a:r>
              <a:rPr lang="en-US" dirty="0" smtClean="0"/>
              <a:t> </a:t>
            </a:r>
            <a:r>
              <a:rPr lang="en-US" dirty="0" err="1" smtClean="0"/>
              <a:t>cùng</a:t>
            </a:r>
            <a:r>
              <a:rPr lang="en-US" dirty="0" smtClean="0"/>
              <a:t> </a:t>
            </a:r>
            <a:r>
              <a:rPr lang="en-US" dirty="0" err="1" smtClean="0"/>
              <a:t>mà</a:t>
            </a:r>
            <a:r>
              <a:rPr lang="en-US" dirty="0" smtClean="0"/>
              <a:t> </a:t>
            </a:r>
            <a:r>
              <a:rPr lang="en-US" dirty="0" err="1" smtClean="0"/>
              <a:t>các</a:t>
            </a:r>
            <a:r>
              <a:rPr lang="en-US" dirty="0" smtClean="0"/>
              <a:t> </a:t>
            </a:r>
            <a:r>
              <a:rPr lang="en-US" dirty="0" err="1" smtClean="0"/>
              <a:t>hộ</a:t>
            </a:r>
            <a:r>
              <a:rPr lang="en-US" dirty="0" smtClean="0"/>
              <a:t> </a:t>
            </a:r>
            <a:r>
              <a:rPr lang="en-US" dirty="0" err="1" smtClean="0"/>
              <a:t>gia</a:t>
            </a:r>
            <a:r>
              <a:rPr lang="en-US" dirty="0" smtClean="0"/>
              <a:t> </a:t>
            </a:r>
            <a:r>
              <a:rPr lang="en-US" dirty="0" err="1" smtClean="0"/>
              <a:t>đình</a:t>
            </a:r>
            <a:r>
              <a:rPr lang="en-US" dirty="0" smtClean="0"/>
              <a:t>, </a:t>
            </a:r>
            <a:r>
              <a:rPr lang="en-US" dirty="0" err="1" smtClean="0"/>
              <a:t>các</a:t>
            </a:r>
            <a:r>
              <a:rPr lang="en-US" dirty="0" smtClean="0"/>
              <a:t> </a:t>
            </a:r>
            <a:r>
              <a:rPr lang="en-US" dirty="0" err="1" smtClean="0"/>
              <a:t>hãng</a:t>
            </a:r>
            <a:r>
              <a:rPr lang="en-US" dirty="0" smtClean="0"/>
              <a:t> </a:t>
            </a:r>
            <a:r>
              <a:rPr lang="en-US" dirty="0" err="1" smtClean="0"/>
              <a:t>kinh</a:t>
            </a:r>
            <a:r>
              <a:rPr lang="en-US" dirty="0" smtClean="0"/>
              <a:t> </a:t>
            </a:r>
            <a:r>
              <a:rPr lang="en-US" dirty="0" err="1" smtClean="0"/>
              <a:t>doanh</a:t>
            </a:r>
            <a:r>
              <a:rPr lang="en-US" dirty="0" smtClean="0"/>
              <a:t> </a:t>
            </a:r>
            <a:r>
              <a:rPr lang="en-US" dirty="0" err="1" smtClean="0"/>
              <a:t>và</a:t>
            </a:r>
            <a:r>
              <a:rPr lang="en-US" dirty="0" smtClean="0"/>
              <a:t> </a:t>
            </a:r>
            <a:r>
              <a:rPr lang="en-US" dirty="0" err="1" smtClean="0"/>
              <a:t>Chính</a:t>
            </a:r>
            <a:r>
              <a:rPr lang="en-US" dirty="0" smtClean="0"/>
              <a:t> </a:t>
            </a:r>
            <a:r>
              <a:rPr lang="en-US" dirty="0" err="1" smtClean="0"/>
              <a:t>phủ</a:t>
            </a:r>
            <a:r>
              <a:rPr lang="en-US" dirty="0" smtClean="0"/>
              <a:t> </a:t>
            </a:r>
            <a:r>
              <a:rPr lang="en-US" dirty="0" err="1" smtClean="0"/>
              <a:t>mua</a:t>
            </a:r>
            <a:r>
              <a:rPr lang="en-US" dirty="0" smtClean="0"/>
              <a:t>; </a:t>
            </a:r>
            <a:r>
              <a:rPr lang="en-US" dirty="0" err="1" smtClean="0"/>
              <a:t>và</a:t>
            </a:r>
            <a:r>
              <a:rPr lang="en-US" dirty="0" smtClean="0"/>
              <a:t> </a:t>
            </a:r>
            <a:r>
              <a:rPr lang="en-US" dirty="0" err="1" smtClean="0"/>
              <a:t>khoản</a:t>
            </a:r>
            <a:r>
              <a:rPr lang="en-US" dirty="0" smtClean="0"/>
              <a:t> </a:t>
            </a:r>
            <a:r>
              <a:rPr lang="en-US" dirty="0" err="1" smtClean="0"/>
              <a:t>xuất</a:t>
            </a:r>
            <a:r>
              <a:rPr lang="en-US" dirty="0" smtClean="0"/>
              <a:t> </a:t>
            </a:r>
            <a:r>
              <a:rPr lang="en-US" dirty="0" err="1" smtClean="0"/>
              <a:t>khẩu</a:t>
            </a:r>
            <a:r>
              <a:rPr lang="en-US" dirty="0" smtClean="0"/>
              <a:t> </a:t>
            </a:r>
            <a:r>
              <a:rPr lang="en-US" dirty="0" err="1" smtClean="0"/>
              <a:t>ròng</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trong</a:t>
            </a:r>
            <a:r>
              <a:rPr lang="en-US" dirty="0" smtClean="0"/>
              <a:t> </a:t>
            </a:r>
            <a:r>
              <a:rPr lang="en-US" dirty="0" err="1" smtClean="0"/>
              <a:t>một</a:t>
            </a:r>
            <a:r>
              <a:rPr lang="en-US" dirty="0" smtClean="0"/>
              <a:t> </a:t>
            </a:r>
            <a:r>
              <a:rPr lang="en-US" dirty="0" err="1" smtClean="0"/>
              <a:t>khoảng</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nhất</a:t>
            </a:r>
            <a:r>
              <a:rPr lang="en-US" dirty="0" smtClean="0"/>
              <a:t> </a:t>
            </a:r>
            <a:r>
              <a:rPr lang="en-US" dirty="0" err="1" smtClean="0"/>
              <a:t>định</a:t>
            </a:r>
            <a:r>
              <a:rPr lang="en-US" dirty="0" smtClean="0"/>
              <a:t> (1 </a:t>
            </a:r>
            <a:r>
              <a:rPr lang="en-US" dirty="0" err="1" smtClean="0"/>
              <a:t>năm</a:t>
            </a:r>
            <a:r>
              <a:rPr lang="en-US" dirty="0" smtClean="0"/>
              <a:t>)</a:t>
            </a:r>
            <a:endParaRPr lang="vi-VN" dirty="0"/>
          </a:p>
        </p:txBody>
      </p:sp>
      <p:sp>
        <p:nvSpPr>
          <p:cNvPr id="4" name="Rounded Rectangle 3"/>
          <p:cNvSpPr/>
          <p:nvPr/>
        </p:nvSpPr>
        <p:spPr>
          <a:xfrm>
            <a:off x="2275051" y="4919116"/>
            <a:ext cx="4714908" cy="107157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2800" b="1" i="1" dirty="0" smtClean="0"/>
              <a:t>GDP = C + I +G + X -M</a:t>
            </a:r>
            <a:endParaRPr lang="vi-VN" sz="2800" b="1" i="1" dirty="0"/>
          </a:p>
        </p:txBody>
      </p:sp>
    </p:spTree>
    <p:extLst>
      <p:ext uri="{BB962C8B-B14F-4D97-AF65-F5344CB8AC3E}">
        <p14:creationId xmlns:p14="http://schemas.microsoft.com/office/powerpoint/2010/main" val="1370165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19518"/>
            <a:ext cx="7829576" cy="4525963"/>
          </a:xfrm>
        </p:spPr>
        <p:txBody>
          <a:bodyPr>
            <a:normAutofit fontScale="92500" lnSpcReduction="20000"/>
          </a:bodyPr>
          <a:lstStyle/>
          <a:p>
            <a:pPr algn="just">
              <a:lnSpc>
                <a:spcPct val="150000"/>
              </a:lnSpc>
              <a:spcBef>
                <a:spcPts val="0"/>
              </a:spcBef>
            </a:pPr>
            <a:r>
              <a:rPr lang="en-US" smtClean="0"/>
              <a:t> C (Chi tiêu của HGĐ): Là tất cả các chi tiêu cho sản phẩm và dịch vụ của HGĐ</a:t>
            </a:r>
          </a:p>
          <a:p>
            <a:pPr algn="just">
              <a:lnSpc>
                <a:spcPct val="150000"/>
              </a:lnSpc>
              <a:spcBef>
                <a:spcPts val="0"/>
              </a:spcBef>
            </a:pPr>
            <a:r>
              <a:rPr lang="en-US" smtClean="0"/>
              <a:t>G (Chi tiêu của CP): Là tổng chi tiêu cho giáo dục, y tế, an ninh, giao thông, dịch vụ, chính sách…</a:t>
            </a:r>
          </a:p>
          <a:p>
            <a:pPr algn="just">
              <a:lnSpc>
                <a:spcPct val="150000"/>
              </a:lnSpc>
              <a:spcBef>
                <a:spcPts val="0"/>
              </a:spcBef>
            </a:pPr>
            <a:r>
              <a:rPr lang="en-US" smtClean="0"/>
              <a:t>I (Tổng đầu tư): Là các khoản chi tiêu của DN về trang thiết bị, nhà xưởng, máy móc,…</a:t>
            </a:r>
          </a:p>
          <a:p>
            <a:pPr algn="just">
              <a:lnSpc>
                <a:spcPct val="150000"/>
              </a:lnSpc>
              <a:spcBef>
                <a:spcPts val="0"/>
              </a:spcBef>
            </a:pPr>
            <a:r>
              <a:rPr lang="en-US" smtClean="0"/>
              <a:t>X - M (Cán cân thương mại): Là xuất khẩu ròng của nền kinh tế</a:t>
            </a:r>
            <a:endParaRPr lang="vi-VN" dirty="0"/>
          </a:p>
        </p:txBody>
      </p:sp>
      <p:sp>
        <p:nvSpPr>
          <p:cNvPr id="4" name="Rounded Rectangle 3"/>
          <p:cNvSpPr/>
          <p:nvPr/>
        </p:nvSpPr>
        <p:spPr>
          <a:xfrm>
            <a:off x="1691746" y="543815"/>
            <a:ext cx="4714908" cy="107157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2800" b="1" i="1" dirty="0" smtClean="0"/>
              <a:t>GDP = C + I +G + X -M</a:t>
            </a:r>
            <a:endParaRPr lang="vi-VN" sz="2800" b="1" i="1" dirty="0"/>
          </a:p>
        </p:txBody>
      </p:sp>
    </p:spTree>
    <p:extLst>
      <p:ext uri="{BB962C8B-B14F-4D97-AF65-F5344CB8AC3E}">
        <p14:creationId xmlns:p14="http://schemas.microsoft.com/office/powerpoint/2010/main" val="2110133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309" y="324788"/>
            <a:ext cx="7886700" cy="764424"/>
          </a:xfrm>
        </p:spPr>
        <p:txBody>
          <a:bodyPr>
            <a:normAutofit/>
          </a:bodyPr>
          <a:lstStyle/>
          <a:p>
            <a:r>
              <a:rPr lang="en-US" sz="3200" b="1" dirty="0" smtClean="0">
                <a:solidFill>
                  <a:srgbClr val="0000FF"/>
                </a:solidFill>
              </a:rPr>
              <a:t>3. </a:t>
            </a:r>
            <a:r>
              <a:rPr lang="en-US" sz="3200" b="1" dirty="0" err="1" smtClean="0">
                <a:solidFill>
                  <a:srgbClr val="0000FF"/>
                </a:solidFill>
              </a:rPr>
              <a:t>Tính</a:t>
            </a:r>
            <a:r>
              <a:rPr lang="en-US" sz="3200" b="1" dirty="0" smtClean="0">
                <a:solidFill>
                  <a:srgbClr val="0000FF"/>
                </a:solidFill>
              </a:rPr>
              <a:t> GDP </a:t>
            </a:r>
            <a:r>
              <a:rPr lang="en-US" sz="3200" b="1" dirty="0" err="1" smtClean="0">
                <a:solidFill>
                  <a:srgbClr val="0000FF"/>
                </a:solidFill>
              </a:rPr>
              <a:t>theo</a:t>
            </a:r>
            <a:r>
              <a:rPr lang="en-US" sz="3200" b="1" dirty="0" smtClean="0">
                <a:solidFill>
                  <a:srgbClr val="0000FF"/>
                </a:solidFill>
              </a:rPr>
              <a:t> </a:t>
            </a:r>
            <a:r>
              <a:rPr lang="en-US" sz="3200" b="1" dirty="0" err="1" smtClean="0">
                <a:solidFill>
                  <a:srgbClr val="0000FF"/>
                </a:solidFill>
              </a:rPr>
              <a:t>phương</a:t>
            </a:r>
            <a:r>
              <a:rPr lang="en-US" sz="3200" b="1" dirty="0" smtClean="0">
                <a:solidFill>
                  <a:srgbClr val="0000FF"/>
                </a:solidFill>
              </a:rPr>
              <a:t> </a:t>
            </a:r>
            <a:r>
              <a:rPr lang="en-US" sz="3200" b="1" dirty="0" err="1" smtClean="0">
                <a:solidFill>
                  <a:srgbClr val="0000FF"/>
                </a:solidFill>
              </a:rPr>
              <a:t>pháp</a:t>
            </a:r>
            <a:r>
              <a:rPr lang="en-US" sz="3200" b="1" dirty="0" smtClean="0">
                <a:solidFill>
                  <a:srgbClr val="0000FF"/>
                </a:solidFill>
              </a:rPr>
              <a:t> </a:t>
            </a:r>
            <a:r>
              <a:rPr lang="en-US" sz="3200" b="1" dirty="0" err="1" smtClean="0">
                <a:solidFill>
                  <a:srgbClr val="0000FF"/>
                </a:solidFill>
              </a:rPr>
              <a:t>thu</a:t>
            </a:r>
            <a:r>
              <a:rPr lang="en-US" sz="3200" b="1" dirty="0" smtClean="0">
                <a:solidFill>
                  <a:srgbClr val="0000FF"/>
                </a:solidFill>
              </a:rPr>
              <a:t> </a:t>
            </a:r>
            <a:r>
              <a:rPr lang="en-US" sz="3200" b="1" dirty="0" err="1" smtClean="0">
                <a:solidFill>
                  <a:srgbClr val="0000FF"/>
                </a:solidFill>
              </a:rPr>
              <a:t>nhập</a:t>
            </a:r>
            <a:endParaRPr lang="vi-VN" sz="3200" b="1" dirty="0">
              <a:solidFill>
                <a:srgbClr val="0000FF"/>
              </a:solidFill>
            </a:endParaRPr>
          </a:p>
        </p:txBody>
      </p:sp>
      <p:sp>
        <p:nvSpPr>
          <p:cNvPr id="3" name="Content Placeholder 2"/>
          <p:cNvSpPr>
            <a:spLocks noGrp="1"/>
          </p:cNvSpPr>
          <p:nvPr>
            <p:ph idx="1"/>
          </p:nvPr>
        </p:nvSpPr>
        <p:spPr>
          <a:xfrm>
            <a:off x="604862" y="3312180"/>
            <a:ext cx="8253418" cy="2911477"/>
          </a:xfrm>
        </p:spPr>
        <p:txBody>
          <a:bodyPr>
            <a:normAutofit fontScale="85000" lnSpcReduction="20000"/>
          </a:bodyPr>
          <a:lstStyle/>
          <a:p>
            <a:pPr>
              <a:lnSpc>
                <a:spcPct val="160000"/>
              </a:lnSpc>
              <a:spcBef>
                <a:spcPts val="0"/>
              </a:spcBef>
              <a:buNone/>
            </a:pPr>
            <a:r>
              <a:rPr lang="en-US" smtClean="0"/>
              <a:t> Trong đó:</a:t>
            </a:r>
          </a:p>
          <a:p>
            <a:pPr>
              <a:lnSpc>
                <a:spcPct val="160000"/>
              </a:lnSpc>
              <a:spcBef>
                <a:spcPts val="0"/>
              </a:spcBef>
            </a:pPr>
            <a:r>
              <a:rPr lang="en-US" smtClean="0"/>
              <a:t> w (wages): </a:t>
            </a:r>
            <a:r>
              <a:rPr lang="en-US" sz="3200" smtClean="0"/>
              <a:t>là thu nhập nhận được do cung cấp sức lao động</a:t>
            </a:r>
          </a:p>
          <a:p>
            <a:pPr>
              <a:lnSpc>
                <a:spcPct val="160000"/>
              </a:lnSpc>
              <a:spcBef>
                <a:spcPts val="0"/>
              </a:spcBef>
            </a:pPr>
            <a:r>
              <a:rPr lang="en-US" sz="3200" smtClean="0"/>
              <a:t> i (</a:t>
            </a:r>
            <a:r>
              <a:rPr lang="en-US" sz="3200" i="1" smtClean="0"/>
              <a:t>Interest</a:t>
            </a:r>
            <a:r>
              <a:rPr lang="en-US" sz="3200" smtClean="0"/>
              <a:t>): thu nhập nhận được từ việc cho vay vốn</a:t>
            </a:r>
          </a:p>
          <a:p>
            <a:pPr>
              <a:lnSpc>
                <a:spcPct val="160000"/>
              </a:lnSpc>
              <a:spcBef>
                <a:spcPts val="0"/>
              </a:spcBef>
            </a:pPr>
            <a:r>
              <a:rPr lang="en-US" sz="3200" smtClean="0"/>
              <a:t> r (rental): là thu nhập do cho thuê tài sản</a:t>
            </a:r>
          </a:p>
          <a:p>
            <a:pPr>
              <a:lnSpc>
                <a:spcPct val="160000"/>
              </a:lnSpc>
              <a:spcBef>
                <a:spcPts val="0"/>
              </a:spcBef>
              <a:buNone/>
            </a:pPr>
            <a:endParaRPr lang="en-US" dirty="0" smtClean="0"/>
          </a:p>
        </p:txBody>
      </p:sp>
      <p:sp>
        <p:nvSpPr>
          <p:cNvPr id="4" name="Rounded Rectangle 3"/>
          <p:cNvSpPr/>
          <p:nvPr/>
        </p:nvSpPr>
        <p:spPr>
          <a:xfrm>
            <a:off x="1357290" y="1472442"/>
            <a:ext cx="6858048" cy="1643074"/>
          </a:xfrm>
          <a:prstGeom prst="roundRect">
            <a:avLst/>
          </a:prstGeom>
          <a:solidFill>
            <a:srgbClr val="00B05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3600" b="1" i="1" dirty="0" smtClean="0">
                <a:solidFill>
                  <a:schemeClr val="bg1"/>
                </a:solidFill>
              </a:rPr>
              <a:t>GDP =  w + </a:t>
            </a:r>
            <a:r>
              <a:rPr lang="en-US" sz="3600" b="1" i="1" dirty="0" err="1" smtClean="0">
                <a:solidFill>
                  <a:schemeClr val="bg1"/>
                </a:solidFill>
              </a:rPr>
              <a:t>i</a:t>
            </a:r>
            <a:r>
              <a:rPr lang="en-US" sz="3600" b="1" i="1" dirty="0" smtClean="0">
                <a:solidFill>
                  <a:schemeClr val="bg1"/>
                </a:solidFill>
              </a:rPr>
              <a:t> + r + Pr + Ti + De</a:t>
            </a:r>
            <a:endParaRPr lang="vi-VN" sz="3600" b="1" i="1" dirty="0">
              <a:solidFill>
                <a:schemeClr val="bg1"/>
              </a:solidFill>
            </a:endParaRPr>
          </a:p>
        </p:txBody>
      </p:sp>
    </p:spTree>
    <p:extLst>
      <p:ext uri="{BB962C8B-B14F-4D97-AF65-F5344CB8AC3E}">
        <p14:creationId xmlns:p14="http://schemas.microsoft.com/office/powerpoint/2010/main" val="2158457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
                                        </p:tgtEl>
                                        <p:attrNameLst>
                                          <p:attrName>style.visibility</p:attrName>
                                        </p:attrNameLst>
                                      </p:cBhvr>
                                      <p:to>
                                        <p:strVal val="visible"/>
                                      </p:to>
                                    </p:set>
                                    <p:anim calcmode="discrete" valueType="clr">
                                      <p:cBhvr override="childStyle">
                                        <p:cTn id="7" dur="8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
                                        </p:tgtEl>
                                        <p:attrNameLst>
                                          <p:attrName>fillcolor</p:attrName>
                                        </p:attrNameLst>
                                      </p:cBhvr>
                                      <p:tavLst>
                                        <p:tav tm="0">
                                          <p:val>
                                            <p:clrVal>
                                              <a:schemeClr val="accent2"/>
                                            </p:clrVal>
                                          </p:val>
                                        </p:tav>
                                        <p:tav tm="50000">
                                          <p:val>
                                            <p:clrVal>
                                              <a:schemeClr val="hlink"/>
                                            </p:clrVal>
                                          </p:val>
                                        </p:tav>
                                      </p:tavLst>
                                    </p:anim>
                                    <p:set>
                                      <p:cBhvr>
                                        <p:cTn id="9" dur="80"/>
                                        <p:tgtEl>
                                          <p:spTgt spid="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circle(in)">
                                      <p:cBhvr>
                                        <p:cTn id="19" dur="2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circle(in)">
                                      <p:cBhvr>
                                        <p:cTn id="24" dur="20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circle(in)">
                                      <p:cBhvr>
                                        <p:cTn id="29"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08094"/>
            <a:ext cx="8258204" cy="4849906"/>
          </a:xfrm>
        </p:spPr>
        <p:txBody>
          <a:bodyPr>
            <a:noAutofit/>
          </a:bodyPr>
          <a:lstStyle/>
          <a:p>
            <a:pPr algn="just">
              <a:lnSpc>
                <a:spcPct val="150000"/>
              </a:lnSpc>
              <a:spcBef>
                <a:spcPts val="0"/>
              </a:spcBef>
            </a:pPr>
            <a:r>
              <a:rPr lang="en-US" sz="3200" smtClean="0"/>
              <a:t>Pr (profit): </a:t>
            </a:r>
            <a:r>
              <a:rPr lang="en-US" sz="2400" smtClean="0"/>
              <a:t>là phần lợi nhuận của doanh nghiệp còn lại sau khi trừ đi chi phí, bao gồm:</a:t>
            </a:r>
          </a:p>
          <a:p>
            <a:pPr lvl="1" algn="just">
              <a:lnSpc>
                <a:spcPct val="150000"/>
              </a:lnSpc>
              <a:spcBef>
                <a:spcPts val="0"/>
              </a:spcBef>
              <a:buFont typeface="Wingdings" pitchFamily="2" charset="2"/>
              <a:buChar char="§"/>
            </a:pPr>
            <a:r>
              <a:rPr lang="en-US" smtClean="0"/>
              <a:t>Lợi nhuận nộp ngân sách (dưới hình thức thuế thu nhập doanh nghiệp -Td)</a:t>
            </a:r>
          </a:p>
          <a:p>
            <a:pPr lvl="1" algn="just">
              <a:lnSpc>
                <a:spcPct val="150000"/>
              </a:lnSpc>
              <a:spcBef>
                <a:spcPts val="0"/>
              </a:spcBef>
              <a:buFont typeface="Wingdings" pitchFamily="2" charset="2"/>
              <a:buChar char="§"/>
            </a:pPr>
            <a:r>
              <a:rPr lang="en-US" smtClean="0"/>
              <a:t>Lợi nhuận không chia (còn gọi là lợi nhuận để lại): để lập quỹ cho doanh nghiệp như quỹ đầu tư, quỹ phúc lợi, khen thưởng…</a:t>
            </a:r>
          </a:p>
          <a:p>
            <a:pPr lvl="1" algn="just">
              <a:lnSpc>
                <a:spcPct val="150000"/>
              </a:lnSpc>
              <a:spcBef>
                <a:spcPts val="0"/>
              </a:spcBef>
              <a:buFont typeface="Wingdings" pitchFamily="2" charset="2"/>
              <a:buChar char="§"/>
            </a:pPr>
            <a:r>
              <a:rPr lang="en-US" smtClean="0"/>
              <a:t>Lợi nhuận chia cho doanh nghiệp và cổ đông.</a:t>
            </a:r>
          </a:p>
          <a:p>
            <a:pPr algn="just">
              <a:lnSpc>
                <a:spcPct val="150000"/>
              </a:lnSpc>
              <a:spcBef>
                <a:spcPts val="0"/>
              </a:spcBef>
            </a:pPr>
            <a:endParaRPr lang="vi-VN" smtClean="0"/>
          </a:p>
          <a:p>
            <a:pPr algn="just">
              <a:lnSpc>
                <a:spcPct val="150000"/>
              </a:lnSpc>
              <a:spcBef>
                <a:spcPts val="0"/>
              </a:spcBef>
            </a:pPr>
            <a:endParaRPr lang="vi-VN" dirty="0"/>
          </a:p>
        </p:txBody>
      </p:sp>
      <p:sp>
        <p:nvSpPr>
          <p:cNvPr id="4" name="Rounded Rectangle 3"/>
          <p:cNvSpPr/>
          <p:nvPr/>
        </p:nvSpPr>
        <p:spPr>
          <a:xfrm>
            <a:off x="1357290" y="647690"/>
            <a:ext cx="6858048" cy="1360404"/>
          </a:xfrm>
          <a:prstGeom prst="roundRect">
            <a:avLst/>
          </a:prstGeom>
          <a:solidFill>
            <a:srgbClr val="00B05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3600" b="1" i="1" dirty="0" smtClean="0">
                <a:solidFill>
                  <a:schemeClr val="bg1"/>
                </a:solidFill>
              </a:rPr>
              <a:t>GDP =  w + </a:t>
            </a:r>
            <a:r>
              <a:rPr lang="en-US" sz="3600" b="1" i="1" dirty="0" err="1" smtClean="0">
                <a:solidFill>
                  <a:schemeClr val="bg1"/>
                </a:solidFill>
              </a:rPr>
              <a:t>i</a:t>
            </a:r>
            <a:r>
              <a:rPr lang="en-US" sz="3600" b="1" i="1" dirty="0" smtClean="0">
                <a:solidFill>
                  <a:schemeClr val="bg1"/>
                </a:solidFill>
              </a:rPr>
              <a:t> + r + Pr + Ti + De</a:t>
            </a:r>
            <a:endParaRPr lang="vi-VN" sz="3600" b="1" i="1" dirty="0">
              <a:solidFill>
                <a:schemeClr val="bg1"/>
              </a:solidFill>
            </a:endParaRPr>
          </a:p>
        </p:txBody>
      </p:sp>
    </p:spTree>
    <p:extLst>
      <p:ext uri="{BB962C8B-B14F-4D97-AF65-F5344CB8AC3E}">
        <p14:creationId xmlns:p14="http://schemas.microsoft.com/office/powerpoint/2010/main" val="3858965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7" presetClass="entr" presetSubtype="0" fill="hold" grpId="0" nodeType="clickEffect">
                                  <p:stCondLst>
                                    <p:cond delay="0"/>
                                  </p:stCondLst>
                                  <p:iterate type="lt">
                                    <p:tmPct val="50000"/>
                                  </p:iterate>
                                  <p:childTnLst>
                                    <p:set>
                                      <p:cBhvr>
                                        <p:cTn id="26" dur="1" fill="hold">
                                          <p:stCondLst>
                                            <p:cond delay="0"/>
                                          </p:stCondLst>
                                        </p:cTn>
                                        <p:tgtEl>
                                          <p:spTgt spid="4"/>
                                        </p:tgtEl>
                                        <p:attrNameLst>
                                          <p:attrName>style.visibility</p:attrName>
                                        </p:attrNameLst>
                                      </p:cBhvr>
                                      <p:to>
                                        <p:strVal val="visible"/>
                                      </p:to>
                                    </p:set>
                                    <p:anim calcmode="discrete" valueType="clr">
                                      <p:cBhvr override="childStyle">
                                        <p:cTn id="27" dur="8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4"/>
                                        </p:tgtEl>
                                        <p:attrNameLst>
                                          <p:attrName>fillcolor</p:attrName>
                                        </p:attrNameLst>
                                      </p:cBhvr>
                                      <p:tavLst>
                                        <p:tav tm="0">
                                          <p:val>
                                            <p:clrVal>
                                              <a:schemeClr val="accent2"/>
                                            </p:clrVal>
                                          </p:val>
                                        </p:tav>
                                        <p:tav tm="50000">
                                          <p:val>
                                            <p:clrVal>
                                              <a:schemeClr val="hlink"/>
                                            </p:clrVal>
                                          </p:val>
                                        </p:tav>
                                      </p:tavLst>
                                    </p:anim>
                                    <p:set>
                                      <p:cBhvr>
                                        <p:cTn id="29" dur="80"/>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3200"/>
            <a:ext cx="8258204" cy="3382963"/>
          </a:xfrm>
        </p:spPr>
        <p:txBody>
          <a:bodyPr>
            <a:normAutofit lnSpcReduction="10000"/>
          </a:bodyPr>
          <a:lstStyle/>
          <a:p>
            <a:pPr algn="just">
              <a:lnSpc>
                <a:spcPct val="150000"/>
              </a:lnSpc>
              <a:spcBef>
                <a:spcPts val="0"/>
              </a:spcBef>
            </a:pPr>
            <a:r>
              <a:rPr lang="en-US" sz="2400" smtClean="0"/>
              <a:t>Ti (indirect taxes): thuế gián tiếp đánh vào thu nhập xã hội, thông qua giá cả hàng hóa, dịch vụ. Người nộp thuế là các DN sản xuất kinh doanh, còn người chịu thuế là người tiêu dùng cuối cùng: GTGT, thuế doanh thu, thuế TTĐB, thuế XNK…</a:t>
            </a:r>
            <a:endParaRPr lang="vi-VN" sz="2400" smtClean="0"/>
          </a:p>
          <a:p>
            <a:pPr algn="just">
              <a:lnSpc>
                <a:spcPct val="150000"/>
              </a:lnSpc>
              <a:spcBef>
                <a:spcPts val="0"/>
              </a:spcBef>
            </a:pPr>
            <a:r>
              <a:rPr lang="vi-VN" sz="2400" smtClean="0"/>
              <a:t> De (</a:t>
            </a:r>
            <a:r>
              <a:rPr lang="en-US" sz="2400" smtClean="0"/>
              <a:t>depreciation</a:t>
            </a:r>
            <a:r>
              <a:rPr lang="vi-VN" sz="2400" smtClean="0"/>
              <a:t>): </a:t>
            </a:r>
            <a:r>
              <a:rPr lang="en-US" noProof="1" smtClean="0"/>
              <a:t>là giá trị tài sản cố </a:t>
            </a:r>
            <a:r>
              <a:rPr lang="vi-VN" noProof="1" smtClean="0"/>
              <a:t>định đã hao mòn trong sử dụng.</a:t>
            </a:r>
            <a:endParaRPr lang="en-US" smtClean="0"/>
          </a:p>
          <a:p>
            <a:pPr>
              <a:lnSpc>
                <a:spcPct val="150000"/>
              </a:lnSpc>
              <a:spcBef>
                <a:spcPts val="0"/>
              </a:spcBef>
            </a:pPr>
            <a:endParaRPr lang="en-US" sz="2000"/>
          </a:p>
        </p:txBody>
      </p:sp>
      <p:sp>
        <p:nvSpPr>
          <p:cNvPr id="4" name="Rounded Rectangle 3"/>
          <p:cNvSpPr/>
          <p:nvPr/>
        </p:nvSpPr>
        <p:spPr>
          <a:xfrm>
            <a:off x="1157278" y="701478"/>
            <a:ext cx="6858048" cy="1643074"/>
          </a:xfrm>
          <a:prstGeom prst="roundRect">
            <a:avLst/>
          </a:prstGeom>
          <a:solidFill>
            <a:srgbClr val="00B05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3600" b="1" i="1" dirty="0" smtClean="0">
                <a:solidFill>
                  <a:schemeClr val="bg1"/>
                </a:solidFill>
              </a:rPr>
              <a:t>GDP =  w + </a:t>
            </a:r>
            <a:r>
              <a:rPr lang="en-US" sz="3600" b="1" i="1" dirty="0" err="1" smtClean="0">
                <a:solidFill>
                  <a:schemeClr val="bg1"/>
                </a:solidFill>
              </a:rPr>
              <a:t>i</a:t>
            </a:r>
            <a:r>
              <a:rPr lang="en-US" sz="3600" b="1" i="1" dirty="0" smtClean="0">
                <a:solidFill>
                  <a:schemeClr val="bg1"/>
                </a:solidFill>
              </a:rPr>
              <a:t> + r + Pr + Ti + De</a:t>
            </a:r>
            <a:endParaRPr lang="vi-VN" sz="3600" b="1" i="1" dirty="0">
              <a:solidFill>
                <a:schemeClr val="bg1"/>
              </a:solidFill>
            </a:endParaRPr>
          </a:p>
        </p:txBody>
      </p:sp>
    </p:spTree>
    <p:extLst>
      <p:ext uri="{BB962C8B-B14F-4D97-AF65-F5344CB8AC3E}">
        <p14:creationId xmlns:p14="http://schemas.microsoft.com/office/powerpoint/2010/main" val="4014010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
                                        </p:tgtEl>
                                        <p:attrNameLst>
                                          <p:attrName>style.visibility</p:attrName>
                                        </p:attrNameLst>
                                      </p:cBhvr>
                                      <p:to>
                                        <p:strVal val="visible"/>
                                      </p:to>
                                    </p:set>
                                    <p:anim calcmode="discrete" valueType="clr">
                                      <p:cBhvr override="childStyle">
                                        <p:cTn id="7" dur="8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
                                        </p:tgtEl>
                                        <p:attrNameLst>
                                          <p:attrName>fillcolor</p:attrName>
                                        </p:attrNameLst>
                                      </p:cBhvr>
                                      <p:tavLst>
                                        <p:tav tm="0">
                                          <p:val>
                                            <p:clrVal>
                                              <a:schemeClr val="accent2"/>
                                            </p:clrVal>
                                          </p:val>
                                        </p:tav>
                                        <p:tav tm="50000">
                                          <p:val>
                                            <p:clrVal>
                                              <a:schemeClr val="hlink"/>
                                            </p:clrVal>
                                          </p:val>
                                        </p:tav>
                                      </p:tavLst>
                                    </p:anim>
                                    <p:set>
                                      <p:cBhvr>
                                        <p:cTn id="9" dur="80"/>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918" y="4612340"/>
            <a:ext cx="8686800" cy="2003613"/>
          </a:xfrm>
        </p:spPr>
        <p:txBody>
          <a:bodyPr>
            <a:normAutofit/>
          </a:bodyPr>
          <a:lstStyle/>
          <a:p>
            <a:pPr marL="403225" indent="-366713">
              <a:lnSpc>
                <a:spcPct val="150000"/>
              </a:lnSpc>
              <a:spcBef>
                <a:spcPts val="0"/>
              </a:spcBef>
              <a:buNone/>
            </a:pPr>
            <a:r>
              <a:rPr lang="en-US" sz="2200" smtClean="0"/>
              <a:t>a</a:t>
            </a:r>
            <a:r>
              <a:rPr lang="en-US" sz="2200" dirty="0" smtClean="0"/>
              <a:t>. </a:t>
            </a:r>
            <a:r>
              <a:rPr lang="en-US" sz="2200" dirty="0" err="1" smtClean="0"/>
              <a:t>Xác</a:t>
            </a:r>
            <a:r>
              <a:rPr lang="en-US" sz="2200" dirty="0" smtClean="0"/>
              <a:t> </a:t>
            </a:r>
            <a:r>
              <a:rPr lang="en-US" sz="2200" dirty="0" err="1" smtClean="0"/>
              <a:t>định</a:t>
            </a:r>
            <a:r>
              <a:rPr lang="en-US" sz="2200" dirty="0" smtClean="0"/>
              <a:t> </a:t>
            </a:r>
            <a:r>
              <a:rPr lang="en-US" sz="2200" dirty="0" err="1" smtClean="0"/>
              <a:t>sản</a:t>
            </a:r>
            <a:r>
              <a:rPr lang="en-US" sz="2200" dirty="0" smtClean="0"/>
              <a:t> </a:t>
            </a:r>
            <a:r>
              <a:rPr lang="en-US" sz="2200" dirty="0" err="1" smtClean="0"/>
              <a:t>lượng</a:t>
            </a:r>
            <a:r>
              <a:rPr lang="en-US" sz="2200" dirty="0" smtClean="0"/>
              <a:t> </a:t>
            </a:r>
            <a:r>
              <a:rPr lang="en-US" sz="2200" dirty="0" err="1" smtClean="0"/>
              <a:t>quốc</a:t>
            </a:r>
            <a:r>
              <a:rPr lang="en-US" sz="2200" dirty="0" smtClean="0"/>
              <a:t> </a:t>
            </a:r>
            <a:r>
              <a:rPr lang="en-US" sz="2200" dirty="0" err="1" smtClean="0"/>
              <a:t>gia</a:t>
            </a:r>
            <a:r>
              <a:rPr lang="en-US" sz="2200" dirty="0" smtClean="0"/>
              <a:t>.</a:t>
            </a:r>
          </a:p>
          <a:p>
            <a:pPr marL="403225" indent="-366713">
              <a:lnSpc>
                <a:spcPct val="150000"/>
              </a:lnSpc>
              <a:spcBef>
                <a:spcPts val="0"/>
              </a:spcBef>
              <a:buNone/>
            </a:pPr>
            <a:r>
              <a:rPr lang="en-US" sz="2200" dirty="0" smtClean="0"/>
              <a:t>b. </a:t>
            </a:r>
            <a:r>
              <a:rPr lang="en-US" sz="2200" dirty="0" err="1" smtClean="0"/>
              <a:t>Xác</a:t>
            </a:r>
            <a:r>
              <a:rPr lang="en-US" sz="2200" dirty="0" smtClean="0"/>
              <a:t> </a:t>
            </a:r>
            <a:r>
              <a:rPr lang="en-US" sz="2200" dirty="0" err="1" smtClean="0"/>
              <a:t>định</a:t>
            </a:r>
            <a:r>
              <a:rPr lang="en-US" sz="2200" dirty="0" smtClean="0"/>
              <a:t> </a:t>
            </a:r>
            <a:r>
              <a:rPr lang="en-US" sz="2200" dirty="0" err="1" smtClean="0"/>
              <a:t>sản</a:t>
            </a:r>
            <a:r>
              <a:rPr lang="en-US" sz="2200" dirty="0" smtClean="0"/>
              <a:t> </a:t>
            </a:r>
            <a:r>
              <a:rPr lang="en-US" sz="2200" dirty="0" err="1" smtClean="0"/>
              <a:t>lượng</a:t>
            </a:r>
            <a:r>
              <a:rPr lang="en-US" sz="2200" dirty="0" smtClean="0"/>
              <a:t> </a:t>
            </a:r>
            <a:r>
              <a:rPr lang="en-US" sz="2200" dirty="0" err="1" smtClean="0"/>
              <a:t>thực</a:t>
            </a:r>
            <a:r>
              <a:rPr lang="en-US" sz="2200" dirty="0" smtClean="0"/>
              <a:t> </a:t>
            </a:r>
            <a:r>
              <a:rPr lang="en-US" sz="2200" dirty="0" err="1" smtClean="0"/>
              <a:t>tế</a:t>
            </a:r>
            <a:r>
              <a:rPr lang="en-US" sz="2200" dirty="0" smtClean="0"/>
              <a:t> </a:t>
            </a:r>
            <a:r>
              <a:rPr lang="en-US" sz="2200" dirty="0" err="1" smtClean="0"/>
              <a:t>bình</a:t>
            </a:r>
            <a:r>
              <a:rPr lang="en-US" sz="2200" dirty="0" smtClean="0"/>
              <a:t> </a:t>
            </a:r>
            <a:r>
              <a:rPr lang="en-US" sz="2200" dirty="0" err="1" smtClean="0"/>
              <a:t>quân</a:t>
            </a:r>
            <a:r>
              <a:rPr lang="en-US" sz="2200" dirty="0" smtClean="0"/>
              <a:t>, </a:t>
            </a:r>
            <a:r>
              <a:rPr lang="en-US" sz="2200" dirty="0" err="1" smtClean="0"/>
              <a:t>nếu</a:t>
            </a:r>
            <a:r>
              <a:rPr lang="en-US" sz="2200" dirty="0" smtClean="0"/>
              <a:t> </a:t>
            </a:r>
            <a:r>
              <a:rPr lang="en-US" sz="2200" dirty="0" err="1" smtClean="0"/>
              <a:t>biết</a:t>
            </a:r>
            <a:r>
              <a:rPr lang="en-US" sz="2200" dirty="0" smtClean="0"/>
              <a:t> </a:t>
            </a:r>
            <a:r>
              <a:rPr lang="en-US" sz="2200" dirty="0" err="1" smtClean="0"/>
              <a:t>chỉ</a:t>
            </a:r>
            <a:r>
              <a:rPr lang="en-US" sz="2200" dirty="0" smtClean="0"/>
              <a:t> </a:t>
            </a:r>
            <a:r>
              <a:rPr lang="en-US" sz="2200" dirty="0" err="1" smtClean="0"/>
              <a:t>số</a:t>
            </a:r>
            <a:r>
              <a:rPr lang="en-US" sz="2200" dirty="0" smtClean="0"/>
              <a:t> </a:t>
            </a:r>
            <a:r>
              <a:rPr lang="en-US" sz="2200" dirty="0" err="1" smtClean="0"/>
              <a:t>điều</a:t>
            </a:r>
            <a:r>
              <a:rPr lang="en-US" sz="2200" dirty="0" smtClean="0"/>
              <a:t> </a:t>
            </a:r>
            <a:r>
              <a:rPr lang="en-US" sz="2200" dirty="0" err="1" smtClean="0"/>
              <a:t>chỉnh</a:t>
            </a:r>
            <a:r>
              <a:rPr lang="en-US" sz="2200" dirty="0" smtClean="0"/>
              <a:t> GDP </a:t>
            </a:r>
            <a:r>
              <a:rPr lang="en-US" sz="2200" dirty="0" err="1" smtClean="0"/>
              <a:t>là</a:t>
            </a:r>
            <a:r>
              <a:rPr lang="en-US" sz="2200" dirty="0" smtClean="0"/>
              <a:t> 1,32 </a:t>
            </a:r>
            <a:r>
              <a:rPr lang="en-US" sz="2200" dirty="0" err="1" smtClean="0"/>
              <a:t>và</a:t>
            </a:r>
            <a:r>
              <a:rPr lang="en-US" sz="2200" dirty="0" smtClean="0"/>
              <a:t> </a:t>
            </a:r>
            <a:r>
              <a:rPr lang="en-US" sz="2200" dirty="0" err="1" smtClean="0"/>
              <a:t>dân</a:t>
            </a:r>
            <a:r>
              <a:rPr lang="en-US" sz="2200" dirty="0" smtClean="0"/>
              <a:t> </a:t>
            </a:r>
            <a:r>
              <a:rPr lang="en-US" sz="2200" dirty="0" err="1" smtClean="0"/>
              <a:t>số</a:t>
            </a:r>
            <a:r>
              <a:rPr lang="en-US" sz="2200" dirty="0" smtClean="0"/>
              <a:t> 120 </a:t>
            </a:r>
            <a:r>
              <a:rPr lang="en-US" sz="2200" dirty="0" err="1" smtClean="0"/>
              <a:t>triệu</a:t>
            </a:r>
            <a:r>
              <a:rPr lang="en-US" sz="2200" dirty="0" smtClean="0"/>
              <a:t> </a:t>
            </a:r>
            <a:r>
              <a:rPr lang="en-US" sz="2200" dirty="0" err="1" smtClean="0"/>
              <a:t>người</a:t>
            </a:r>
            <a:endParaRPr lang="en-US" sz="2200" dirty="0" smtClean="0"/>
          </a:p>
          <a:p>
            <a:pPr>
              <a:buNone/>
            </a:pPr>
            <a:endParaRPr lang="vi-VN" dirty="0"/>
          </a:p>
        </p:txBody>
      </p:sp>
      <p:graphicFrame>
        <p:nvGraphicFramePr>
          <p:cNvPr id="4" name="Table 3"/>
          <p:cNvGraphicFramePr>
            <a:graphicFrameLocks noGrp="1"/>
          </p:cNvGraphicFramePr>
          <p:nvPr>
            <p:extLst>
              <p:ext uri="{D42A27DB-BD31-4B8C-83A1-F6EECF244321}">
                <p14:modId xmlns:p14="http://schemas.microsoft.com/office/powerpoint/2010/main" val="459798383"/>
              </p:ext>
            </p:extLst>
          </p:nvPr>
        </p:nvGraphicFramePr>
        <p:xfrm>
          <a:off x="285688" y="785794"/>
          <a:ext cx="8572592" cy="3755400"/>
        </p:xfrm>
        <a:graphic>
          <a:graphicData uri="http://schemas.openxmlformats.org/drawingml/2006/table">
            <a:tbl>
              <a:tblPr firstRow="1" bandRow="1">
                <a:tableStyleId>{2D5ABB26-0587-4C30-8999-92F81FD0307C}</a:tableStyleId>
              </a:tblPr>
              <a:tblGrid>
                <a:gridCol w="6357982"/>
                <a:gridCol w="2214610"/>
              </a:tblGrid>
              <a:tr h="370840">
                <a:tc>
                  <a:txBody>
                    <a:bodyPr/>
                    <a:lstStyle/>
                    <a:p>
                      <a:r>
                        <a:rPr lang="en-US" dirty="0" smtClean="0"/>
                        <a:t>Thu</a:t>
                      </a:r>
                      <a:r>
                        <a:rPr lang="en-US" baseline="0" dirty="0" smtClean="0"/>
                        <a:t> </a:t>
                      </a:r>
                      <a:r>
                        <a:rPr lang="en-US" baseline="0" dirty="0" err="1" smtClean="0"/>
                        <a:t>nhập</a:t>
                      </a:r>
                      <a:r>
                        <a:rPr lang="en-US" baseline="0" dirty="0" smtClean="0"/>
                        <a:t> </a:t>
                      </a:r>
                      <a:r>
                        <a:rPr lang="en-US" baseline="0" dirty="0" err="1" smtClean="0"/>
                        <a:t>từ</a:t>
                      </a:r>
                      <a:r>
                        <a:rPr lang="en-US" baseline="0" dirty="0" smtClean="0"/>
                        <a:t> </a:t>
                      </a:r>
                      <a:r>
                        <a:rPr lang="en-US" baseline="0" dirty="0" err="1" smtClean="0"/>
                        <a:t>lương</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a:t>
                      </a:r>
                      <a:r>
                        <a:rPr lang="en-US" baseline="0" dirty="0" err="1" smtClean="0"/>
                        <a:t>thành</a:t>
                      </a:r>
                      <a:r>
                        <a:rPr lang="en-US" baseline="0" dirty="0" smtClean="0"/>
                        <a:t> </a:t>
                      </a:r>
                      <a:r>
                        <a:rPr lang="en-US" baseline="0" dirty="0" err="1" smtClean="0"/>
                        <a:t>phần</a:t>
                      </a:r>
                      <a:r>
                        <a:rPr lang="en-US" baseline="0" dirty="0" smtClean="0"/>
                        <a:t> </a:t>
                      </a:r>
                      <a:r>
                        <a:rPr lang="en-US" baseline="0" dirty="0" err="1" smtClean="0"/>
                        <a:t>kinh</a:t>
                      </a:r>
                      <a:r>
                        <a:rPr lang="en-US" baseline="0" dirty="0" smtClean="0"/>
                        <a:t> </a:t>
                      </a:r>
                      <a:r>
                        <a:rPr lang="en-US" baseline="0" dirty="0" err="1" smtClean="0"/>
                        <a:t>tế</a:t>
                      </a:r>
                      <a:r>
                        <a:rPr lang="en-US" baseline="0" dirty="0" smtClean="0"/>
                        <a:t> </a:t>
                      </a:r>
                      <a:r>
                        <a:rPr lang="en-US" baseline="0" dirty="0" err="1" smtClean="0"/>
                        <a:t>ngoài</a:t>
                      </a:r>
                      <a:r>
                        <a:rPr lang="en-US" baseline="0" dirty="0" smtClean="0"/>
                        <a:t> </a:t>
                      </a:r>
                      <a:r>
                        <a:rPr lang="en-US" baseline="0" dirty="0" err="1" smtClean="0"/>
                        <a:t>quốc</a:t>
                      </a:r>
                      <a:r>
                        <a:rPr lang="en-US" baseline="0" dirty="0" smtClean="0"/>
                        <a:t> </a:t>
                      </a:r>
                      <a:r>
                        <a:rPr lang="en-US" baseline="0" dirty="0" err="1" smtClean="0"/>
                        <a:t>doanh</a:t>
                      </a:r>
                      <a:r>
                        <a:rPr lang="en-US" baseline="0" dirty="0" smtClean="0"/>
                        <a:t> </a:t>
                      </a:r>
                      <a:endParaRPr lang="vi-VN" dirty="0"/>
                    </a:p>
                  </a:txBody>
                  <a:tcPr/>
                </a:tc>
                <a:tc>
                  <a:txBody>
                    <a:bodyPr/>
                    <a:lstStyle/>
                    <a:p>
                      <a:r>
                        <a:rPr lang="en-US" dirty="0" smtClean="0"/>
                        <a:t>5.000  (</a:t>
                      </a:r>
                      <a:r>
                        <a:rPr lang="en-US" dirty="0" err="1" smtClean="0"/>
                        <a:t>tỷ</a:t>
                      </a:r>
                      <a:r>
                        <a:rPr lang="en-US" baseline="0" dirty="0" smtClean="0"/>
                        <a:t> </a:t>
                      </a:r>
                      <a:r>
                        <a:rPr lang="en-US" baseline="0" err="1" smtClean="0"/>
                        <a:t>đồng</a:t>
                      </a:r>
                      <a:r>
                        <a:rPr lang="en-US" baseline="0" smtClean="0"/>
                        <a:t>)</a:t>
                      </a:r>
                      <a:endParaRPr lang="vi-VN" dirty="0"/>
                    </a:p>
                  </a:txBody>
                  <a:tcPr/>
                </a:tc>
              </a:tr>
              <a:tr h="370840">
                <a:tc>
                  <a:txBody>
                    <a:bodyPr/>
                    <a:lstStyle/>
                    <a:p>
                      <a:r>
                        <a:rPr lang="en-US" dirty="0" err="1" smtClean="0"/>
                        <a:t>Lương</a:t>
                      </a:r>
                      <a:r>
                        <a:rPr lang="en-US" baseline="0" dirty="0" smtClean="0"/>
                        <a:t> </a:t>
                      </a:r>
                      <a:r>
                        <a:rPr lang="en-US" baseline="0" dirty="0" err="1" smtClean="0"/>
                        <a:t>của</a:t>
                      </a:r>
                      <a:r>
                        <a:rPr lang="en-US" baseline="0" dirty="0" smtClean="0"/>
                        <a:t> </a:t>
                      </a:r>
                      <a:r>
                        <a:rPr lang="en-US" baseline="0" dirty="0" err="1" smtClean="0"/>
                        <a:t>công</a:t>
                      </a:r>
                      <a:r>
                        <a:rPr lang="en-US" baseline="0" dirty="0" smtClean="0"/>
                        <a:t> </a:t>
                      </a:r>
                      <a:r>
                        <a:rPr lang="en-US" baseline="0" dirty="0" err="1" smtClean="0"/>
                        <a:t>nhân</a:t>
                      </a:r>
                      <a:r>
                        <a:rPr lang="en-US" baseline="0" dirty="0" smtClean="0"/>
                        <a:t> </a:t>
                      </a:r>
                      <a:r>
                        <a:rPr lang="en-US" baseline="0" dirty="0" err="1" smtClean="0"/>
                        <a:t>viên</a:t>
                      </a:r>
                      <a:r>
                        <a:rPr lang="en-US" baseline="0" dirty="0" smtClean="0"/>
                        <a:t> </a:t>
                      </a:r>
                      <a:r>
                        <a:rPr lang="en-US" baseline="0" dirty="0" err="1" smtClean="0"/>
                        <a:t>chức</a:t>
                      </a:r>
                      <a:endParaRPr lang="vi-VN" dirty="0"/>
                    </a:p>
                  </a:txBody>
                  <a:tcPr/>
                </a:tc>
                <a:tc>
                  <a:txBody>
                    <a:bodyPr/>
                    <a:lstStyle/>
                    <a:p>
                      <a:r>
                        <a:rPr lang="en-US" dirty="0" smtClean="0"/>
                        <a:t>4.200</a:t>
                      </a:r>
                      <a:r>
                        <a:rPr lang="en-US" baseline="0" dirty="0" smtClean="0"/>
                        <a:t> </a:t>
                      </a:r>
                      <a:endParaRPr lang="vi-VN" dirty="0"/>
                    </a:p>
                  </a:txBody>
                  <a:tcPr/>
                </a:tc>
              </a:tr>
              <a:tr h="417840">
                <a:tc>
                  <a:txBody>
                    <a:bodyPr/>
                    <a:lstStyle/>
                    <a:p>
                      <a:r>
                        <a:rPr lang="en-US" dirty="0" err="1" smtClean="0"/>
                        <a:t>Trợ</a:t>
                      </a:r>
                      <a:r>
                        <a:rPr lang="en-US" dirty="0" smtClean="0"/>
                        <a:t> </a:t>
                      </a:r>
                      <a:r>
                        <a:rPr lang="en-US" dirty="0" err="1" smtClean="0"/>
                        <a:t>cấp</a:t>
                      </a:r>
                      <a:r>
                        <a:rPr lang="en-US" baseline="0" dirty="0" smtClean="0"/>
                        <a:t> </a:t>
                      </a:r>
                      <a:r>
                        <a:rPr lang="en-US" baseline="0" dirty="0" err="1" smtClean="0"/>
                        <a:t>khó</a:t>
                      </a:r>
                      <a:r>
                        <a:rPr lang="en-US" baseline="0" dirty="0" smtClean="0"/>
                        <a:t> </a:t>
                      </a:r>
                      <a:r>
                        <a:rPr lang="en-US" baseline="0" dirty="0" err="1" smtClean="0"/>
                        <a:t>khăn</a:t>
                      </a:r>
                      <a:r>
                        <a:rPr lang="en-US" baseline="0" dirty="0" smtClean="0"/>
                        <a:t> </a:t>
                      </a:r>
                      <a:r>
                        <a:rPr lang="en-US" baseline="0" dirty="0" err="1" smtClean="0"/>
                        <a:t>và</a:t>
                      </a:r>
                      <a:r>
                        <a:rPr lang="en-US" baseline="0" dirty="0" smtClean="0"/>
                        <a:t> </a:t>
                      </a:r>
                      <a:r>
                        <a:rPr lang="en-US" baseline="0" dirty="0" err="1" smtClean="0"/>
                        <a:t>chính</a:t>
                      </a:r>
                      <a:r>
                        <a:rPr lang="en-US" baseline="0" dirty="0" smtClean="0"/>
                        <a:t> </a:t>
                      </a:r>
                      <a:r>
                        <a:rPr lang="en-US" baseline="0" dirty="0" err="1" smtClean="0"/>
                        <a:t>sách</a:t>
                      </a:r>
                      <a:endParaRPr lang="vi-VN" dirty="0"/>
                    </a:p>
                  </a:txBody>
                  <a:tcPr/>
                </a:tc>
                <a:tc>
                  <a:txBody>
                    <a:bodyPr/>
                    <a:lstStyle/>
                    <a:p>
                      <a:r>
                        <a:rPr lang="en-US" smtClean="0"/>
                        <a:t>4.000 </a:t>
                      </a:r>
                      <a:endParaRPr lang="vi-VN" dirty="0"/>
                    </a:p>
                  </a:txBody>
                  <a:tcPr/>
                </a:tc>
              </a:tr>
              <a:tr h="370840">
                <a:tc>
                  <a:txBody>
                    <a:bodyPr/>
                    <a:lstStyle/>
                    <a:p>
                      <a:r>
                        <a:rPr lang="en-US" dirty="0" err="1" smtClean="0"/>
                        <a:t>Thuế</a:t>
                      </a:r>
                      <a:r>
                        <a:rPr lang="en-US" baseline="0" dirty="0" smtClean="0"/>
                        <a:t> </a:t>
                      </a:r>
                      <a:r>
                        <a:rPr lang="en-US" baseline="0" dirty="0" err="1" smtClean="0"/>
                        <a:t>thu</a:t>
                      </a:r>
                      <a:r>
                        <a:rPr lang="en-US" baseline="0" dirty="0" smtClean="0"/>
                        <a:t> </a:t>
                      </a:r>
                      <a:r>
                        <a:rPr lang="en-US" baseline="0" dirty="0" err="1" smtClean="0"/>
                        <a:t>nhập</a:t>
                      </a:r>
                      <a:r>
                        <a:rPr lang="en-US" baseline="0" dirty="0" smtClean="0"/>
                        <a:t> </a:t>
                      </a:r>
                      <a:r>
                        <a:rPr lang="en-US" baseline="0" dirty="0" err="1" smtClean="0"/>
                        <a:t>cá</a:t>
                      </a:r>
                      <a:r>
                        <a:rPr lang="en-US" baseline="0" dirty="0" smtClean="0"/>
                        <a:t> </a:t>
                      </a:r>
                      <a:r>
                        <a:rPr lang="en-US" baseline="0" dirty="0" err="1" smtClean="0"/>
                        <a:t>nhân</a:t>
                      </a:r>
                      <a:endParaRPr lang="vi-VN" dirty="0"/>
                    </a:p>
                  </a:txBody>
                  <a:tcPr/>
                </a:tc>
                <a:tc>
                  <a:txBody>
                    <a:bodyPr/>
                    <a:lstStyle/>
                    <a:p>
                      <a:r>
                        <a:rPr lang="en-US" dirty="0" smtClean="0"/>
                        <a:t>120 </a:t>
                      </a:r>
                      <a:endParaRPr lang="vi-VN" dirty="0"/>
                    </a:p>
                  </a:txBody>
                  <a:tcPr/>
                </a:tc>
              </a:tr>
              <a:tr h="370840">
                <a:tc>
                  <a:txBody>
                    <a:bodyPr/>
                    <a:lstStyle/>
                    <a:p>
                      <a:r>
                        <a:rPr lang="en-US" dirty="0" err="1" smtClean="0"/>
                        <a:t>Thuế</a:t>
                      </a:r>
                      <a:r>
                        <a:rPr lang="en-US" baseline="0" dirty="0" smtClean="0"/>
                        <a:t> </a:t>
                      </a:r>
                      <a:r>
                        <a:rPr lang="en-US" baseline="0" dirty="0" err="1" smtClean="0"/>
                        <a:t>gián</a:t>
                      </a:r>
                      <a:r>
                        <a:rPr lang="en-US" baseline="0" dirty="0" smtClean="0"/>
                        <a:t> </a:t>
                      </a:r>
                      <a:r>
                        <a:rPr lang="en-US" baseline="0" dirty="0" err="1" smtClean="0"/>
                        <a:t>thu</a:t>
                      </a:r>
                      <a:endParaRPr lang="vi-VN" dirty="0"/>
                    </a:p>
                  </a:txBody>
                  <a:tcPr/>
                </a:tc>
                <a:tc>
                  <a:txBody>
                    <a:bodyPr/>
                    <a:lstStyle/>
                    <a:p>
                      <a:r>
                        <a:rPr lang="en-US" dirty="0" smtClean="0"/>
                        <a:t>7.000 </a:t>
                      </a:r>
                      <a:endParaRPr lang="vi-VN" dirty="0"/>
                    </a:p>
                  </a:txBody>
                  <a:tcPr/>
                </a:tc>
              </a:tr>
              <a:tr h="370840">
                <a:tc>
                  <a:txBody>
                    <a:bodyPr/>
                    <a:lstStyle/>
                    <a:p>
                      <a:r>
                        <a:rPr lang="en-US" dirty="0" err="1" smtClean="0"/>
                        <a:t>Khấu</a:t>
                      </a:r>
                      <a:r>
                        <a:rPr lang="en-US" baseline="0" dirty="0" smtClean="0"/>
                        <a:t> </a:t>
                      </a:r>
                      <a:r>
                        <a:rPr lang="en-US" baseline="0" dirty="0" err="1" smtClean="0"/>
                        <a:t>hao</a:t>
                      </a:r>
                      <a:endParaRPr lang="vi-VN" dirty="0"/>
                    </a:p>
                  </a:txBody>
                  <a:tcPr/>
                </a:tc>
                <a:tc>
                  <a:txBody>
                    <a:bodyPr/>
                    <a:lstStyle/>
                    <a:p>
                      <a:r>
                        <a:rPr lang="en-US" dirty="0" smtClean="0"/>
                        <a:t>3.800</a:t>
                      </a:r>
                      <a:endParaRPr lang="vi-VN" dirty="0"/>
                    </a:p>
                  </a:txBody>
                  <a:tcPr/>
                </a:tc>
              </a:tr>
              <a:tr h="370840">
                <a:tc>
                  <a:txBody>
                    <a:bodyPr/>
                    <a:lstStyle/>
                    <a:p>
                      <a:r>
                        <a:rPr lang="en-US" dirty="0" err="1" smtClean="0"/>
                        <a:t>Lãi</a:t>
                      </a:r>
                      <a:r>
                        <a:rPr lang="en-US" baseline="0" dirty="0" smtClean="0"/>
                        <a:t> </a:t>
                      </a:r>
                      <a:r>
                        <a:rPr lang="en-US" baseline="0" dirty="0" err="1" smtClean="0"/>
                        <a:t>suất</a:t>
                      </a:r>
                      <a:r>
                        <a:rPr lang="en-US" baseline="0" dirty="0" smtClean="0"/>
                        <a:t> </a:t>
                      </a:r>
                      <a:r>
                        <a:rPr lang="en-US" baseline="0" dirty="0" err="1" smtClean="0"/>
                        <a:t>đi</a:t>
                      </a:r>
                      <a:r>
                        <a:rPr lang="en-US" baseline="0" dirty="0" smtClean="0"/>
                        <a:t> </a:t>
                      </a:r>
                      <a:r>
                        <a:rPr lang="en-US" baseline="0" dirty="0" err="1" smtClean="0"/>
                        <a:t>vay</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a:t>
                      </a:r>
                      <a:r>
                        <a:rPr lang="en-US" baseline="0" dirty="0" err="1" smtClean="0"/>
                        <a:t>ngân</a:t>
                      </a:r>
                      <a:r>
                        <a:rPr lang="en-US" baseline="0" dirty="0" smtClean="0"/>
                        <a:t> </a:t>
                      </a:r>
                      <a:r>
                        <a:rPr lang="en-US" baseline="0" dirty="0" err="1" smtClean="0"/>
                        <a:t>hàng</a:t>
                      </a:r>
                      <a:r>
                        <a:rPr lang="en-US" baseline="0" dirty="0" smtClean="0"/>
                        <a:t> </a:t>
                      </a:r>
                      <a:r>
                        <a:rPr lang="en-US" baseline="0" dirty="0" err="1" smtClean="0"/>
                        <a:t>thương</a:t>
                      </a:r>
                      <a:r>
                        <a:rPr lang="en-US" baseline="0" dirty="0" smtClean="0"/>
                        <a:t> </a:t>
                      </a:r>
                      <a:r>
                        <a:rPr lang="en-US" baseline="0" dirty="0" err="1" smtClean="0"/>
                        <a:t>mại</a:t>
                      </a:r>
                      <a:endParaRPr lang="vi-VN" dirty="0"/>
                    </a:p>
                  </a:txBody>
                  <a:tcPr/>
                </a:tc>
                <a:tc>
                  <a:txBody>
                    <a:bodyPr/>
                    <a:lstStyle/>
                    <a:p>
                      <a:r>
                        <a:rPr lang="en-US" dirty="0" smtClean="0"/>
                        <a:t>2.700 </a:t>
                      </a:r>
                      <a:endParaRPr lang="vi-VN" dirty="0"/>
                    </a:p>
                  </a:txBody>
                  <a:tcPr/>
                </a:tc>
              </a:tr>
              <a:tr h="370840">
                <a:tc>
                  <a:txBody>
                    <a:bodyPr/>
                    <a:lstStyle/>
                    <a:p>
                      <a:r>
                        <a:rPr lang="en-US" dirty="0" err="1" smtClean="0"/>
                        <a:t>Tiền</a:t>
                      </a:r>
                      <a:r>
                        <a:rPr lang="en-US" baseline="0" dirty="0" smtClean="0"/>
                        <a:t> </a:t>
                      </a:r>
                      <a:r>
                        <a:rPr lang="en-US" baseline="0" dirty="0" err="1" smtClean="0"/>
                        <a:t>thuê</a:t>
                      </a:r>
                      <a:r>
                        <a:rPr lang="en-US" baseline="0" dirty="0" smtClean="0"/>
                        <a:t> </a:t>
                      </a:r>
                      <a:r>
                        <a:rPr lang="en-US" baseline="0" dirty="0" err="1" smtClean="0"/>
                        <a:t>mặt</a:t>
                      </a:r>
                      <a:r>
                        <a:rPr lang="en-US" baseline="0" dirty="0" smtClean="0"/>
                        <a:t> </a:t>
                      </a:r>
                      <a:r>
                        <a:rPr lang="en-US" baseline="0" dirty="0" err="1" smtClean="0"/>
                        <a:t>bằng</a:t>
                      </a:r>
                      <a:endParaRPr lang="vi-VN" dirty="0"/>
                    </a:p>
                  </a:txBody>
                  <a:tcPr/>
                </a:tc>
                <a:tc>
                  <a:txBody>
                    <a:bodyPr/>
                    <a:lstStyle/>
                    <a:p>
                      <a:r>
                        <a:rPr lang="en-US" dirty="0" smtClean="0"/>
                        <a:t>7.500 </a:t>
                      </a:r>
                      <a:endParaRPr lang="vi-VN" dirty="0"/>
                    </a:p>
                  </a:txBody>
                  <a:tcPr/>
                </a:tc>
              </a:tr>
              <a:tr h="370840">
                <a:tc>
                  <a:txBody>
                    <a:bodyPr/>
                    <a:lstStyle/>
                    <a:p>
                      <a:r>
                        <a:rPr lang="en-US" dirty="0" err="1" smtClean="0"/>
                        <a:t>Thuế</a:t>
                      </a:r>
                      <a:r>
                        <a:rPr lang="en-US" baseline="0" dirty="0" smtClean="0"/>
                        <a:t> </a:t>
                      </a:r>
                      <a:r>
                        <a:rPr lang="en-US" baseline="0" dirty="0" err="1" smtClean="0"/>
                        <a:t>thu</a:t>
                      </a:r>
                      <a:r>
                        <a:rPr lang="en-US" baseline="0" dirty="0" smtClean="0"/>
                        <a:t> </a:t>
                      </a:r>
                      <a:r>
                        <a:rPr lang="en-US" baseline="0" dirty="0" err="1" smtClean="0"/>
                        <a:t>nhập</a:t>
                      </a:r>
                      <a:r>
                        <a:rPr lang="en-US" baseline="0" dirty="0" smtClean="0"/>
                        <a:t> </a:t>
                      </a:r>
                      <a:r>
                        <a:rPr lang="en-US" baseline="0" dirty="0" err="1" smtClean="0"/>
                        <a:t>doanh</a:t>
                      </a:r>
                      <a:r>
                        <a:rPr lang="en-US" baseline="0" dirty="0" smtClean="0"/>
                        <a:t> </a:t>
                      </a:r>
                      <a:r>
                        <a:rPr lang="en-US" baseline="0" dirty="0" err="1" smtClean="0"/>
                        <a:t>nghiệp</a:t>
                      </a:r>
                      <a:endParaRPr lang="vi-VN" dirty="0"/>
                    </a:p>
                  </a:txBody>
                  <a:tcPr/>
                </a:tc>
                <a:tc>
                  <a:txBody>
                    <a:bodyPr/>
                    <a:lstStyle/>
                    <a:p>
                      <a:r>
                        <a:rPr lang="en-US" smtClean="0"/>
                        <a:t>500 </a:t>
                      </a:r>
                      <a:endParaRPr lang="vi-VN" dirty="0"/>
                    </a:p>
                  </a:txBody>
                  <a:tcPr/>
                </a:tc>
              </a:tr>
              <a:tr h="370840">
                <a:tc>
                  <a:txBody>
                    <a:bodyPr/>
                    <a:lstStyle/>
                    <a:p>
                      <a:r>
                        <a:rPr lang="en-US" dirty="0" err="1" smtClean="0"/>
                        <a:t>Lợi</a:t>
                      </a:r>
                      <a:r>
                        <a:rPr lang="en-US" baseline="0" dirty="0" smtClean="0"/>
                        <a:t> </a:t>
                      </a:r>
                      <a:r>
                        <a:rPr lang="en-US" baseline="0" dirty="0" err="1" smtClean="0"/>
                        <a:t>nhuận</a:t>
                      </a:r>
                      <a:r>
                        <a:rPr lang="en-US" baseline="0" dirty="0" smtClean="0"/>
                        <a:t> </a:t>
                      </a:r>
                      <a:r>
                        <a:rPr lang="en-US" baseline="0" dirty="0" err="1" smtClean="0"/>
                        <a:t>ròng</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a:t>
                      </a:r>
                      <a:r>
                        <a:rPr lang="en-US" baseline="0" dirty="0" err="1" smtClean="0"/>
                        <a:t>doanh</a:t>
                      </a:r>
                      <a:r>
                        <a:rPr lang="en-US" baseline="0" dirty="0" smtClean="0"/>
                        <a:t> </a:t>
                      </a:r>
                      <a:r>
                        <a:rPr lang="en-US" baseline="0" dirty="0" err="1" smtClean="0"/>
                        <a:t>nghiệp</a:t>
                      </a:r>
                      <a:endParaRPr lang="vi-VN" dirty="0"/>
                    </a:p>
                  </a:txBody>
                  <a:tcPr/>
                </a:tc>
                <a:tc>
                  <a:txBody>
                    <a:bodyPr/>
                    <a:lstStyle/>
                    <a:p>
                      <a:r>
                        <a:rPr lang="en-US" dirty="0" smtClean="0"/>
                        <a:t>7.200</a:t>
                      </a:r>
                      <a:r>
                        <a:rPr lang="en-US" baseline="0" dirty="0" smtClean="0"/>
                        <a:t> </a:t>
                      </a:r>
                      <a:endParaRPr lang="vi-VN" dirty="0"/>
                    </a:p>
                  </a:txBody>
                  <a:tcPr/>
                </a:tc>
              </a:tr>
            </a:tbl>
          </a:graphicData>
        </a:graphic>
      </p:graphicFrame>
    </p:spTree>
    <p:extLst>
      <p:ext uri="{BB962C8B-B14F-4D97-AF65-F5344CB8AC3E}">
        <p14:creationId xmlns:p14="http://schemas.microsoft.com/office/powerpoint/2010/main" val="3916501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10282" cy="939784"/>
          </a:xfrm>
        </p:spPr>
        <p:txBody>
          <a:bodyPr>
            <a:normAutofit/>
          </a:bodyPr>
          <a:lstStyle/>
          <a:p>
            <a:r>
              <a:rPr lang="vi-VN" sz="2800" b="1" dirty="0" smtClean="0">
                <a:solidFill>
                  <a:srgbClr val="0000FF"/>
                </a:solidFill>
              </a:rPr>
              <a:t>4.Tính GDP theo phương pháp sản xuất</a:t>
            </a:r>
            <a:endParaRPr lang="vi-VN" sz="2800" b="1" dirty="0">
              <a:solidFill>
                <a:srgbClr val="0000FF"/>
              </a:solidFill>
            </a:endParaRPr>
          </a:p>
        </p:txBody>
      </p:sp>
      <p:sp>
        <p:nvSpPr>
          <p:cNvPr id="3" name="Content Placeholder 2"/>
          <p:cNvSpPr>
            <a:spLocks noGrp="1"/>
          </p:cNvSpPr>
          <p:nvPr>
            <p:ph idx="1"/>
          </p:nvPr>
        </p:nvSpPr>
        <p:spPr>
          <a:xfrm>
            <a:off x="457200" y="1357298"/>
            <a:ext cx="8543956" cy="4653537"/>
          </a:xfrm>
        </p:spPr>
        <p:txBody>
          <a:bodyPr>
            <a:noAutofit/>
          </a:bodyPr>
          <a:lstStyle/>
          <a:p>
            <a:pPr>
              <a:lnSpc>
                <a:spcPct val="150000"/>
              </a:lnSpc>
              <a:spcBef>
                <a:spcPts val="0"/>
              </a:spcBef>
            </a:pPr>
            <a:r>
              <a:rPr lang="vi-VN" sz="2400" dirty="0" smtClean="0"/>
              <a:t> </a:t>
            </a:r>
            <a:r>
              <a:rPr lang="en-US" sz="2400" dirty="0" err="1" smtClean="0"/>
              <a:t>Phương</a:t>
            </a:r>
            <a:r>
              <a:rPr lang="en-US" sz="2400" dirty="0" smtClean="0"/>
              <a:t> </a:t>
            </a:r>
            <a:r>
              <a:rPr lang="en-US" sz="2400" dirty="0" err="1" smtClean="0"/>
              <a:t>pháp</a:t>
            </a:r>
            <a:r>
              <a:rPr lang="en-US" sz="2400" dirty="0" smtClean="0"/>
              <a:t> </a:t>
            </a:r>
            <a:r>
              <a:rPr lang="en-US" sz="2400" dirty="0" err="1" smtClean="0"/>
              <a:t>sản</a:t>
            </a:r>
            <a:r>
              <a:rPr lang="en-US" sz="2400" dirty="0" smtClean="0"/>
              <a:t> </a:t>
            </a:r>
            <a:r>
              <a:rPr lang="en-US" sz="2400" dirty="0" err="1" smtClean="0"/>
              <a:t>xuất</a:t>
            </a:r>
            <a:r>
              <a:rPr lang="en-US" sz="2400" dirty="0" smtClean="0"/>
              <a:t> </a:t>
            </a:r>
            <a:r>
              <a:rPr lang="en-US" sz="2400" dirty="0" err="1" smtClean="0"/>
              <a:t>là</a:t>
            </a:r>
            <a:r>
              <a:rPr lang="en-US" sz="2400" dirty="0" smtClean="0"/>
              <a:t> </a:t>
            </a:r>
            <a:r>
              <a:rPr lang="en-US" sz="2400" dirty="0" err="1" smtClean="0"/>
              <a:t>tập</a:t>
            </a:r>
            <a:r>
              <a:rPr lang="en-US" sz="2400" dirty="0" smtClean="0"/>
              <a:t> </a:t>
            </a:r>
            <a:r>
              <a:rPr lang="en-US" sz="2400" dirty="0" err="1" smtClean="0"/>
              <a:t>hợp</a:t>
            </a:r>
            <a:r>
              <a:rPr lang="en-US" sz="2400" dirty="0" smtClean="0"/>
              <a:t> </a:t>
            </a:r>
            <a:r>
              <a:rPr lang="en-US" sz="2400" dirty="0" err="1" smtClean="0"/>
              <a:t>tổng</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gia</a:t>
            </a:r>
            <a:r>
              <a:rPr lang="en-US" sz="2400" dirty="0" smtClean="0"/>
              <a:t> </a:t>
            </a:r>
            <a:r>
              <a:rPr lang="en-US" sz="2400" dirty="0" err="1" smtClean="0"/>
              <a:t>tăng</a:t>
            </a:r>
            <a:r>
              <a:rPr lang="en-US" sz="2400" dirty="0" smtClean="0"/>
              <a:t> </a:t>
            </a:r>
            <a:r>
              <a:rPr lang="en-US" sz="2400" dirty="0" err="1" smtClean="0"/>
              <a:t>tạo</a:t>
            </a:r>
            <a:r>
              <a:rPr lang="en-US" sz="2400" dirty="0" smtClean="0"/>
              <a:t> </a:t>
            </a:r>
            <a:r>
              <a:rPr lang="en-US" sz="2400" dirty="0" err="1" smtClean="0"/>
              <a:t>ra</a:t>
            </a:r>
            <a:r>
              <a:rPr lang="en-US" sz="2400" dirty="0" smtClean="0"/>
              <a:t> </a:t>
            </a:r>
            <a:r>
              <a:rPr lang="en-US" sz="2400" dirty="0" err="1" smtClean="0"/>
              <a:t>trên</a:t>
            </a:r>
            <a:r>
              <a:rPr lang="en-US" sz="2400" dirty="0" smtClean="0"/>
              <a:t> </a:t>
            </a:r>
            <a:r>
              <a:rPr lang="en-US" sz="2400" dirty="0" err="1" smtClean="0"/>
              <a:t>lãnh</a:t>
            </a:r>
            <a:r>
              <a:rPr lang="en-US" sz="2400" dirty="0" smtClean="0"/>
              <a:t> </a:t>
            </a:r>
            <a:r>
              <a:rPr lang="en-US" sz="2400" dirty="0" err="1" smtClean="0"/>
              <a:t>thổ</a:t>
            </a:r>
            <a:r>
              <a:rPr lang="en-US" sz="2400" dirty="0" smtClean="0"/>
              <a:t> </a:t>
            </a:r>
            <a:r>
              <a:rPr lang="en-US" sz="2400" dirty="0" err="1" smtClean="0"/>
              <a:t>quốc</a:t>
            </a:r>
            <a:r>
              <a:rPr lang="en-US" sz="2400" dirty="0" smtClean="0"/>
              <a:t> </a:t>
            </a:r>
            <a:r>
              <a:rPr lang="en-US" sz="2400" dirty="0" err="1" smtClean="0"/>
              <a:t>gia</a:t>
            </a:r>
            <a:r>
              <a:rPr lang="en-US" sz="2400" dirty="0" smtClean="0"/>
              <a:t> </a:t>
            </a:r>
            <a:r>
              <a:rPr lang="en-US" sz="2400" dirty="0" err="1" smtClean="0"/>
              <a:t>trong</a:t>
            </a:r>
            <a:r>
              <a:rPr lang="en-US" sz="2400" dirty="0" smtClean="0"/>
              <a:t> </a:t>
            </a:r>
            <a:r>
              <a:rPr lang="en-US" sz="2400" dirty="0" err="1" smtClean="0"/>
              <a:t>một</a:t>
            </a:r>
            <a:r>
              <a:rPr lang="en-US" sz="2400" dirty="0" smtClean="0"/>
              <a:t> </a:t>
            </a:r>
            <a:r>
              <a:rPr lang="en-US" sz="2400" dirty="0" err="1" smtClean="0"/>
              <a:t>thời</a:t>
            </a:r>
            <a:r>
              <a:rPr lang="en-US" sz="2400" dirty="0" smtClean="0"/>
              <a:t> </a:t>
            </a:r>
            <a:r>
              <a:rPr lang="en-US" sz="2400" dirty="0" err="1" smtClean="0"/>
              <a:t>kỳ</a:t>
            </a:r>
            <a:r>
              <a:rPr lang="en-US" sz="2400" dirty="0" smtClean="0"/>
              <a:t> </a:t>
            </a:r>
            <a:r>
              <a:rPr lang="en-US" sz="2400" dirty="0" err="1" smtClean="0"/>
              <a:t>nhất</a:t>
            </a:r>
            <a:r>
              <a:rPr lang="en-US" sz="2400" dirty="0" smtClean="0"/>
              <a:t> </a:t>
            </a:r>
            <a:r>
              <a:rPr lang="en-US" sz="2400" dirty="0" err="1" smtClean="0"/>
              <a:t>định</a:t>
            </a:r>
            <a:r>
              <a:rPr lang="en-US" sz="2400" dirty="0" smtClean="0"/>
              <a:t>.</a:t>
            </a:r>
          </a:p>
          <a:p>
            <a:pPr>
              <a:lnSpc>
                <a:spcPct val="150000"/>
              </a:lnSpc>
              <a:spcBef>
                <a:spcPts val="0"/>
              </a:spcBef>
            </a:pPr>
            <a:endParaRPr lang="en-US" sz="2400" dirty="0" smtClean="0"/>
          </a:p>
          <a:p>
            <a:pPr>
              <a:lnSpc>
                <a:spcPct val="150000"/>
              </a:lnSpc>
              <a:spcBef>
                <a:spcPts val="0"/>
              </a:spcBef>
            </a:pPr>
            <a:endParaRPr lang="en-US" sz="2400" dirty="0" smtClean="0"/>
          </a:p>
          <a:p>
            <a:pPr algn="just">
              <a:lnSpc>
                <a:spcPct val="150000"/>
              </a:lnSpc>
              <a:spcBef>
                <a:spcPts val="0"/>
              </a:spcBef>
            </a:pPr>
            <a:r>
              <a:rPr lang="en-US" sz="2400" smtClean="0"/>
              <a:t>Trong </a:t>
            </a:r>
            <a:r>
              <a:rPr lang="en-US" sz="2400" dirty="0" err="1" smtClean="0"/>
              <a:t>đó</a:t>
            </a:r>
            <a:r>
              <a:rPr lang="en-US" sz="2400" dirty="0" smtClean="0"/>
              <a:t>:</a:t>
            </a:r>
          </a:p>
          <a:p>
            <a:pPr lvl="1" algn="just">
              <a:lnSpc>
                <a:spcPct val="150000"/>
              </a:lnSpc>
              <a:spcBef>
                <a:spcPts val="0"/>
              </a:spcBef>
            </a:pPr>
            <a:r>
              <a:rPr lang="en-US" sz="2400" dirty="0" err="1" smtClean="0"/>
              <a:t>V.Ai</a:t>
            </a:r>
            <a:r>
              <a:rPr lang="en-US" sz="2400" dirty="0" smtClean="0"/>
              <a:t> </a:t>
            </a:r>
            <a:r>
              <a:rPr lang="en-US" sz="2400" dirty="0" err="1" smtClean="0"/>
              <a:t>là</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gia</a:t>
            </a:r>
            <a:r>
              <a:rPr lang="en-US" sz="2400" dirty="0" smtClean="0"/>
              <a:t> </a:t>
            </a:r>
            <a:r>
              <a:rPr lang="en-US" sz="2400" dirty="0" err="1" smtClean="0"/>
              <a:t>tăng</a:t>
            </a:r>
            <a:r>
              <a:rPr lang="en-US" sz="2400" dirty="0" smtClean="0"/>
              <a:t> </a:t>
            </a:r>
            <a:r>
              <a:rPr lang="en-US" sz="2400" dirty="0" err="1" smtClean="0"/>
              <a:t>của</a:t>
            </a:r>
            <a:r>
              <a:rPr lang="en-US" sz="2400" dirty="0" smtClean="0"/>
              <a:t> </a:t>
            </a:r>
            <a:r>
              <a:rPr lang="en-US" sz="2400" dirty="0" err="1" smtClean="0"/>
              <a:t>doanh</a:t>
            </a:r>
            <a:r>
              <a:rPr lang="en-US" sz="2400" dirty="0" smtClean="0"/>
              <a:t> </a:t>
            </a:r>
            <a:r>
              <a:rPr lang="en-US" sz="2400" dirty="0" err="1" smtClean="0"/>
              <a:t>nghiệp</a:t>
            </a:r>
            <a:r>
              <a:rPr lang="en-US" sz="2400" dirty="0" smtClean="0"/>
              <a:t> </a:t>
            </a:r>
            <a:r>
              <a:rPr lang="en-US" sz="2400" dirty="0" err="1" smtClean="0"/>
              <a:t>i</a:t>
            </a:r>
            <a:endParaRPr lang="en-US" sz="2400" dirty="0" smtClean="0"/>
          </a:p>
          <a:p>
            <a:pPr lvl="1" algn="just">
              <a:lnSpc>
                <a:spcPct val="150000"/>
              </a:lnSpc>
              <a:spcBef>
                <a:spcPts val="0"/>
              </a:spcBef>
            </a:pPr>
            <a:r>
              <a:rPr lang="en-US" sz="2400" dirty="0" err="1" smtClean="0"/>
              <a:t>V.Ai</a:t>
            </a:r>
            <a:r>
              <a:rPr lang="en-US" sz="2400" dirty="0" smtClean="0"/>
              <a:t> = </a:t>
            </a:r>
            <a:r>
              <a:rPr lang="en-US" sz="2400" dirty="0" err="1" smtClean="0"/>
              <a:t>Giá</a:t>
            </a:r>
            <a:r>
              <a:rPr lang="en-US" sz="2400" dirty="0" smtClean="0"/>
              <a:t> </a:t>
            </a:r>
            <a:r>
              <a:rPr lang="en-US" sz="2400" dirty="0" err="1" smtClean="0"/>
              <a:t>trị</a:t>
            </a:r>
            <a:r>
              <a:rPr lang="en-US" sz="2400" dirty="0" smtClean="0"/>
              <a:t> </a:t>
            </a:r>
            <a:r>
              <a:rPr lang="en-US" sz="2400" dirty="0" err="1" smtClean="0"/>
              <a:t>sản</a:t>
            </a:r>
            <a:r>
              <a:rPr lang="en-US" sz="2400" dirty="0" smtClean="0"/>
              <a:t> </a:t>
            </a:r>
            <a:r>
              <a:rPr lang="en-US" sz="2400" dirty="0" err="1" smtClean="0"/>
              <a:t>xuất</a:t>
            </a:r>
            <a:r>
              <a:rPr lang="en-US" sz="2400" dirty="0" smtClean="0"/>
              <a:t> – Chi </a:t>
            </a:r>
            <a:r>
              <a:rPr lang="en-US" sz="2400" dirty="0" err="1" smtClean="0"/>
              <a:t>phí</a:t>
            </a:r>
            <a:r>
              <a:rPr lang="en-US" sz="2400" dirty="0" smtClean="0"/>
              <a:t> </a:t>
            </a:r>
            <a:r>
              <a:rPr lang="en-US" sz="2400" dirty="0" err="1" smtClean="0"/>
              <a:t>trung</a:t>
            </a:r>
            <a:r>
              <a:rPr lang="en-US" sz="2400" dirty="0" smtClean="0"/>
              <a:t> </a:t>
            </a:r>
            <a:r>
              <a:rPr lang="en-US" sz="2400" dirty="0" err="1" smtClean="0"/>
              <a:t>gian</a:t>
            </a:r>
            <a:endParaRPr lang="en-US" sz="2400" dirty="0" smtClean="0"/>
          </a:p>
          <a:p>
            <a:pPr>
              <a:lnSpc>
                <a:spcPct val="150000"/>
              </a:lnSpc>
              <a:spcBef>
                <a:spcPts val="0"/>
              </a:spcBef>
            </a:pPr>
            <a:endParaRPr lang="en-US" sz="2400" dirty="0" smtClean="0"/>
          </a:p>
          <a:p>
            <a:pPr>
              <a:lnSpc>
                <a:spcPct val="150000"/>
              </a:lnSpc>
              <a:spcBef>
                <a:spcPts val="0"/>
              </a:spcBef>
              <a:buNone/>
            </a:pPr>
            <a:r>
              <a:rPr lang="en-US" sz="2400" dirty="0" smtClean="0"/>
              <a:t> </a:t>
            </a:r>
            <a:endParaRPr lang="vi-VN" sz="2400" dirty="0"/>
          </a:p>
        </p:txBody>
      </p:sp>
      <p:sp>
        <p:nvSpPr>
          <p:cNvPr id="4" name="Rounded Rectangle 3"/>
          <p:cNvSpPr/>
          <p:nvPr/>
        </p:nvSpPr>
        <p:spPr>
          <a:xfrm>
            <a:off x="2241440" y="2731432"/>
            <a:ext cx="4286280" cy="785818"/>
          </a:xfrm>
          <a:prstGeom prst="roundRect">
            <a:avLst/>
          </a:prstGeom>
          <a:solidFill>
            <a:schemeClr val="bg1"/>
          </a:solidFill>
        </p:spPr>
        <p:style>
          <a:lnRef idx="0">
            <a:schemeClr val="dk1"/>
          </a:lnRef>
          <a:fillRef idx="3">
            <a:schemeClr val="dk1"/>
          </a:fillRef>
          <a:effectRef idx="3">
            <a:schemeClr val="dk1"/>
          </a:effectRef>
          <a:fontRef idx="minor">
            <a:schemeClr val="lt1"/>
          </a:fontRef>
        </p:style>
        <p:txBody>
          <a:bodyPr rtlCol="0" anchor="ctr"/>
          <a:lstStyle/>
          <a:p>
            <a:pPr algn="ctr"/>
            <a:r>
              <a:rPr lang="en-US" sz="2800" b="1" i="1" dirty="0" smtClean="0">
                <a:solidFill>
                  <a:schemeClr val="tx1"/>
                </a:solidFill>
              </a:rPr>
              <a:t>GDP = </a:t>
            </a:r>
            <a:r>
              <a:rPr lang="en-US" sz="2800" b="1" i="1" dirty="0" smtClean="0">
                <a:solidFill>
                  <a:schemeClr val="tx1"/>
                </a:solidFill>
                <a:sym typeface="Symbol" pitchFamily="18" charset="2"/>
              </a:rPr>
              <a:t></a:t>
            </a:r>
            <a:r>
              <a:rPr lang="en-US" sz="2800" b="1" i="1" dirty="0" smtClean="0">
                <a:solidFill>
                  <a:schemeClr val="tx1"/>
                </a:solidFill>
              </a:rPr>
              <a:t> </a:t>
            </a:r>
            <a:r>
              <a:rPr lang="en-US" sz="2800" b="1" i="1" dirty="0" err="1" smtClean="0">
                <a:solidFill>
                  <a:schemeClr val="tx1"/>
                </a:solidFill>
              </a:rPr>
              <a:t>V.Ai</a:t>
            </a:r>
            <a:endParaRPr lang="vi-VN" sz="2800" b="1" i="1" dirty="0">
              <a:solidFill>
                <a:schemeClr val="tx1"/>
              </a:solidFill>
            </a:endParaRPr>
          </a:p>
        </p:txBody>
      </p:sp>
    </p:spTree>
    <p:extLst>
      <p:ext uri="{BB962C8B-B14F-4D97-AF65-F5344CB8AC3E}">
        <p14:creationId xmlns:p14="http://schemas.microsoft.com/office/powerpoint/2010/main" val="2293122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heckerboard(across)">
                                      <p:cBhvr>
                                        <p:cTn id="17" dur="500"/>
                                        <p:tgtEl>
                                          <p:spTgt spid="3">
                                            <p:txEl>
                                              <p:pRg st="3" end="3"/>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checkerboard(across)">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checkerboard(across)">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55"/>
          <p:cNvGraphicFramePr>
            <a:graphicFrameLocks noGrp="1"/>
          </p:cNvGraphicFramePr>
          <p:nvPr>
            <p:ph idx="1"/>
          </p:nvPr>
        </p:nvGraphicFramePr>
        <p:xfrm>
          <a:off x="457200" y="357166"/>
          <a:ext cx="8305800" cy="4845686"/>
        </p:xfrm>
        <a:graphic>
          <a:graphicData uri="http://schemas.openxmlformats.org/drawingml/2006/table">
            <a:tbl>
              <a:tblPr/>
              <a:tblGrid>
                <a:gridCol w="1384300"/>
                <a:gridCol w="1435100"/>
                <a:gridCol w="2057400"/>
                <a:gridCol w="1371600"/>
                <a:gridCol w="914400"/>
                <a:gridCol w="1143000"/>
              </a:tblGrid>
              <a:tr h="800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err="1" smtClean="0">
                          <a:ln>
                            <a:noFill/>
                          </a:ln>
                          <a:solidFill>
                            <a:schemeClr val="tx1"/>
                          </a:solidFill>
                          <a:effectLst/>
                          <a:latin typeface="VNI-Times" pitchFamily="2" charset="0"/>
                        </a:rPr>
                        <a:t>Doanh</a:t>
                      </a:r>
                      <a:r>
                        <a:rPr kumimoji="0" lang="en-US" sz="2800" b="1" i="0" u="none" strike="noStrike" cap="none" normalizeH="0" baseline="0" dirty="0" smtClean="0">
                          <a:ln>
                            <a:noFill/>
                          </a:ln>
                          <a:solidFill>
                            <a:schemeClr val="tx1"/>
                          </a:solidFill>
                          <a:effectLst/>
                          <a:latin typeface="VNI-Times" pitchFamily="2" charset="0"/>
                        </a:rPr>
                        <a:t> </a:t>
                      </a:r>
                      <a:r>
                        <a:rPr kumimoji="0" lang="en-US" sz="2800" b="1" i="0" u="none" strike="noStrike" cap="none" normalizeH="0" baseline="0" dirty="0" err="1" smtClean="0">
                          <a:ln>
                            <a:noFill/>
                          </a:ln>
                          <a:solidFill>
                            <a:schemeClr val="tx1"/>
                          </a:solidFill>
                          <a:effectLst/>
                          <a:latin typeface="VNI-Times" pitchFamily="2" charset="0"/>
                        </a:rPr>
                        <a:t>nghieäp</a:t>
                      </a:r>
                      <a:endParaRPr kumimoji="0" lang="en-US" sz="2800" b="1" i="0" u="none" strike="noStrike" cap="none" normalizeH="0" baseline="0" dirty="0" smtClean="0">
                        <a:ln>
                          <a:noFill/>
                        </a:ln>
                        <a:solidFill>
                          <a:schemeClr val="tx1"/>
                        </a:solidFill>
                        <a:effectLst/>
                        <a:latin typeface="VNI-Times" pitchFamily="2"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VNI-Times" pitchFamily="2" charset="0"/>
                        </a:rPr>
                        <a:t>Giaù trò saûn xuaát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VNI-Times" pitchFamily="2" charset="0"/>
                        </a:rPr>
                        <a:t>Giaù trò HH, DV cuoái cuøng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VNI-Times" pitchFamily="2" charset="0"/>
                        </a:rPr>
                        <a:t>Giaù trò gia taêng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VNI-Times" pitchFamily="2" charset="0"/>
                        </a:rPr>
                        <a:t>Chi tieâu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VNI-Times" pitchFamily="2" charset="0"/>
                        </a:rPr>
                        <a:t>Thu nhaäp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2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VNI-Times" pitchFamily="2" charset="0"/>
                        </a:rPr>
                        <a:t>Deät sôïi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tx1"/>
                          </a:solidFill>
                          <a:effectLst/>
                          <a:latin typeface="VNI-Times" pitchFamily="2"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3200" b="1" i="0" u="none" strike="noStrike" cap="none" normalizeH="0" baseline="0" dirty="0" smtClean="0">
                        <a:ln>
                          <a:noFill/>
                        </a:ln>
                        <a:solidFill>
                          <a:schemeClr val="tx1"/>
                        </a:solidFill>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3200" b="1" i="0" u="none" strike="noStrike" cap="none" normalizeH="0" baseline="0" dirty="0" smtClean="0">
                        <a:ln>
                          <a:noFill/>
                        </a:ln>
                        <a:solidFill>
                          <a:schemeClr val="tx1"/>
                        </a:solidFill>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3200" b="1" i="0" u="none" strike="noStrike" cap="none" normalizeH="0" baseline="0" dirty="0" smtClean="0">
                        <a:ln>
                          <a:noFill/>
                        </a:ln>
                        <a:solidFill>
                          <a:schemeClr val="tx1"/>
                        </a:solidFill>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3200" b="1" i="0" u="none" strike="noStrike" cap="none" normalizeH="0" baseline="0" smtClean="0">
                        <a:ln>
                          <a:noFill/>
                        </a:ln>
                        <a:solidFill>
                          <a:schemeClr val="tx1"/>
                        </a:solidFill>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2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VNI-Times" pitchFamily="2" charset="0"/>
                        </a:rPr>
                        <a:t>Deät vaûi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tx1"/>
                          </a:solidFill>
                          <a:effectLst/>
                          <a:latin typeface="VNI-Times" pitchFamily="2"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3200" b="1" i="0" u="none" strike="noStrike" cap="none" normalizeH="0" baseline="0" smtClean="0">
                        <a:ln>
                          <a:noFill/>
                        </a:ln>
                        <a:solidFill>
                          <a:schemeClr val="tx1"/>
                        </a:solidFill>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3200" b="1" i="0" u="none" strike="noStrike" cap="none" normalizeH="0" baseline="0" smtClean="0">
                        <a:ln>
                          <a:noFill/>
                        </a:ln>
                        <a:solidFill>
                          <a:schemeClr val="tx1"/>
                        </a:solidFill>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3200" b="1" i="0" u="none" strike="noStrike" cap="none" normalizeH="0" baseline="0" dirty="0" smtClean="0">
                        <a:ln>
                          <a:noFill/>
                        </a:ln>
                        <a:solidFill>
                          <a:schemeClr val="tx1"/>
                        </a:solidFill>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3200" b="1" i="0" u="none" strike="noStrike" cap="none" normalizeH="0" baseline="0" dirty="0" smtClean="0">
                        <a:ln>
                          <a:noFill/>
                        </a:ln>
                        <a:solidFill>
                          <a:schemeClr val="tx1"/>
                        </a:solidFill>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0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VNI-Times" pitchFamily="2" charset="0"/>
                        </a:rPr>
                        <a:t>May maëc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tx1"/>
                          </a:solidFill>
                          <a:effectLst/>
                          <a:latin typeface="VNI-Times" pitchFamily="2"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3200" b="1" i="0" u="none" strike="noStrike" cap="none" normalizeH="0" baseline="0" dirty="0" smtClean="0">
                        <a:ln>
                          <a:noFill/>
                        </a:ln>
                        <a:solidFill>
                          <a:schemeClr val="tx1"/>
                        </a:solidFill>
                        <a:effectLst/>
                        <a:latin typeface="VNI-Times" pitchFamily="2" charset="0"/>
                        <a:sym typeface="Wingdings" pitchFamily="2"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3200" b="1" i="0" u="none" strike="noStrike" cap="none" normalizeH="0" baseline="0" smtClean="0">
                        <a:ln>
                          <a:noFill/>
                        </a:ln>
                        <a:solidFill>
                          <a:schemeClr val="tx1"/>
                        </a:solidFill>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3200" b="1" i="0" u="none" strike="noStrike" cap="none" normalizeH="0" baseline="0" smtClean="0">
                        <a:ln>
                          <a:noFill/>
                        </a:ln>
                        <a:solidFill>
                          <a:schemeClr val="tx1"/>
                        </a:solidFill>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3200" b="1" i="0" u="none" strike="noStrike" cap="none" normalizeH="0" baseline="0" dirty="0" smtClean="0">
                        <a:ln>
                          <a:noFill/>
                        </a:ln>
                        <a:solidFill>
                          <a:schemeClr val="tx1"/>
                        </a:solidFill>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2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VNI-Times" pitchFamily="2" charset="0"/>
                        </a:rPr>
                        <a:t>Toång giaù trò</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tx1"/>
                          </a:solidFill>
                          <a:effectLst/>
                          <a:latin typeface="VNI-Times" pitchFamily="2"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3200" b="1" i="0" u="none" strike="noStrike" cap="none" normalizeH="0" baseline="0" smtClean="0">
                        <a:ln>
                          <a:noFill/>
                        </a:ln>
                        <a:solidFill>
                          <a:schemeClr val="tx1"/>
                        </a:solidFill>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3200" b="1" i="0" u="none" strike="noStrike" cap="none" normalizeH="0" baseline="0" smtClean="0">
                        <a:ln>
                          <a:noFill/>
                        </a:ln>
                        <a:solidFill>
                          <a:schemeClr val="tx1"/>
                        </a:solidFill>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3200" b="1" i="0" u="none" strike="noStrike" cap="none" normalizeH="0" baseline="0" smtClean="0">
                        <a:ln>
                          <a:noFill/>
                        </a:ln>
                        <a:solidFill>
                          <a:schemeClr val="tx1"/>
                        </a:solidFill>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3200" b="1" i="0" u="none" strike="noStrike" cap="none" normalizeH="0" baseline="0" dirty="0" smtClean="0">
                        <a:ln>
                          <a:noFill/>
                        </a:ln>
                        <a:solidFill>
                          <a:schemeClr val="tx1"/>
                        </a:solidFill>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Footer Placeholder 5"/>
          <p:cNvSpPr>
            <a:spLocks noGrp="1"/>
          </p:cNvSpPr>
          <p:nvPr>
            <p:ph type="ftr" sz="quarter" idx="11"/>
          </p:nvPr>
        </p:nvSpPr>
        <p:spPr/>
        <p:txBody>
          <a:bodyPr/>
          <a:lstStyle/>
          <a:p>
            <a:r>
              <a:rPr lang="vi-VN" smtClean="0"/>
              <a:t>GV: Ths. Nguyễn Thị Đông</a:t>
            </a:r>
            <a:endParaRPr lang="vi-VN"/>
          </a:p>
        </p:txBody>
      </p:sp>
      <p:sp>
        <p:nvSpPr>
          <p:cNvPr id="4" name="Slide Number Placeholder 3"/>
          <p:cNvSpPr>
            <a:spLocks noGrp="1"/>
          </p:cNvSpPr>
          <p:nvPr>
            <p:ph type="sldNum" sz="quarter" idx="12"/>
          </p:nvPr>
        </p:nvSpPr>
        <p:spPr/>
        <p:txBody>
          <a:bodyPr/>
          <a:lstStyle/>
          <a:p>
            <a:fld id="{6DBCCEC5-C451-4267-AF7D-0E729FE99C3F}" type="slidenum">
              <a:rPr lang="vi-VN" smtClean="0"/>
              <a:pPr/>
              <a:t>18</a:t>
            </a:fld>
            <a:endParaRPr lang="vi-VN"/>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879828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2"/>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8"/>
            <a:ext cx="7886700" cy="737531"/>
          </a:xfrm>
        </p:spPr>
        <p:txBody>
          <a:bodyPr>
            <a:normAutofit/>
          </a:bodyPr>
          <a:lstStyle/>
          <a:p>
            <a:r>
              <a:rPr lang="en-US" sz="4000" dirty="0" smtClean="0"/>
              <a:t>5. </a:t>
            </a:r>
            <a:r>
              <a:rPr lang="en-US" sz="4000" dirty="0" err="1" smtClean="0"/>
              <a:t>Hạn</a:t>
            </a:r>
            <a:r>
              <a:rPr lang="en-US" sz="4000" dirty="0" smtClean="0"/>
              <a:t> </a:t>
            </a:r>
            <a:r>
              <a:rPr lang="en-US" sz="4000" dirty="0" err="1" smtClean="0"/>
              <a:t>chế</a:t>
            </a:r>
            <a:r>
              <a:rPr lang="en-US" sz="4000" dirty="0" smtClean="0"/>
              <a:t> </a:t>
            </a:r>
            <a:r>
              <a:rPr lang="en-US" sz="4000" dirty="0" err="1" smtClean="0"/>
              <a:t>của</a:t>
            </a:r>
            <a:r>
              <a:rPr lang="en-US" sz="4000" dirty="0" smtClean="0"/>
              <a:t> </a:t>
            </a:r>
            <a:r>
              <a:rPr lang="en-US" sz="4000" dirty="0" err="1" smtClean="0"/>
              <a:t>việc</a:t>
            </a:r>
            <a:r>
              <a:rPr lang="en-US" sz="4000" dirty="0" smtClean="0"/>
              <a:t> </a:t>
            </a:r>
            <a:r>
              <a:rPr lang="en-US" sz="4000" dirty="0" err="1" smtClean="0"/>
              <a:t>tính</a:t>
            </a:r>
            <a:r>
              <a:rPr lang="en-US" sz="4000" dirty="0" smtClean="0"/>
              <a:t> GDP</a:t>
            </a:r>
            <a:endParaRPr lang="vi-VN" sz="4000" dirty="0"/>
          </a:p>
        </p:txBody>
      </p:sp>
      <p:sp>
        <p:nvSpPr>
          <p:cNvPr id="3" name="Content Placeholder 2"/>
          <p:cNvSpPr>
            <a:spLocks noGrp="1"/>
          </p:cNvSpPr>
          <p:nvPr>
            <p:ph idx="1"/>
          </p:nvPr>
        </p:nvSpPr>
        <p:spPr>
          <a:xfrm>
            <a:off x="428596" y="1214422"/>
            <a:ext cx="8429684" cy="5500726"/>
          </a:xfrm>
        </p:spPr>
        <p:txBody>
          <a:bodyPr>
            <a:normAutofit/>
          </a:bodyPr>
          <a:lstStyle/>
          <a:p>
            <a:pPr algn="just">
              <a:lnSpc>
                <a:spcPct val="150000"/>
              </a:lnSpc>
              <a:spcBef>
                <a:spcPts val="0"/>
              </a:spcBef>
              <a:defRPr/>
            </a:pPr>
            <a:r>
              <a:rPr lang="en-US" sz="2400" dirty="0" smtClean="0"/>
              <a:t> </a:t>
            </a:r>
            <a:r>
              <a:rPr lang="en-US" sz="2400" dirty="0" err="1" smtClean="0"/>
              <a:t>Tính</a:t>
            </a:r>
            <a:r>
              <a:rPr lang="en-US" sz="2400" dirty="0" smtClean="0"/>
              <a:t> GDP </a:t>
            </a:r>
            <a:r>
              <a:rPr lang="en-US" sz="2400" dirty="0" err="1" smtClean="0"/>
              <a:t>theo</a:t>
            </a:r>
            <a:r>
              <a:rPr lang="en-US" sz="2400" dirty="0" smtClean="0"/>
              <a:t> 3 </a:t>
            </a:r>
            <a:r>
              <a:rPr lang="en-US" sz="2400" dirty="0" err="1" smtClean="0"/>
              <a:t>công</a:t>
            </a:r>
            <a:r>
              <a:rPr lang="en-US" sz="2400" dirty="0" smtClean="0"/>
              <a:t> </a:t>
            </a:r>
            <a:r>
              <a:rPr lang="en-US" sz="2400" dirty="0" err="1" smtClean="0"/>
              <a:t>thức</a:t>
            </a:r>
            <a:r>
              <a:rPr lang="en-US" sz="2400" dirty="0" smtClean="0"/>
              <a:t> </a:t>
            </a:r>
            <a:r>
              <a:rPr lang="en-US" sz="2400" dirty="0" err="1" smtClean="0"/>
              <a:t>trên</a:t>
            </a:r>
            <a:r>
              <a:rPr lang="en-US" sz="2400" dirty="0" smtClean="0"/>
              <a:t> </a:t>
            </a:r>
            <a:r>
              <a:rPr lang="en-US" sz="2400" dirty="0" err="1" smtClean="0"/>
              <a:t>trong</a:t>
            </a:r>
            <a:r>
              <a:rPr lang="en-US" sz="2400" dirty="0" smtClean="0"/>
              <a:t> </a:t>
            </a:r>
            <a:r>
              <a:rPr lang="en-US" sz="2400" dirty="0" err="1" smtClean="0"/>
              <a:t>thực</a:t>
            </a:r>
            <a:r>
              <a:rPr lang="en-US" sz="2400" dirty="0" smtClean="0"/>
              <a:t> </a:t>
            </a:r>
            <a:r>
              <a:rPr lang="en-US" sz="2400" dirty="0" err="1" smtClean="0"/>
              <a:t>tế</a:t>
            </a:r>
            <a:r>
              <a:rPr lang="en-US" sz="2400" dirty="0" smtClean="0"/>
              <a:t> </a:t>
            </a:r>
            <a:r>
              <a:rPr lang="en-US" sz="2400" dirty="0" err="1" smtClean="0"/>
              <a:t>không</a:t>
            </a:r>
            <a:r>
              <a:rPr lang="en-US" sz="2400" dirty="0" smtClean="0"/>
              <a:t> </a:t>
            </a:r>
            <a:r>
              <a:rPr lang="en-US" sz="2400" dirty="0" err="1" smtClean="0"/>
              <a:t>cho</a:t>
            </a:r>
            <a:r>
              <a:rPr lang="en-US" sz="2400" dirty="0" smtClean="0"/>
              <a:t> 1 </a:t>
            </a:r>
            <a:r>
              <a:rPr lang="en-US" sz="2400" dirty="0" err="1" smtClean="0"/>
              <a:t>đáp</a:t>
            </a:r>
            <a:r>
              <a:rPr lang="en-US" sz="2400" dirty="0" smtClean="0"/>
              <a:t> </a:t>
            </a:r>
            <a:r>
              <a:rPr lang="en-US" sz="2400" dirty="0" err="1" smtClean="0"/>
              <a:t>số</a:t>
            </a:r>
            <a:r>
              <a:rPr lang="en-US" sz="2400" dirty="0" smtClean="0"/>
              <a:t> </a:t>
            </a:r>
            <a:r>
              <a:rPr lang="en-US" sz="2400" dirty="0" err="1" smtClean="0"/>
              <a:t>vì</a:t>
            </a:r>
            <a:r>
              <a:rPr lang="en-US" sz="2400" dirty="0" smtClean="0"/>
              <a:t> </a:t>
            </a:r>
            <a:r>
              <a:rPr lang="en-US" sz="2400" dirty="0" err="1" smtClean="0"/>
              <a:t>số</a:t>
            </a:r>
            <a:r>
              <a:rPr lang="en-US" sz="2400" dirty="0" smtClean="0"/>
              <a:t> </a:t>
            </a:r>
            <a:r>
              <a:rPr lang="en-US" sz="2400" dirty="0" err="1" smtClean="0"/>
              <a:t>liệu</a:t>
            </a:r>
            <a:r>
              <a:rPr lang="en-US" sz="2400" dirty="0" smtClean="0"/>
              <a:t> </a:t>
            </a:r>
            <a:r>
              <a:rPr lang="en-US" sz="2400" dirty="0" err="1" smtClean="0"/>
              <a:t>thống</a:t>
            </a:r>
            <a:r>
              <a:rPr lang="en-US" sz="2400" dirty="0" smtClean="0"/>
              <a:t> </a:t>
            </a:r>
            <a:r>
              <a:rPr lang="en-US" sz="2400" dirty="0" err="1" smtClean="0"/>
              <a:t>kê</a:t>
            </a:r>
            <a:r>
              <a:rPr lang="en-US" sz="2400" dirty="0" smtClean="0"/>
              <a:t> </a:t>
            </a:r>
            <a:r>
              <a:rPr lang="en-US" sz="2400" dirty="0" err="1" smtClean="0"/>
              <a:t>khó</a:t>
            </a:r>
            <a:r>
              <a:rPr lang="en-US" sz="2400" dirty="0" smtClean="0"/>
              <a:t> </a:t>
            </a:r>
            <a:r>
              <a:rPr lang="en-US" sz="2400" dirty="0" err="1" smtClean="0"/>
              <a:t>chính</a:t>
            </a:r>
            <a:r>
              <a:rPr lang="en-US" sz="2400" dirty="0" smtClean="0"/>
              <a:t> </a:t>
            </a:r>
            <a:r>
              <a:rPr lang="en-US" sz="2400" dirty="0" err="1" smtClean="0"/>
              <a:t>xác</a:t>
            </a:r>
            <a:r>
              <a:rPr lang="en-US" sz="2400" dirty="0" smtClean="0"/>
              <a:t> .</a:t>
            </a:r>
          </a:p>
          <a:p>
            <a:pPr algn="just">
              <a:lnSpc>
                <a:spcPct val="150000"/>
              </a:lnSpc>
              <a:spcBef>
                <a:spcPts val="0"/>
              </a:spcBef>
              <a:defRPr/>
            </a:pPr>
            <a:r>
              <a:rPr lang="en-US" sz="2400" dirty="0" smtClean="0"/>
              <a:t>GDP </a:t>
            </a:r>
            <a:r>
              <a:rPr lang="en-US" sz="2400" dirty="0" err="1" smtClean="0"/>
              <a:t>không</a:t>
            </a:r>
            <a:r>
              <a:rPr lang="en-US" sz="2400" dirty="0" smtClean="0"/>
              <a:t> </a:t>
            </a:r>
            <a:r>
              <a:rPr lang="en-US" sz="2400" dirty="0" err="1" smtClean="0"/>
              <a:t>phản</a:t>
            </a:r>
            <a:r>
              <a:rPr lang="en-US" sz="2400" dirty="0" smtClean="0"/>
              <a:t> </a:t>
            </a:r>
            <a:r>
              <a:rPr lang="en-US" sz="2400" dirty="0" err="1" smtClean="0"/>
              <a:t>ảnh</a:t>
            </a:r>
            <a:r>
              <a:rPr lang="en-US" sz="2400" dirty="0" smtClean="0"/>
              <a:t> </a:t>
            </a:r>
            <a:r>
              <a:rPr lang="en-US" sz="2400" dirty="0" err="1" smtClean="0"/>
              <a:t>hết</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các</a:t>
            </a:r>
            <a:r>
              <a:rPr lang="en-US" sz="2400" dirty="0" smtClean="0"/>
              <a:t> </a:t>
            </a:r>
            <a:r>
              <a:rPr lang="en-US" sz="2400" dirty="0" err="1" smtClean="0"/>
              <a:t>hoạt</a:t>
            </a:r>
            <a:r>
              <a:rPr lang="en-US" sz="2400" dirty="0" smtClean="0"/>
              <a:t> </a:t>
            </a:r>
            <a:r>
              <a:rPr lang="en-US" sz="2400" dirty="0" err="1" smtClean="0"/>
              <a:t>động</a:t>
            </a:r>
            <a:r>
              <a:rPr lang="en-US" sz="2400" dirty="0" smtClean="0"/>
              <a:t> </a:t>
            </a:r>
            <a:r>
              <a:rPr lang="en-US" sz="2400" dirty="0" err="1" smtClean="0"/>
              <a:t>trong</a:t>
            </a:r>
            <a:r>
              <a:rPr lang="en-US" sz="2400" dirty="0" smtClean="0"/>
              <a:t> </a:t>
            </a:r>
            <a:r>
              <a:rPr lang="en-US" sz="2400" dirty="0" err="1" smtClean="0"/>
              <a:t>nền</a:t>
            </a:r>
            <a:r>
              <a:rPr lang="en-US" sz="2400" dirty="0" smtClean="0"/>
              <a:t> </a:t>
            </a:r>
            <a:r>
              <a:rPr lang="en-US" sz="2400" dirty="0" err="1" smtClean="0"/>
              <a:t>kinh</a:t>
            </a:r>
            <a:r>
              <a:rPr lang="en-US" sz="2400" dirty="0" smtClean="0"/>
              <a:t> </a:t>
            </a:r>
            <a:r>
              <a:rPr lang="en-US" sz="2400" dirty="0" err="1" smtClean="0"/>
              <a:t>tế</a:t>
            </a:r>
            <a:r>
              <a:rPr lang="en-US" sz="2400" dirty="0" smtClean="0"/>
              <a:t>. </a:t>
            </a:r>
            <a:r>
              <a:rPr lang="en-US" sz="2400" dirty="0" err="1" smtClean="0"/>
              <a:t>Các</a:t>
            </a:r>
            <a:r>
              <a:rPr lang="en-US" sz="2400" dirty="0" smtClean="0"/>
              <a:t> </a:t>
            </a:r>
            <a:r>
              <a:rPr lang="en-US" sz="2400" dirty="0" err="1" smtClean="0"/>
              <a:t>hoạt</a:t>
            </a:r>
            <a:r>
              <a:rPr lang="en-US" sz="2400" dirty="0" smtClean="0"/>
              <a:t> </a:t>
            </a:r>
            <a:r>
              <a:rPr lang="en-US" sz="2400" dirty="0" err="1" smtClean="0"/>
              <a:t>động</a:t>
            </a:r>
            <a:r>
              <a:rPr lang="en-US" sz="2400" dirty="0" smtClean="0"/>
              <a:t> </a:t>
            </a:r>
            <a:r>
              <a:rPr lang="en-US" sz="2400" dirty="0" err="1" smtClean="0"/>
              <a:t>đó</a:t>
            </a:r>
            <a:r>
              <a:rPr lang="en-US" sz="2400" dirty="0" smtClean="0"/>
              <a:t> </a:t>
            </a:r>
            <a:r>
              <a:rPr lang="en-US" sz="2400" dirty="0" err="1" smtClean="0"/>
              <a:t>là</a:t>
            </a:r>
            <a:r>
              <a:rPr lang="en-US" sz="2400" dirty="0" smtClean="0"/>
              <a:t>:</a:t>
            </a:r>
          </a:p>
          <a:p>
            <a:pPr marL="290513" indent="347663" algn="just">
              <a:lnSpc>
                <a:spcPct val="150000"/>
              </a:lnSpc>
              <a:spcBef>
                <a:spcPts val="0"/>
              </a:spcBef>
              <a:buFont typeface="Wingdings" pitchFamily="2" charset="2"/>
              <a:buChar char="§"/>
              <a:defRPr/>
            </a:pPr>
            <a:r>
              <a:rPr lang="en-US" sz="2400" dirty="0" err="1" smtClean="0"/>
              <a:t>Hoạt</a:t>
            </a:r>
            <a:r>
              <a:rPr lang="en-US" sz="2400" dirty="0" smtClean="0"/>
              <a:t> </a:t>
            </a:r>
            <a:r>
              <a:rPr lang="en-US" sz="2400" dirty="0" err="1" smtClean="0"/>
              <a:t>động</a:t>
            </a:r>
            <a:r>
              <a:rPr lang="en-US" sz="2400" dirty="0" smtClean="0"/>
              <a:t> </a:t>
            </a:r>
            <a:r>
              <a:rPr lang="en-US" sz="2400" dirty="0" err="1" smtClean="0"/>
              <a:t>kinh</a:t>
            </a:r>
            <a:r>
              <a:rPr lang="en-US" sz="2400" dirty="0" smtClean="0"/>
              <a:t> </a:t>
            </a:r>
            <a:r>
              <a:rPr lang="en-US" sz="2400" dirty="0" err="1" smtClean="0"/>
              <a:t>tế</a:t>
            </a:r>
            <a:r>
              <a:rPr lang="en-US" sz="2400" dirty="0" smtClean="0"/>
              <a:t> </a:t>
            </a:r>
            <a:r>
              <a:rPr lang="en-US" sz="2400" dirty="0" err="1" smtClean="0"/>
              <a:t>ngầm</a:t>
            </a:r>
            <a:r>
              <a:rPr lang="en-US" sz="2400" dirty="0" smtClean="0"/>
              <a:t>: </a:t>
            </a:r>
          </a:p>
          <a:p>
            <a:pPr marL="969963" algn="just">
              <a:lnSpc>
                <a:spcPct val="150000"/>
              </a:lnSpc>
              <a:spcBef>
                <a:spcPts val="0"/>
              </a:spcBef>
              <a:buFont typeface="Wingdings" pitchFamily="2" charset="2"/>
              <a:buChar char="Ø"/>
              <a:defRPr/>
            </a:pPr>
            <a:r>
              <a:rPr lang="en-US" sz="2400" dirty="0" smtClean="0"/>
              <a:t> </a:t>
            </a:r>
            <a:r>
              <a:rPr lang="en-US" sz="2400" dirty="0" err="1" smtClean="0"/>
              <a:t>Hoạt</a:t>
            </a:r>
            <a:r>
              <a:rPr lang="en-US" sz="2400" dirty="0" smtClean="0"/>
              <a:t> </a:t>
            </a:r>
            <a:r>
              <a:rPr lang="en-US" sz="2400" dirty="0" err="1" smtClean="0"/>
              <a:t>động</a:t>
            </a:r>
            <a:r>
              <a:rPr lang="en-US" sz="2400" dirty="0" smtClean="0"/>
              <a:t> phi </a:t>
            </a:r>
            <a:r>
              <a:rPr lang="en-US" sz="2400" dirty="0" err="1" smtClean="0"/>
              <a:t>pháp</a:t>
            </a:r>
            <a:r>
              <a:rPr lang="en-US" sz="2400" dirty="0" smtClean="0"/>
              <a:t>: </a:t>
            </a:r>
            <a:r>
              <a:rPr lang="en-US" sz="2400" dirty="0" err="1" smtClean="0"/>
              <a:t>hàng</a:t>
            </a:r>
            <a:r>
              <a:rPr lang="en-US" sz="2400" dirty="0" smtClean="0"/>
              <a:t> </a:t>
            </a:r>
            <a:r>
              <a:rPr lang="en-US" sz="2400" dirty="0" err="1" smtClean="0"/>
              <a:t>quốc</a:t>
            </a:r>
            <a:r>
              <a:rPr lang="en-US" sz="2400" dirty="0" smtClean="0"/>
              <a:t> </a:t>
            </a:r>
            <a:r>
              <a:rPr lang="en-US" sz="2400" dirty="0" err="1" smtClean="0"/>
              <a:t>cấm</a:t>
            </a:r>
            <a:endParaRPr lang="en-US" sz="2400" dirty="0" smtClean="0"/>
          </a:p>
          <a:p>
            <a:pPr marL="969963" algn="just">
              <a:lnSpc>
                <a:spcPct val="150000"/>
              </a:lnSpc>
              <a:spcBef>
                <a:spcPts val="0"/>
              </a:spcBef>
              <a:buFont typeface="Wingdings" pitchFamily="2" charset="2"/>
              <a:buChar char="Ø"/>
              <a:defRPr/>
            </a:pPr>
            <a:r>
              <a:rPr lang="en-US" sz="2400" dirty="0" smtClean="0"/>
              <a:t> </a:t>
            </a:r>
            <a:r>
              <a:rPr lang="en-US" sz="2400" dirty="0" err="1" smtClean="0"/>
              <a:t>Hoạt</a:t>
            </a:r>
            <a:r>
              <a:rPr lang="en-US" sz="2400" dirty="0" smtClean="0"/>
              <a:t> </a:t>
            </a:r>
            <a:r>
              <a:rPr lang="en-US" sz="2400" dirty="0" err="1" smtClean="0"/>
              <a:t>động</a:t>
            </a:r>
            <a:r>
              <a:rPr lang="en-US" sz="2400" dirty="0" smtClean="0"/>
              <a:t> </a:t>
            </a:r>
            <a:r>
              <a:rPr lang="en-US" sz="2400" dirty="0" err="1" smtClean="0"/>
              <a:t>hợp</a:t>
            </a:r>
            <a:r>
              <a:rPr lang="en-US" sz="2400" dirty="0" smtClean="0"/>
              <a:t> </a:t>
            </a:r>
            <a:r>
              <a:rPr lang="en-US" sz="2400" dirty="0" err="1" smtClean="0"/>
              <a:t>pháp</a:t>
            </a:r>
            <a:r>
              <a:rPr lang="en-US" sz="2400" dirty="0" smtClean="0"/>
              <a:t> </a:t>
            </a:r>
            <a:r>
              <a:rPr lang="en-US" sz="2400" dirty="0" err="1" smtClean="0"/>
              <a:t>không</a:t>
            </a:r>
            <a:r>
              <a:rPr lang="en-US" sz="2400" dirty="0" smtClean="0"/>
              <a:t> </a:t>
            </a:r>
            <a:r>
              <a:rPr lang="en-US" sz="2400" dirty="0" err="1" smtClean="0"/>
              <a:t>khai</a:t>
            </a:r>
            <a:r>
              <a:rPr lang="en-US" sz="2400" dirty="0" smtClean="0"/>
              <a:t> </a:t>
            </a:r>
            <a:r>
              <a:rPr lang="en-US" sz="2400" dirty="0" err="1" smtClean="0"/>
              <a:t>báo</a:t>
            </a:r>
            <a:r>
              <a:rPr lang="en-US" sz="2400" dirty="0" smtClean="0"/>
              <a:t> (</a:t>
            </a:r>
            <a:r>
              <a:rPr lang="en-US" sz="2400" dirty="0" err="1" smtClean="0"/>
              <a:t>nhằm</a:t>
            </a:r>
            <a:r>
              <a:rPr lang="en-US" sz="2400" dirty="0" smtClean="0"/>
              <a:t> </a:t>
            </a:r>
            <a:r>
              <a:rPr lang="en-US" sz="2400" dirty="0" err="1" smtClean="0"/>
              <a:t>trốn</a:t>
            </a:r>
            <a:r>
              <a:rPr lang="en-US" sz="2400" dirty="0" smtClean="0"/>
              <a:t> </a:t>
            </a:r>
            <a:r>
              <a:rPr lang="en-US" sz="2400" dirty="0" err="1" smtClean="0"/>
              <a:t>thuế</a:t>
            </a:r>
            <a:r>
              <a:rPr lang="en-US" sz="2400" dirty="0" smtClean="0"/>
              <a:t>)</a:t>
            </a:r>
          </a:p>
          <a:p>
            <a:pPr marL="620713" algn="just">
              <a:lnSpc>
                <a:spcPct val="150000"/>
              </a:lnSpc>
              <a:spcBef>
                <a:spcPts val="0"/>
              </a:spcBef>
              <a:buFont typeface="Wingdings" pitchFamily="2" charset="2"/>
              <a:buChar char="§"/>
              <a:defRPr/>
            </a:pPr>
            <a:r>
              <a:rPr lang="en-US" sz="2400" dirty="0" smtClean="0"/>
              <a:t> </a:t>
            </a:r>
            <a:r>
              <a:rPr lang="en-US" sz="2400" dirty="0" err="1" smtClean="0"/>
              <a:t>Hoạt</a:t>
            </a:r>
            <a:r>
              <a:rPr lang="en-US" sz="2400" dirty="0" smtClean="0"/>
              <a:t> </a:t>
            </a:r>
            <a:r>
              <a:rPr lang="en-US" sz="2400" dirty="0" err="1" smtClean="0"/>
              <a:t>động</a:t>
            </a:r>
            <a:r>
              <a:rPr lang="en-US" sz="2400" dirty="0" smtClean="0"/>
              <a:t> </a:t>
            </a:r>
            <a:r>
              <a:rPr lang="en-US" sz="2400" dirty="0" err="1" smtClean="0"/>
              <a:t>kinh</a:t>
            </a:r>
            <a:r>
              <a:rPr lang="en-US" sz="2400" dirty="0" smtClean="0"/>
              <a:t> </a:t>
            </a:r>
            <a:r>
              <a:rPr lang="en-US" sz="2400" dirty="0" err="1" smtClean="0"/>
              <a:t>tế</a:t>
            </a:r>
            <a:r>
              <a:rPr lang="en-US" sz="2400" dirty="0" smtClean="0"/>
              <a:t> phi </a:t>
            </a:r>
            <a:r>
              <a:rPr lang="en-US" sz="2400" dirty="0" err="1" smtClean="0"/>
              <a:t>thương</a:t>
            </a:r>
            <a:r>
              <a:rPr lang="en-US" sz="2400" dirty="0" smtClean="0"/>
              <a:t> </a:t>
            </a:r>
            <a:r>
              <a:rPr lang="en-US" sz="2400" dirty="0" err="1" smtClean="0"/>
              <a:t>mại</a:t>
            </a:r>
            <a:r>
              <a:rPr lang="en-US" sz="2400" dirty="0" smtClean="0"/>
              <a:t> </a:t>
            </a:r>
          </a:p>
          <a:p>
            <a:pPr marL="682625" lvl="1" indent="231775" algn="just">
              <a:lnSpc>
                <a:spcPct val="150000"/>
              </a:lnSpc>
              <a:spcBef>
                <a:spcPts val="0"/>
              </a:spcBef>
              <a:buClr>
                <a:srgbClr val="C00000"/>
              </a:buClr>
              <a:buFont typeface="Wingdings" pitchFamily="2" charset="2"/>
              <a:buChar char="Ø"/>
              <a:defRPr/>
            </a:pPr>
            <a:r>
              <a:rPr lang="en-US" sz="2000" dirty="0" smtClean="0"/>
              <a:t> </a:t>
            </a:r>
            <a:r>
              <a:rPr lang="en-US" sz="2000" dirty="0" err="1" smtClean="0"/>
              <a:t>Nó</a:t>
            </a:r>
            <a:r>
              <a:rPr lang="en-US" sz="2000" dirty="0" smtClean="0"/>
              <a:t> </a:t>
            </a:r>
            <a:r>
              <a:rPr lang="en-US" sz="2000" dirty="0" err="1" smtClean="0"/>
              <a:t>đã</a:t>
            </a:r>
            <a:r>
              <a:rPr lang="en-US" sz="2000" dirty="0" smtClean="0"/>
              <a:t> </a:t>
            </a:r>
            <a:r>
              <a:rPr lang="en-US" sz="2000" dirty="0" err="1" smtClean="0"/>
              <a:t>bỏ</a:t>
            </a:r>
            <a:r>
              <a:rPr lang="en-US" sz="2000" dirty="0" smtClean="0"/>
              <a:t> </a:t>
            </a:r>
            <a:r>
              <a:rPr lang="en-US" sz="2000" dirty="0" err="1" smtClean="0"/>
              <a:t>sót</a:t>
            </a:r>
            <a:r>
              <a:rPr lang="en-US" sz="2000" dirty="0" smtClean="0"/>
              <a:t> </a:t>
            </a:r>
            <a:r>
              <a:rPr lang="en-US" sz="2000" dirty="0" err="1" smtClean="0"/>
              <a:t>nhiều</a:t>
            </a:r>
            <a:r>
              <a:rPr lang="en-US" sz="2000" dirty="0" smtClean="0"/>
              <a:t> </a:t>
            </a:r>
            <a:r>
              <a:rPr lang="en-US" sz="2000" dirty="0" err="1" smtClean="0"/>
              <a:t>sản</a:t>
            </a:r>
            <a:r>
              <a:rPr lang="en-US" sz="2000" dirty="0" smtClean="0"/>
              <a:t> </a:t>
            </a:r>
            <a:r>
              <a:rPr lang="en-US" sz="2000" dirty="0" err="1" smtClean="0"/>
              <a:t>phẩm</a:t>
            </a:r>
            <a:r>
              <a:rPr lang="en-US" sz="2000" dirty="0" smtClean="0"/>
              <a:t> </a:t>
            </a:r>
            <a:r>
              <a:rPr lang="en-US" sz="2000" dirty="0" err="1" smtClean="0"/>
              <a:t>và</a:t>
            </a:r>
            <a:r>
              <a:rPr lang="en-US" sz="2000" dirty="0" smtClean="0"/>
              <a:t> </a:t>
            </a:r>
            <a:r>
              <a:rPr lang="en-US" sz="2000" dirty="0" err="1" smtClean="0"/>
              <a:t>dịch</a:t>
            </a:r>
            <a:r>
              <a:rPr lang="en-US" sz="2000" dirty="0" smtClean="0"/>
              <a:t> </a:t>
            </a:r>
            <a:r>
              <a:rPr lang="en-US" sz="2000" dirty="0" err="1" smtClean="0"/>
              <a:t>vụ</a:t>
            </a:r>
            <a:r>
              <a:rPr lang="en-US" sz="2000" dirty="0" smtClean="0"/>
              <a:t> </a:t>
            </a:r>
            <a:r>
              <a:rPr lang="en-US" sz="2000" dirty="0" err="1" smtClean="0"/>
              <a:t>được</a:t>
            </a:r>
            <a:r>
              <a:rPr lang="en-US" sz="2000" dirty="0" smtClean="0"/>
              <a:t> </a:t>
            </a:r>
            <a:r>
              <a:rPr lang="en-US" sz="2000" dirty="0" err="1" smtClean="0"/>
              <a:t>sản</a:t>
            </a:r>
            <a:r>
              <a:rPr lang="en-US" sz="2000" dirty="0" smtClean="0"/>
              <a:t> </a:t>
            </a:r>
            <a:r>
              <a:rPr lang="en-US" sz="2000" dirty="0" err="1" smtClean="0"/>
              <a:t>xuất</a:t>
            </a:r>
            <a:r>
              <a:rPr lang="en-US" sz="2000" dirty="0" smtClean="0"/>
              <a:t> </a:t>
            </a:r>
            <a:r>
              <a:rPr lang="en-US" sz="2000" dirty="0" err="1" smtClean="0"/>
              <a:t>và</a:t>
            </a:r>
            <a:r>
              <a:rPr lang="en-US" sz="2000" dirty="0" smtClean="0"/>
              <a:t> </a:t>
            </a:r>
            <a:r>
              <a:rPr lang="en-US" sz="2000" dirty="0" err="1" smtClean="0"/>
              <a:t>tiêu</a:t>
            </a:r>
            <a:r>
              <a:rPr lang="en-US" sz="2000" dirty="0" smtClean="0"/>
              <a:t> </a:t>
            </a:r>
            <a:r>
              <a:rPr lang="en-US" sz="2000" dirty="0" err="1" smtClean="0"/>
              <a:t>thụ</a:t>
            </a:r>
            <a:r>
              <a:rPr lang="en-US" sz="2000" dirty="0" smtClean="0"/>
              <a:t> </a:t>
            </a:r>
            <a:r>
              <a:rPr lang="en-US" sz="2000" dirty="0" err="1" smtClean="0"/>
              <a:t>tại</a:t>
            </a:r>
            <a:r>
              <a:rPr lang="en-US" sz="2000" dirty="0" smtClean="0"/>
              <a:t> </a:t>
            </a:r>
            <a:r>
              <a:rPr lang="en-US" sz="2000" dirty="0" err="1" smtClean="0"/>
              <a:t>gia</a:t>
            </a:r>
            <a:r>
              <a:rPr lang="en-US" sz="2000" dirty="0" smtClean="0"/>
              <a:t> </a:t>
            </a:r>
            <a:r>
              <a:rPr lang="en-US" sz="2000" dirty="0" err="1" smtClean="0"/>
              <a:t>đình</a:t>
            </a:r>
            <a:r>
              <a:rPr lang="en-US" sz="2000" dirty="0" smtClean="0"/>
              <a:t> </a:t>
            </a:r>
            <a:r>
              <a:rPr lang="en-US" sz="2000" dirty="0" err="1" smtClean="0"/>
              <a:t>mà</a:t>
            </a:r>
            <a:r>
              <a:rPr lang="en-US" sz="2000" dirty="0" smtClean="0"/>
              <a:t> </a:t>
            </a:r>
            <a:r>
              <a:rPr lang="en-US" sz="2000" dirty="0" err="1" smtClean="0"/>
              <a:t>không</a:t>
            </a:r>
            <a:r>
              <a:rPr lang="en-US" sz="2000" dirty="0" smtClean="0"/>
              <a:t> </a:t>
            </a:r>
            <a:r>
              <a:rPr lang="en-US" sz="2000" dirty="0" err="1" smtClean="0"/>
              <a:t>đưa</a:t>
            </a:r>
            <a:r>
              <a:rPr lang="en-US" sz="2000" dirty="0" smtClean="0"/>
              <a:t> </a:t>
            </a:r>
            <a:r>
              <a:rPr lang="en-US" sz="2000" dirty="0" err="1" smtClean="0"/>
              <a:t>vào</a:t>
            </a:r>
            <a:r>
              <a:rPr lang="en-US" sz="2000" dirty="0" smtClean="0"/>
              <a:t> </a:t>
            </a:r>
            <a:r>
              <a:rPr lang="en-US" sz="2000" dirty="0" err="1" smtClean="0"/>
              <a:t>lưu</a:t>
            </a:r>
            <a:r>
              <a:rPr lang="en-US" sz="2000" dirty="0" smtClean="0"/>
              <a:t> </a:t>
            </a:r>
            <a:r>
              <a:rPr lang="en-US" sz="2000" dirty="0" err="1" smtClean="0"/>
              <a:t>thông</a:t>
            </a:r>
            <a:r>
              <a:rPr lang="en-US" sz="2000" dirty="0" smtClean="0"/>
              <a:t> </a:t>
            </a:r>
            <a:r>
              <a:rPr lang="en-US" sz="2000" dirty="0" err="1" smtClean="0"/>
              <a:t>trên</a:t>
            </a:r>
            <a:r>
              <a:rPr lang="en-US" sz="2000" dirty="0" smtClean="0"/>
              <a:t> </a:t>
            </a:r>
            <a:r>
              <a:rPr lang="en-US" sz="2000" dirty="0" err="1" smtClean="0"/>
              <a:t>thị</a:t>
            </a:r>
            <a:r>
              <a:rPr lang="en-US" sz="2000" dirty="0" smtClean="0"/>
              <a:t> </a:t>
            </a:r>
            <a:r>
              <a:rPr lang="en-US" sz="2000" dirty="0" err="1" smtClean="0"/>
              <a:t>trường</a:t>
            </a:r>
            <a:r>
              <a:rPr lang="en-US" sz="2000" dirty="0" smtClean="0"/>
              <a:t>.</a:t>
            </a:r>
            <a:endParaRPr lang="vi-VN" sz="2000" dirty="0"/>
          </a:p>
        </p:txBody>
      </p:sp>
    </p:spTree>
    <p:extLst>
      <p:ext uri="{BB962C8B-B14F-4D97-AF65-F5344CB8AC3E}">
        <p14:creationId xmlns:p14="http://schemas.microsoft.com/office/powerpoint/2010/main" val="3823914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strVal val="#ppt_w+.3"/>
                                          </p:val>
                                        </p:tav>
                                        <p:tav tm="100000">
                                          <p:val>
                                            <p:strVal val="#ppt_w"/>
                                          </p:val>
                                        </p:tav>
                                      </p:tavLst>
                                    </p:anim>
                                    <p:anim calcmode="lin" valueType="num">
                                      <p:cBhvr>
                                        <p:cTn id="15"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strVal val="#ppt_w+.3"/>
                                          </p:val>
                                        </p:tav>
                                        <p:tav tm="100000">
                                          <p:val>
                                            <p:strVal val="#ppt_w"/>
                                          </p:val>
                                        </p:tav>
                                      </p:tavLst>
                                    </p:anim>
                                    <p:anim calcmode="lin" valueType="num">
                                      <p:cBhvr>
                                        <p:cTn id="22"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
                                            <p:txEl>
                                              <p:pRg st="2" end="2"/>
                                            </p:txEl>
                                          </p:spTgt>
                                        </p:tgtEl>
                                      </p:cBhvr>
                                    </p:animEffect>
                                  </p:childTnLst>
                                </p:cTn>
                              </p:par>
                              <p:par>
                                <p:cTn id="24" presetID="50" presetClass="entr" presetSubtype="0" decel="10000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p:cTn id="26" dur="1000" fill="hold"/>
                                        <p:tgtEl>
                                          <p:spTgt spid="3">
                                            <p:txEl>
                                              <p:pRg st="3" end="3"/>
                                            </p:txEl>
                                          </p:spTgt>
                                        </p:tgtEl>
                                        <p:attrNameLst>
                                          <p:attrName>ppt_w</p:attrName>
                                        </p:attrNameLst>
                                      </p:cBhvr>
                                      <p:tavLst>
                                        <p:tav tm="0">
                                          <p:val>
                                            <p:strVal val="#ppt_w+.3"/>
                                          </p:val>
                                        </p:tav>
                                        <p:tav tm="100000">
                                          <p:val>
                                            <p:strVal val="#ppt_w"/>
                                          </p:val>
                                        </p:tav>
                                      </p:tavLst>
                                    </p:anim>
                                    <p:anim calcmode="lin" valueType="num">
                                      <p:cBhvr>
                                        <p:cTn id="27"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28" dur="1000"/>
                                        <p:tgtEl>
                                          <p:spTgt spid="3">
                                            <p:txEl>
                                              <p:pRg st="3" end="3"/>
                                            </p:txEl>
                                          </p:spTgt>
                                        </p:tgtEl>
                                      </p:cBhvr>
                                    </p:animEffect>
                                  </p:childTnLst>
                                </p:cTn>
                              </p:par>
                              <p:par>
                                <p:cTn id="29" presetID="50" presetClass="entr" presetSubtype="0" decel="10000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1000" fill="hold"/>
                                        <p:tgtEl>
                                          <p:spTgt spid="3">
                                            <p:txEl>
                                              <p:pRg st="4" end="4"/>
                                            </p:txEl>
                                          </p:spTgt>
                                        </p:tgtEl>
                                        <p:attrNameLst>
                                          <p:attrName>ppt_w</p:attrName>
                                        </p:attrNameLst>
                                      </p:cBhvr>
                                      <p:tavLst>
                                        <p:tav tm="0">
                                          <p:val>
                                            <p:strVal val="#ppt_w+.3"/>
                                          </p:val>
                                        </p:tav>
                                        <p:tav tm="100000">
                                          <p:val>
                                            <p:strVal val="#ppt_w"/>
                                          </p:val>
                                        </p:tav>
                                      </p:tavLst>
                                    </p:anim>
                                    <p:anim calcmode="lin" valueType="num">
                                      <p:cBhvr>
                                        <p:cTn id="32"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3" dur="10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0" presetClass="entr" presetSubtype="0" decel="10000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p:cTn id="38" dur="1000" fill="hold"/>
                                        <p:tgtEl>
                                          <p:spTgt spid="3">
                                            <p:txEl>
                                              <p:pRg st="5" end="5"/>
                                            </p:txEl>
                                          </p:spTgt>
                                        </p:tgtEl>
                                        <p:attrNameLst>
                                          <p:attrName>ppt_w</p:attrName>
                                        </p:attrNameLst>
                                      </p:cBhvr>
                                      <p:tavLst>
                                        <p:tav tm="0">
                                          <p:val>
                                            <p:strVal val="#ppt_w+.3"/>
                                          </p:val>
                                        </p:tav>
                                        <p:tav tm="100000">
                                          <p:val>
                                            <p:strVal val="#ppt_w"/>
                                          </p:val>
                                        </p:tav>
                                      </p:tavLst>
                                    </p:anim>
                                    <p:anim calcmode="lin" valueType="num">
                                      <p:cBhvr>
                                        <p:cTn id="39"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40" dur="10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0" presetClass="entr" presetSubtype="0" decel="10000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 calcmode="lin" valueType="num">
                                      <p:cBhvr>
                                        <p:cTn id="45" dur="1000" fill="hold"/>
                                        <p:tgtEl>
                                          <p:spTgt spid="3">
                                            <p:txEl>
                                              <p:pRg st="6" end="6"/>
                                            </p:txEl>
                                          </p:spTgt>
                                        </p:tgtEl>
                                        <p:attrNameLst>
                                          <p:attrName>ppt_w</p:attrName>
                                        </p:attrNameLst>
                                      </p:cBhvr>
                                      <p:tavLst>
                                        <p:tav tm="0">
                                          <p:val>
                                            <p:strVal val="#ppt_w+.3"/>
                                          </p:val>
                                        </p:tav>
                                        <p:tav tm="100000">
                                          <p:val>
                                            <p:strVal val="#ppt_w"/>
                                          </p:val>
                                        </p:tav>
                                      </p:tavLst>
                                    </p:anim>
                                    <p:anim calcmode="lin" valueType="num">
                                      <p:cBhvr>
                                        <p:cTn id="46"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47"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2757" y="1052233"/>
            <a:ext cx="5600700" cy="857250"/>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solidFill>
                  <a:srgbClr val="FF0000"/>
                </a:solidFill>
              </a:rPr>
              <a:t>I</a:t>
            </a:r>
            <a:r>
              <a:rPr lang="en-US" sz="2800" b="1">
                <a:solidFill>
                  <a:srgbClr val="FF0000"/>
                </a:solidFill>
                <a:latin typeface="+mn-lt"/>
              </a:rPr>
              <a:t>.  </a:t>
            </a:r>
            <a:r>
              <a:rPr lang="en-US" sz="2800" b="1" smtClean="0">
                <a:solidFill>
                  <a:srgbClr val="FF0000"/>
                </a:solidFill>
                <a:latin typeface="+mn-lt"/>
              </a:rPr>
              <a:t>CHỈ TIÊU GDP VÀ GNP</a:t>
            </a:r>
            <a:endParaRPr lang="vi-VN" sz="2800" b="1" dirty="0">
              <a:solidFill>
                <a:srgbClr val="FF0000"/>
              </a:solidFill>
              <a:latin typeface="+mn-lt"/>
            </a:endParaRPr>
          </a:p>
        </p:txBody>
      </p:sp>
      <p:sp>
        <p:nvSpPr>
          <p:cNvPr id="5" name="Content Placeholder 2"/>
          <p:cNvSpPr txBox="1">
            <a:spLocks/>
          </p:cNvSpPr>
          <p:nvPr/>
        </p:nvSpPr>
        <p:spPr>
          <a:xfrm>
            <a:off x="832756" y="2057401"/>
            <a:ext cx="7440386" cy="3394472"/>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buNone/>
            </a:pPr>
            <a:r>
              <a:rPr lang="en-US" sz="2400" b="1">
                <a:solidFill>
                  <a:srgbClr val="0000FF"/>
                </a:solidFill>
              </a:rPr>
              <a:t>1. Tổng sản phẩm quốc nội (GDP- Gross Domestic Products):  </a:t>
            </a:r>
          </a:p>
          <a:p>
            <a:pPr marL="0" indent="27385" algn="just">
              <a:lnSpc>
                <a:spcPct val="150000"/>
              </a:lnSpc>
              <a:spcBef>
                <a:spcPts val="0"/>
              </a:spcBef>
              <a:buNone/>
            </a:pPr>
            <a:r>
              <a:rPr lang="en-US" sz="2400" u="sng">
                <a:solidFill>
                  <a:srgbClr val="FF0000"/>
                </a:solidFill>
              </a:rPr>
              <a:t> a. Khái niệm:</a:t>
            </a:r>
            <a:r>
              <a:rPr lang="en-US" sz="2400">
                <a:solidFill>
                  <a:srgbClr val="FF0000"/>
                </a:solidFill>
              </a:rPr>
              <a:t> </a:t>
            </a:r>
            <a:r>
              <a:rPr lang="en-US" sz="2400"/>
              <a:t>GDP là giá trị thị trường của toàn bộ hàng hóa và dịch vụ cuối cùng được sản xuất trên lãnh thổ một quốc gia trong một khoảng thời gian </a:t>
            </a:r>
            <a:r>
              <a:rPr lang="en-US" sz="2400" smtClean="0"/>
              <a:t>nhất</a:t>
            </a:r>
          </a:p>
          <a:p>
            <a:pPr marL="0" indent="27385" algn="just">
              <a:lnSpc>
                <a:spcPct val="150000"/>
              </a:lnSpc>
              <a:spcBef>
                <a:spcPts val="0"/>
              </a:spcBef>
              <a:buNone/>
            </a:pPr>
            <a:r>
              <a:rPr lang="en-US" sz="2400" smtClean="0"/>
              <a:t> </a:t>
            </a:r>
            <a:r>
              <a:rPr lang="en-US" sz="2400"/>
              <a:t>định.</a:t>
            </a:r>
          </a:p>
          <a:p>
            <a:pPr>
              <a:lnSpc>
                <a:spcPct val="150000"/>
              </a:lnSpc>
              <a:spcBef>
                <a:spcPts val="0"/>
              </a:spcBef>
              <a:buNone/>
            </a:pPr>
            <a:endParaRPr lang="vi-VN" sz="2400" dirty="0"/>
          </a:p>
        </p:txBody>
      </p:sp>
    </p:spTree>
    <p:extLst>
      <p:ext uri="{BB962C8B-B14F-4D97-AF65-F5344CB8AC3E}">
        <p14:creationId xmlns:p14="http://schemas.microsoft.com/office/powerpoint/2010/main" val="384799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checkerboard(across)">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checkerboard(across)">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329642" cy="5840435"/>
          </a:xfrm>
        </p:spPr>
        <p:txBody>
          <a:bodyPr>
            <a:normAutofit fontScale="92500"/>
          </a:bodyPr>
          <a:lstStyle/>
          <a:p>
            <a:pPr marL="284163" lvl="1" algn="just">
              <a:lnSpc>
                <a:spcPct val="150000"/>
              </a:lnSpc>
              <a:spcBef>
                <a:spcPts val="0"/>
              </a:spcBef>
              <a:buClr>
                <a:srgbClr val="C00000"/>
              </a:buClr>
              <a:buFont typeface="Wingdings" pitchFamily="2" charset="2"/>
              <a:buChar char="§"/>
              <a:defRPr/>
            </a:pPr>
            <a:r>
              <a:rPr lang="en-US" sz="2600" dirty="0" smtClean="0"/>
              <a:t> </a:t>
            </a:r>
            <a:r>
              <a:rPr lang="en-US" sz="2600" dirty="0" err="1" smtClean="0"/>
              <a:t>Hoạt</a:t>
            </a:r>
            <a:r>
              <a:rPr lang="en-US" sz="2600" dirty="0" smtClean="0"/>
              <a:t> </a:t>
            </a:r>
            <a:r>
              <a:rPr lang="en-US" sz="2600" dirty="0" err="1" smtClean="0"/>
              <a:t>động</a:t>
            </a:r>
            <a:r>
              <a:rPr lang="en-US" sz="2600" dirty="0" smtClean="0"/>
              <a:t> phi </a:t>
            </a:r>
            <a:r>
              <a:rPr lang="en-US" sz="2600" dirty="0" err="1" smtClean="0"/>
              <a:t>kinh</a:t>
            </a:r>
            <a:r>
              <a:rPr lang="en-US" sz="2600" dirty="0" smtClean="0"/>
              <a:t> </a:t>
            </a:r>
            <a:r>
              <a:rPr lang="en-US" sz="2600" dirty="0" err="1" smtClean="0"/>
              <a:t>tế</a:t>
            </a:r>
            <a:r>
              <a:rPr lang="en-US" sz="2600" dirty="0" smtClean="0"/>
              <a:t>:</a:t>
            </a:r>
          </a:p>
          <a:p>
            <a:pPr marL="684213" lvl="1" algn="just">
              <a:lnSpc>
                <a:spcPct val="150000"/>
              </a:lnSpc>
              <a:spcBef>
                <a:spcPts val="0"/>
              </a:spcBef>
              <a:buClr>
                <a:srgbClr val="C00000"/>
              </a:buClr>
              <a:buFont typeface="Wingdings" pitchFamily="2" charset="2"/>
              <a:buChar char="Ø"/>
              <a:defRPr/>
            </a:pP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sự</a:t>
            </a:r>
            <a:r>
              <a:rPr lang="en-US" dirty="0" smtClean="0"/>
              <a:t> </a:t>
            </a:r>
            <a:r>
              <a:rPr lang="en-US" dirty="0" err="1" smtClean="0"/>
              <a:t>nghỉ</a:t>
            </a:r>
            <a:r>
              <a:rPr lang="en-US" dirty="0" smtClean="0"/>
              <a:t> </a:t>
            </a:r>
            <a:r>
              <a:rPr lang="en-US" dirty="0" err="1" smtClean="0"/>
              <a:t>ngơi</a:t>
            </a:r>
            <a:endParaRPr lang="en-US" dirty="0" smtClean="0"/>
          </a:p>
          <a:p>
            <a:pPr marL="684213" lvl="1" algn="just">
              <a:lnSpc>
                <a:spcPct val="150000"/>
              </a:lnSpc>
              <a:spcBef>
                <a:spcPts val="0"/>
              </a:spcBef>
              <a:buClr>
                <a:srgbClr val="C00000"/>
              </a:buClr>
              <a:buFont typeface="Wingdings" pitchFamily="2" charset="2"/>
              <a:buChar char="Ø"/>
              <a:defRPr/>
            </a:pP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môi</a:t>
            </a:r>
            <a:r>
              <a:rPr lang="en-US" dirty="0" smtClean="0"/>
              <a:t> </a:t>
            </a:r>
            <a:r>
              <a:rPr lang="en-US" dirty="0" err="1" smtClean="0"/>
              <a:t>trường</a:t>
            </a:r>
            <a:r>
              <a:rPr lang="en-US" dirty="0" smtClean="0"/>
              <a:t> </a:t>
            </a:r>
            <a:r>
              <a:rPr lang="en-US" dirty="0" err="1" smtClean="0"/>
              <a:t>sạch</a:t>
            </a:r>
            <a:endParaRPr lang="en-US" dirty="0" smtClean="0"/>
          </a:p>
          <a:p>
            <a:pPr marL="684213" lvl="1" algn="just">
              <a:lnSpc>
                <a:spcPct val="150000"/>
              </a:lnSpc>
              <a:spcBef>
                <a:spcPts val="0"/>
              </a:spcBef>
              <a:buClr>
                <a:srgbClr val="C00000"/>
              </a:buClr>
              <a:buFont typeface="Wingdings" pitchFamily="2" charset="2"/>
              <a:buChar char="Ø"/>
              <a:defRPr/>
            </a:pP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xảy</a:t>
            </a:r>
            <a:r>
              <a:rPr lang="en-US" dirty="0" smtClean="0"/>
              <a:t> </a:t>
            </a:r>
            <a:r>
              <a:rPr lang="en-US" dirty="0" err="1" smtClean="0"/>
              <a:t>ra</a:t>
            </a:r>
            <a:r>
              <a:rPr lang="en-US" dirty="0" smtClean="0"/>
              <a:t> </a:t>
            </a:r>
            <a:r>
              <a:rPr lang="en-US" dirty="0" err="1" smtClean="0"/>
              <a:t>bên</a:t>
            </a:r>
            <a:r>
              <a:rPr lang="en-US" dirty="0" smtClean="0"/>
              <a:t> </a:t>
            </a:r>
            <a:r>
              <a:rPr lang="en-US" dirty="0" err="1" smtClean="0"/>
              <a:t>ngoài</a:t>
            </a:r>
            <a:r>
              <a:rPr lang="en-US" dirty="0" smtClean="0"/>
              <a:t> </a:t>
            </a:r>
            <a:r>
              <a:rPr lang="en-US" dirty="0" err="1" smtClean="0"/>
              <a:t>thị</a:t>
            </a:r>
            <a:r>
              <a:rPr lang="en-US" dirty="0" smtClean="0"/>
              <a:t> </a:t>
            </a:r>
            <a:r>
              <a:rPr lang="en-US" dirty="0" err="1" smtClean="0"/>
              <a:t>trường</a:t>
            </a:r>
            <a:r>
              <a:rPr lang="en-US" dirty="0" smtClean="0"/>
              <a:t> </a:t>
            </a:r>
            <a:r>
              <a:rPr lang="en-US" dirty="0" err="1" smtClean="0"/>
              <a:t>như</a:t>
            </a:r>
            <a:r>
              <a:rPr lang="en-US" dirty="0" smtClean="0"/>
              <a:t> </a:t>
            </a:r>
            <a:r>
              <a:rPr lang="en-US" dirty="0" err="1" smtClean="0"/>
              <a:t>thời</a:t>
            </a:r>
            <a:r>
              <a:rPr lang="en-US" dirty="0" smtClean="0"/>
              <a:t> </a:t>
            </a:r>
            <a:r>
              <a:rPr lang="en-US" dirty="0" err="1" smtClean="0"/>
              <a:t>gian</a:t>
            </a:r>
            <a:r>
              <a:rPr lang="en-US" dirty="0" smtClean="0"/>
              <a:t> cha </a:t>
            </a:r>
            <a:r>
              <a:rPr lang="en-US" dirty="0" err="1" smtClean="0"/>
              <a:t>mẹ</a:t>
            </a:r>
            <a:r>
              <a:rPr lang="en-US" dirty="0" smtClean="0"/>
              <a:t> </a:t>
            </a:r>
            <a:r>
              <a:rPr lang="en-US" dirty="0" err="1" smtClean="0"/>
              <a:t>dành</a:t>
            </a:r>
            <a:r>
              <a:rPr lang="en-US" dirty="0" smtClean="0"/>
              <a:t> </a:t>
            </a:r>
            <a:r>
              <a:rPr lang="en-US" dirty="0" err="1" smtClean="0"/>
              <a:t>cho</a:t>
            </a:r>
            <a:r>
              <a:rPr lang="en-US" dirty="0" smtClean="0"/>
              <a:t> con </a:t>
            </a:r>
            <a:r>
              <a:rPr lang="en-US" dirty="0" err="1" smtClean="0"/>
              <a:t>cái</a:t>
            </a:r>
            <a:r>
              <a:rPr lang="en-US" dirty="0" smtClean="0"/>
              <a:t> </a:t>
            </a:r>
            <a:r>
              <a:rPr lang="en-US" dirty="0" err="1" smtClean="0"/>
              <a:t>và</a:t>
            </a:r>
            <a:r>
              <a:rPr lang="en-US" dirty="0" smtClean="0"/>
              <a:t> </a:t>
            </a:r>
            <a:r>
              <a:rPr lang="en-US" dirty="0" err="1" smtClean="0"/>
              <a:t>các</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tình</a:t>
            </a:r>
            <a:r>
              <a:rPr lang="en-US" dirty="0" smtClean="0"/>
              <a:t> </a:t>
            </a:r>
            <a:r>
              <a:rPr lang="en-US" dirty="0" err="1" smtClean="0"/>
              <a:t>nguyện</a:t>
            </a:r>
            <a:r>
              <a:rPr lang="en-US" dirty="0" smtClean="0"/>
              <a:t>.</a:t>
            </a:r>
          </a:p>
          <a:p>
            <a:pPr algn="just">
              <a:lnSpc>
                <a:spcPct val="150000"/>
              </a:lnSpc>
              <a:spcBef>
                <a:spcPts val="0"/>
              </a:spcBef>
              <a:defRPr/>
            </a:pPr>
            <a:r>
              <a:rPr lang="en-US" dirty="0" err="1" smtClean="0"/>
              <a:t>Nhiều</a:t>
            </a:r>
            <a:r>
              <a:rPr lang="en-US" dirty="0" smtClean="0"/>
              <a:t> </a:t>
            </a:r>
            <a:r>
              <a:rPr lang="en-US" dirty="0" err="1" smtClean="0"/>
              <a:t>nhà</a:t>
            </a:r>
            <a:r>
              <a:rPr lang="en-US" dirty="0" smtClean="0"/>
              <a:t> </a:t>
            </a:r>
            <a:r>
              <a:rPr lang="en-US" dirty="0" err="1" smtClean="0"/>
              <a:t>kinh</a:t>
            </a:r>
            <a:r>
              <a:rPr lang="en-US" dirty="0" smtClean="0"/>
              <a:t> </a:t>
            </a:r>
            <a:r>
              <a:rPr lang="en-US" dirty="0" err="1" smtClean="0"/>
              <a:t>tế</a:t>
            </a:r>
            <a:r>
              <a:rPr lang="en-US" dirty="0" smtClean="0"/>
              <a:t> </a:t>
            </a:r>
            <a:r>
              <a:rPr lang="en-US" dirty="0" err="1" smtClean="0"/>
              <a:t>đã</a:t>
            </a:r>
            <a:r>
              <a:rPr lang="en-US" dirty="0" smtClean="0"/>
              <a:t> </a:t>
            </a:r>
            <a:r>
              <a:rPr lang="en-US" dirty="0" err="1" smtClean="0"/>
              <a:t>đề</a:t>
            </a:r>
            <a:r>
              <a:rPr lang="en-US" dirty="0" smtClean="0"/>
              <a:t> </a:t>
            </a:r>
            <a:r>
              <a:rPr lang="en-US" dirty="0" err="1" smtClean="0"/>
              <a:t>nghị</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mới</a:t>
            </a:r>
            <a:r>
              <a:rPr lang="en-US" dirty="0" smtClean="0"/>
              <a:t> </a:t>
            </a:r>
            <a:r>
              <a:rPr lang="en-US" dirty="0" err="1" smtClean="0"/>
              <a:t>thay</a:t>
            </a:r>
            <a:r>
              <a:rPr lang="en-US" dirty="0" smtClean="0"/>
              <a:t> </a:t>
            </a:r>
            <a:r>
              <a:rPr lang="en-US" dirty="0" err="1" smtClean="0"/>
              <a:t>cho</a:t>
            </a:r>
            <a:r>
              <a:rPr lang="en-US" dirty="0" smtClean="0"/>
              <a:t> GNP, </a:t>
            </a:r>
            <a:r>
              <a:rPr lang="en-US" dirty="0" err="1" smtClean="0"/>
              <a:t>là</a:t>
            </a:r>
            <a:r>
              <a:rPr lang="en-US" dirty="0" smtClean="0"/>
              <a:t> </a:t>
            </a:r>
            <a:r>
              <a:rPr lang="en-US" dirty="0" err="1" smtClean="0"/>
              <a:t>phúc</a:t>
            </a:r>
            <a:r>
              <a:rPr lang="en-US" dirty="0" smtClean="0"/>
              <a:t> </a:t>
            </a:r>
            <a:r>
              <a:rPr lang="en-US" dirty="0" err="1" smtClean="0"/>
              <a:t>lợi</a:t>
            </a:r>
            <a:r>
              <a:rPr lang="en-US" dirty="0" smtClean="0"/>
              <a:t> </a:t>
            </a:r>
            <a:r>
              <a:rPr lang="en-US" dirty="0" err="1" smtClean="0"/>
              <a:t>kinh</a:t>
            </a:r>
            <a:r>
              <a:rPr lang="en-US" dirty="0" smtClean="0"/>
              <a:t> </a:t>
            </a:r>
            <a:r>
              <a:rPr lang="en-US" err="1" smtClean="0"/>
              <a:t>tế</a:t>
            </a:r>
            <a:r>
              <a:rPr lang="en-US" smtClean="0"/>
              <a:t> ròng</a:t>
            </a:r>
            <a:r>
              <a:rPr lang="en-US"/>
              <a:t> </a:t>
            </a:r>
            <a:r>
              <a:rPr lang="en-US" i="1">
                <a:solidFill>
                  <a:schemeClr val="accent2"/>
                </a:solidFill>
              </a:rPr>
              <a:t>(Net economic welfare)</a:t>
            </a:r>
            <a:r>
              <a:rPr lang="en-US" smtClean="0"/>
              <a:t> </a:t>
            </a:r>
            <a:endParaRPr lang="en-US" dirty="0" smtClean="0"/>
          </a:p>
          <a:p>
            <a:pPr algn="ctr">
              <a:lnSpc>
                <a:spcPct val="150000"/>
              </a:lnSpc>
              <a:spcBef>
                <a:spcPts val="0"/>
              </a:spcBef>
              <a:buNone/>
              <a:defRPr/>
            </a:pPr>
            <a:r>
              <a:rPr lang="en-US" dirty="0" smtClean="0"/>
              <a:t> </a:t>
            </a:r>
            <a:r>
              <a:rPr lang="en-US" dirty="0" smtClean="0">
                <a:solidFill>
                  <a:schemeClr val="accent2"/>
                </a:solidFill>
              </a:rPr>
              <a:t>N.E.W = GNP + </a:t>
            </a:r>
            <a:r>
              <a:rPr lang="en-US" dirty="0" err="1" smtClean="0">
                <a:solidFill>
                  <a:schemeClr val="accent2"/>
                </a:solidFill>
              </a:rPr>
              <a:t>Lợi</a:t>
            </a:r>
            <a:r>
              <a:rPr lang="en-US" dirty="0" smtClean="0">
                <a:solidFill>
                  <a:schemeClr val="accent2"/>
                </a:solidFill>
              </a:rPr>
              <a:t> </a:t>
            </a:r>
            <a:r>
              <a:rPr lang="en-US" dirty="0" err="1" smtClean="0">
                <a:solidFill>
                  <a:schemeClr val="accent2"/>
                </a:solidFill>
              </a:rPr>
              <a:t>chưa</a:t>
            </a:r>
            <a:r>
              <a:rPr lang="en-US" dirty="0" smtClean="0">
                <a:solidFill>
                  <a:schemeClr val="accent2"/>
                </a:solidFill>
              </a:rPr>
              <a:t> </a:t>
            </a:r>
            <a:r>
              <a:rPr lang="en-US" dirty="0" err="1" smtClean="0">
                <a:solidFill>
                  <a:schemeClr val="accent2"/>
                </a:solidFill>
              </a:rPr>
              <a:t>tính</a:t>
            </a:r>
            <a:r>
              <a:rPr lang="en-US" dirty="0" smtClean="0">
                <a:solidFill>
                  <a:schemeClr val="accent2"/>
                </a:solidFill>
              </a:rPr>
              <a:t> - </a:t>
            </a:r>
            <a:r>
              <a:rPr lang="en-US" dirty="0" err="1" smtClean="0">
                <a:solidFill>
                  <a:schemeClr val="accent2"/>
                </a:solidFill>
              </a:rPr>
              <a:t>Hại</a:t>
            </a:r>
            <a:r>
              <a:rPr lang="en-US" dirty="0" smtClean="0">
                <a:solidFill>
                  <a:schemeClr val="accent2"/>
                </a:solidFill>
              </a:rPr>
              <a:t> </a:t>
            </a:r>
            <a:r>
              <a:rPr lang="en-US" dirty="0" err="1" smtClean="0">
                <a:solidFill>
                  <a:schemeClr val="accent2"/>
                </a:solidFill>
              </a:rPr>
              <a:t>chưa</a:t>
            </a:r>
            <a:r>
              <a:rPr lang="en-US" dirty="0" smtClean="0">
                <a:solidFill>
                  <a:schemeClr val="accent2"/>
                </a:solidFill>
              </a:rPr>
              <a:t> </a:t>
            </a:r>
            <a:r>
              <a:rPr lang="en-US" dirty="0" err="1" smtClean="0">
                <a:solidFill>
                  <a:schemeClr val="accent2"/>
                </a:solidFill>
              </a:rPr>
              <a:t>trừ</a:t>
            </a:r>
            <a:endParaRPr lang="en-US" dirty="0" smtClean="0">
              <a:solidFill>
                <a:schemeClr val="accent2"/>
              </a:solidFill>
            </a:endParaRPr>
          </a:p>
          <a:p>
            <a:pPr algn="just">
              <a:lnSpc>
                <a:spcPct val="150000"/>
              </a:lnSpc>
              <a:spcBef>
                <a:spcPts val="0"/>
              </a:spcBef>
              <a:buNone/>
              <a:defRPr/>
            </a:pPr>
            <a:r>
              <a:rPr lang="en-US" i="1" smtClean="0">
                <a:solidFill>
                  <a:schemeClr val="accent2"/>
                </a:solidFill>
              </a:rPr>
              <a:t>     </a:t>
            </a:r>
            <a:endParaRPr lang="en-US" i="1" dirty="0" smtClean="0">
              <a:solidFill>
                <a:schemeClr val="accent2"/>
              </a:solidFill>
            </a:endParaRPr>
          </a:p>
          <a:p>
            <a:pPr>
              <a:lnSpc>
                <a:spcPct val="150000"/>
              </a:lnSpc>
              <a:spcBef>
                <a:spcPts val="0"/>
              </a:spcBef>
              <a:defRPr/>
            </a:pPr>
            <a:endParaRPr lang="en-US" dirty="0" smtClean="0"/>
          </a:p>
          <a:p>
            <a:pPr>
              <a:lnSpc>
                <a:spcPct val="150000"/>
              </a:lnSpc>
              <a:spcBef>
                <a:spcPts val="0"/>
              </a:spcBef>
            </a:pPr>
            <a:endParaRPr lang="vi-VN" dirty="0"/>
          </a:p>
        </p:txBody>
      </p:sp>
    </p:spTree>
    <p:extLst>
      <p:ext uri="{BB962C8B-B14F-4D97-AF65-F5344CB8AC3E}">
        <p14:creationId xmlns:p14="http://schemas.microsoft.com/office/powerpoint/2010/main" val="2547116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heckerboard(across)">
                                      <p:cBhvr>
                                        <p:cTn id="21" dur="500"/>
                                        <p:tgtEl>
                                          <p:spTgt spid="3">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heckerboard(across)">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472518" cy="6143668"/>
          </a:xfrm>
        </p:spPr>
        <p:txBody>
          <a:bodyPr/>
          <a:lstStyle/>
          <a:p>
            <a:pPr algn="just">
              <a:lnSpc>
                <a:spcPct val="150000"/>
              </a:lnSpc>
              <a:spcBef>
                <a:spcPts val="0"/>
              </a:spcBef>
            </a:pPr>
            <a:r>
              <a:rPr lang="en-US" dirty="0" err="1" smtClean="0"/>
              <a:t>Lợi</a:t>
            </a:r>
            <a:r>
              <a:rPr lang="en-US" dirty="0" smtClean="0"/>
              <a:t> </a:t>
            </a:r>
            <a:r>
              <a:rPr lang="en-US" dirty="0" err="1" smtClean="0"/>
              <a:t>chưa</a:t>
            </a:r>
            <a:r>
              <a:rPr lang="en-US" dirty="0" smtClean="0"/>
              <a:t> </a:t>
            </a:r>
            <a:r>
              <a:rPr lang="en-US" dirty="0" err="1" smtClean="0"/>
              <a:t>tính</a:t>
            </a:r>
            <a:r>
              <a:rPr lang="en-US" dirty="0" smtClean="0"/>
              <a:t>: </a:t>
            </a:r>
            <a:r>
              <a:rPr lang="en-US" dirty="0" err="1" smtClean="0"/>
              <a:t>những</a:t>
            </a:r>
            <a:r>
              <a:rPr lang="en-US" dirty="0" smtClean="0"/>
              <a:t> </a:t>
            </a:r>
            <a:r>
              <a:rPr lang="en-US" dirty="0" err="1" smtClean="0"/>
              <a:t>khoản</a:t>
            </a:r>
            <a:r>
              <a:rPr lang="en-US" dirty="0" smtClean="0"/>
              <a:t> </a:t>
            </a:r>
            <a:r>
              <a:rPr lang="en-US" dirty="0" err="1" smtClean="0"/>
              <a:t>làm</a:t>
            </a:r>
            <a:r>
              <a:rPr lang="en-US" dirty="0" smtClean="0"/>
              <a:t> </a:t>
            </a:r>
            <a:r>
              <a:rPr lang="en-US" dirty="0" err="1" smtClean="0"/>
              <a:t>tăng</a:t>
            </a:r>
            <a:r>
              <a:rPr lang="en-US" dirty="0" smtClean="0"/>
              <a:t> </a:t>
            </a:r>
            <a:r>
              <a:rPr lang="en-US" dirty="0" err="1" smtClean="0"/>
              <a:t>chất</a:t>
            </a:r>
            <a:r>
              <a:rPr lang="en-US" dirty="0" smtClean="0"/>
              <a:t> </a:t>
            </a:r>
            <a:r>
              <a:rPr lang="en-US" dirty="0" err="1" smtClean="0"/>
              <a:t>lượng</a:t>
            </a:r>
            <a:r>
              <a:rPr lang="en-US" dirty="0" smtClean="0"/>
              <a:t> </a:t>
            </a:r>
            <a:r>
              <a:rPr lang="en-US" dirty="0" err="1" smtClean="0"/>
              <a:t>cuộc</a:t>
            </a:r>
            <a:r>
              <a:rPr lang="en-US" dirty="0" smtClean="0"/>
              <a:t> </a:t>
            </a:r>
            <a:r>
              <a:rPr lang="en-US" dirty="0" err="1" smtClean="0"/>
              <a:t>sống</a:t>
            </a:r>
            <a:r>
              <a:rPr lang="en-US" dirty="0" smtClean="0"/>
              <a:t>, </a:t>
            </a:r>
            <a:r>
              <a:rPr lang="en-US" dirty="0" err="1" smtClean="0"/>
              <a:t>có</a:t>
            </a:r>
            <a:r>
              <a:rPr lang="en-US" dirty="0" smtClean="0"/>
              <a:t> </a:t>
            </a:r>
            <a:r>
              <a:rPr lang="en-US" dirty="0" err="1" smtClean="0"/>
              <a:t>lợi</a:t>
            </a:r>
            <a:r>
              <a:rPr lang="en-US" dirty="0" smtClean="0"/>
              <a:t> </a:t>
            </a:r>
            <a:r>
              <a:rPr lang="en-US" dirty="0" err="1" smtClean="0"/>
              <a:t>cho</a:t>
            </a:r>
            <a:r>
              <a:rPr lang="en-US" dirty="0" smtClean="0"/>
              <a:t> </a:t>
            </a:r>
            <a:r>
              <a:rPr lang="en-US" dirty="0" err="1" smtClean="0"/>
              <a:t>mọi</a:t>
            </a:r>
            <a:r>
              <a:rPr lang="en-US" dirty="0" smtClean="0"/>
              <a:t> </a:t>
            </a:r>
            <a:r>
              <a:rPr lang="en-US" dirty="0" err="1" smtClean="0"/>
              <a:t>người</a:t>
            </a:r>
            <a:r>
              <a:rPr lang="en-US" dirty="0" smtClean="0"/>
              <a:t> </a:t>
            </a:r>
            <a:r>
              <a:rPr lang="en-US" dirty="0" err="1" smtClean="0"/>
              <a:t>nhưng</a:t>
            </a:r>
            <a:r>
              <a:rPr lang="en-US" dirty="0" smtClean="0"/>
              <a:t> </a:t>
            </a:r>
            <a:r>
              <a:rPr lang="en-US" dirty="0" err="1" smtClean="0"/>
              <a:t>chưa</a:t>
            </a:r>
            <a:r>
              <a:rPr lang="en-US" dirty="0" smtClean="0"/>
              <a:t> </a:t>
            </a:r>
            <a:r>
              <a:rPr lang="en-US" dirty="0" err="1" smtClean="0"/>
              <a:t>được</a:t>
            </a:r>
            <a:r>
              <a:rPr lang="en-US" dirty="0" smtClean="0"/>
              <a:t> </a:t>
            </a:r>
            <a:r>
              <a:rPr lang="en-US" dirty="0" err="1" smtClean="0"/>
              <a:t>tính</a:t>
            </a:r>
            <a:r>
              <a:rPr lang="en-US" dirty="0" smtClean="0"/>
              <a:t> </a:t>
            </a:r>
            <a:r>
              <a:rPr lang="en-US" dirty="0" err="1" smtClean="0"/>
              <a:t>vào</a:t>
            </a:r>
            <a:r>
              <a:rPr lang="en-US" dirty="0" smtClean="0"/>
              <a:t> GDP, GNP </a:t>
            </a:r>
            <a:r>
              <a:rPr lang="en-US" dirty="0" err="1" smtClean="0"/>
              <a:t>như</a:t>
            </a:r>
            <a:r>
              <a:rPr lang="en-US" dirty="0" smtClean="0"/>
              <a:t> </a:t>
            </a:r>
            <a:r>
              <a:rPr lang="en-US" dirty="0" err="1" smtClean="0"/>
              <a:t>hoạt</a:t>
            </a:r>
            <a:r>
              <a:rPr lang="en-US" dirty="0" smtClean="0"/>
              <a:t> </a:t>
            </a:r>
            <a:r>
              <a:rPr lang="en-US" dirty="0" err="1" smtClean="0"/>
              <a:t>động</a:t>
            </a:r>
            <a:r>
              <a:rPr lang="en-US" dirty="0" smtClean="0"/>
              <a:t> phi </a:t>
            </a:r>
            <a:r>
              <a:rPr lang="en-US" dirty="0" err="1" smtClean="0"/>
              <a:t>thương</a:t>
            </a:r>
            <a:r>
              <a:rPr lang="en-US" dirty="0" smtClean="0"/>
              <a:t> </a:t>
            </a:r>
            <a:r>
              <a:rPr lang="en-US" dirty="0" err="1" smtClean="0"/>
              <a:t>mại</a:t>
            </a:r>
            <a:r>
              <a:rPr lang="en-US" dirty="0" smtClean="0"/>
              <a:t> </a:t>
            </a:r>
            <a:r>
              <a:rPr lang="en-US" dirty="0" err="1" smtClean="0"/>
              <a:t>hoặc</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sự</a:t>
            </a:r>
            <a:r>
              <a:rPr lang="en-US" dirty="0" smtClean="0"/>
              <a:t> </a:t>
            </a:r>
            <a:r>
              <a:rPr lang="en-US" dirty="0" err="1" smtClean="0"/>
              <a:t>nhàn</a:t>
            </a:r>
            <a:r>
              <a:rPr lang="en-US" dirty="0" smtClean="0"/>
              <a:t> </a:t>
            </a:r>
            <a:r>
              <a:rPr lang="en-US" dirty="0" err="1" smtClean="0"/>
              <a:t>rỗi</a:t>
            </a:r>
            <a:r>
              <a:rPr lang="en-US" dirty="0" smtClean="0"/>
              <a:t>.</a:t>
            </a:r>
          </a:p>
          <a:p>
            <a:pPr algn="just">
              <a:lnSpc>
                <a:spcPct val="150000"/>
              </a:lnSpc>
              <a:spcBef>
                <a:spcPts val="0"/>
              </a:spcBef>
            </a:pPr>
            <a:r>
              <a:rPr lang="en-US" dirty="0" err="1" smtClean="0"/>
              <a:t>Hại</a:t>
            </a:r>
            <a:r>
              <a:rPr lang="en-US" dirty="0" smtClean="0"/>
              <a:t> </a:t>
            </a:r>
            <a:r>
              <a:rPr lang="en-US" dirty="0" err="1" smtClean="0"/>
              <a:t>chưa</a:t>
            </a:r>
            <a:r>
              <a:rPr lang="en-US" dirty="0" smtClean="0"/>
              <a:t> </a:t>
            </a:r>
            <a:r>
              <a:rPr lang="en-US" dirty="0" err="1" smtClean="0"/>
              <a:t>trừ</a:t>
            </a:r>
            <a:r>
              <a:rPr lang="en-US" dirty="0" smtClean="0"/>
              <a:t>: </a:t>
            </a:r>
            <a:r>
              <a:rPr lang="en-US" dirty="0" err="1" smtClean="0"/>
              <a:t>những</a:t>
            </a:r>
            <a:r>
              <a:rPr lang="en-US" dirty="0" smtClean="0"/>
              <a:t> </a:t>
            </a:r>
            <a:r>
              <a:rPr lang="en-US" dirty="0" err="1" smtClean="0"/>
              <a:t>khoản</a:t>
            </a:r>
            <a:r>
              <a:rPr lang="en-US" dirty="0" smtClean="0"/>
              <a:t> </a:t>
            </a:r>
            <a:r>
              <a:rPr lang="en-US" dirty="0" err="1" smtClean="0"/>
              <a:t>gây</a:t>
            </a:r>
            <a:r>
              <a:rPr lang="en-US" dirty="0" smtClean="0"/>
              <a:t> </a:t>
            </a:r>
            <a:r>
              <a:rPr lang="en-US" dirty="0" err="1" smtClean="0"/>
              <a:t>thiệt</a:t>
            </a:r>
            <a:r>
              <a:rPr lang="en-US" dirty="0" smtClean="0"/>
              <a:t> </a:t>
            </a:r>
            <a:r>
              <a:rPr lang="en-US" dirty="0" err="1" smtClean="0"/>
              <a:t>hại</a:t>
            </a:r>
            <a:r>
              <a:rPr lang="en-US" dirty="0" smtClean="0"/>
              <a:t> </a:t>
            </a:r>
            <a:r>
              <a:rPr lang="en-US" dirty="0" err="1" smtClean="0"/>
              <a:t>cho</a:t>
            </a:r>
            <a:r>
              <a:rPr lang="en-US" dirty="0" smtClean="0"/>
              <a:t> </a:t>
            </a:r>
            <a:r>
              <a:rPr lang="en-US" dirty="0" err="1" smtClean="0"/>
              <a:t>đời</a:t>
            </a:r>
            <a:r>
              <a:rPr lang="en-US" dirty="0" smtClean="0"/>
              <a:t> </a:t>
            </a:r>
            <a:r>
              <a:rPr lang="en-US" dirty="0" err="1" smtClean="0"/>
              <a:t>sống</a:t>
            </a:r>
            <a:r>
              <a:rPr lang="en-US" dirty="0" smtClean="0"/>
              <a:t> </a:t>
            </a:r>
            <a:r>
              <a:rPr lang="en-US" dirty="0" err="1" smtClean="0"/>
              <a:t>nhưng</a:t>
            </a:r>
            <a:r>
              <a:rPr lang="en-US" dirty="0" smtClean="0"/>
              <a:t> </a:t>
            </a:r>
            <a:r>
              <a:rPr lang="en-US" dirty="0" err="1" smtClean="0"/>
              <a:t>không</a:t>
            </a:r>
            <a:r>
              <a:rPr lang="en-US" dirty="0" smtClean="0"/>
              <a:t> </a:t>
            </a:r>
            <a:r>
              <a:rPr lang="en-US" dirty="0" err="1" smtClean="0"/>
              <a:t>được</a:t>
            </a:r>
            <a:r>
              <a:rPr lang="en-US" dirty="0" smtClean="0"/>
              <a:t> </a:t>
            </a:r>
            <a:r>
              <a:rPr lang="en-US" dirty="0" err="1" smtClean="0"/>
              <a:t>trừ</a:t>
            </a:r>
            <a:r>
              <a:rPr lang="en-US" dirty="0" smtClean="0"/>
              <a:t> </a:t>
            </a:r>
            <a:r>
              <a:rPr lang="en-US" dirty="0" err="1" smtClean="0"/>
              <a:t>ra</a:t>
            </a:r>
            <a:r>
              <a:rPr lang="en-US" dirty="0" smtClean="0"/>
              <a:t> </a:t>
            </a:r>
            <a:r>
              <a:rPr lang="en-US" dirty="0" err="1" smtClean="0"/>
              <a:t>khi</a:t>
            </a:r>
            <a:r>
              <a:rPr lang="en-US" dirty="0" smtClean="0"/>
              <a:t> </a:t>
            </a:r>
            <a:r>
              <a:rPr lang="en-US" dirty="0" err="1" smtClean="0"/>
              <a:t>tính</a:t>
            </a:r>
            <a:r>
              <a:rPr lang="en-US" dirty="0" smtClean="0"/>
              <a:t> GDP, GNP </a:t>
            </a:r>
            <a:r>
              <a:rPr lang="en-US" dirty="0" err="1" smtClean="0"/>
              <a:t>đó</a:t>
            </a:r>
            <a:r>
              <a:rPr lang="en-US" dirty="0" smtClean="0"/>
              <a:t> </a:t>
            </a:r>
            <a:r>
              <a:rPr lang="en-US" dirty="0" err="1" smtClean="0"/>
              <a:t>là</a:t>
            </a:r>
            <a:r>
              <a:rPr lang="en-US" dirty="0" smtClean="0"/>
              <a:t> </a:t>
            </a:r>
            <a:r>
              <a:rPr lang="en-US" dirty="0" err="1" smtClean="0"/>
              <a:t>những</a:t>
            </a:r>
            <a:r>
              <a:rPr lang="en-US" dirty="0" smtClean="0"/>
              <a:t> </a:t>
            </a:r>
            <a:r>
              <a:rPr lang="en-US" dirty="0" err="1" smtClean="0"/>
              <a:t>khoản</a:t>
            </a:r>
            <a:r>
              <a:rPr lang="en-US" dirty="0" smtClean="0"/>
              <a:t> </a:t>
            </a:r>
            <a:r>
              <a:rPr lang="en-US" dirty="0" err="1" smtClean="0"/>
              <a:t>thiệt</a:t>
            </a:r>
            <a:r>
              <a:rPr lang="en-US" dirty="0" smtClean="0"/>
              <a:t> </a:t>
            </a:r>
            <a:r>
              <a:rPr lang="en-US" dirty="0" err="1" smtClean="0"/>
              <a:t>hại</a:t>
            </a:r>
            <a:r>
              <a:rPr lang="en-US" dirty="0" smtClean="0"/>
              <a:t> do ô </a:t>
            </a:r>
            <a:r>
              <a:rPr lang="en-US" dirty="0" err="1" smtClean="0"/>
              <a:t>nhiễm</a:t>
            </a:r>
            <a:r>
              <a:rPr lang="en-US" dirty="0" smtClean="0"/>
              <a:t> </a:t>
            </a:r>
            <a:r>
              <a:rPr lang="en-US" dirty="0" err="1" smtClean="0"/>
              <a:t>môi</a:t>
            </a:r>
            <a:r>
              <a:rPr lang="en-US" dirty="0" smtClean="0"/>
              <a:t> </a:t>
            </a:r>
            <a:r>
              <a:rPr lang="en-US" dirty="0" err="1" smtClean="0"/>
              <a:t>trường</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xã</a:t>
            </a:r>
            <a:r>
              <a:rPr lang="en-US" dirty="0" smtClean="0"/>
              <a:t> </a:t>
            </a:r>
            <a:r>
              <a:rPr lang="en-US" dirty="0" err="1" smtClean="0"/>
              <a:t>hội</a:t>
            </a:r>
            <a:r>
              <a:rPr lang="en-US" dirty="0" smtClean="0"/>
              <a:t> </a:t>
            </a:r>
            <a:r>
              <a:rPr lang="en-US" dirty="0" err="1" smtClean="0"/>
              <a:t>phát</a:t>
            </a:r>
            <a:r>
              <a:rPr lang="en-US" dirty="0" smtClean="0"/>
              <a:t> </a:t>
            </a:r>
            <a:r>
              <a:rPr lang="en-US" dirty="0" err="1" smtClean="0"/>
              <a:t>sinh</a:t>
            </a:r>
            <a:r>
              <a:rPr lang="en-US" dirty="0" smtClean="0"/>
              <a:t> </a:t>
            </a:r>
            <a:r>
              <a:rPr lang="en-US" dirty="0" err="1" smtClean="0"/>
              <a:t>trong</a:t>
            </a:r>
            <a:r>
              <a:rPr lang="en-US" dirty="0" smtClean="0"/>
              <a:t> </a:t>
            </a:r>
            <a:r>
              <a:rPr lang="en-US" dirty="0" err="1" smtClean="0"/>
              <a:t>những</a:t>
            </a:r>
            <a:r>
              <a:rPr lang="en-US" dirty="0" smtClean="0"/>
              <a:t> </a:t>
            </a:r>
            <a:r>
              <a:rPr lang="en-US" dirty="0" err="1" smtClean="0"/>
              <a:t>vùng</a:t>
            </a:r>
            <a:r>
              <a:rPr lang="en-US" dirty="0" smtClean="0"/>
              <a:t> </a:t>
            </a:r>
            <a:r>
              <a:rPr lang="en-US" dirty="0" err="1" smtClean="0"/>
              <a:t>đô</a:t>
            </a:r>
            <a:r>
              <a:rPr lang="en-US" dirty="0" smtClean="0"/>
              <a:t> </a:t>
            </a:r>
            <a:r>
              <a:rPr lang="en-US" dirty="0" err="1" smtClean="0"/>
              <a:t>thị</a:t>
            </a:r>
            <a:r>
              <a:rPr lang="en-US" dirty="0" smtClean="0"/>
              <a:t> </a:t>
            </a:r>
            <a:r>
              <a:rPr lang="en-US" dirty="0" err="1" smtClean="0"/>
              <a:t>hóa</a:t>
            </a:r>
            <a:r>
              <a:rPr lang="en-US" dirty="0" smtClean="0"/>
              <a:t>.</a:t>
            </a:r>
          </a:p>
          <a:p>
            <a:pPr>
              <a:lnSpc>
                <a:spcPct val="150000"/>
              </a:lnSpc>
              <a:spcBef>
                <a:spcPts val="0"/>
              </a:spcBef>
              <a:buNone/>
            </a:pPr>
            <a:endParaRPr lang="vi-VN" dirty="0"/>
          </a:p>
        </p:txBody>
      </p:sp>
    </p:spTree>
    <p:extLst>
      <p:ext uri="{BB962C8B-B14F-4D97-AF65-F5344CB8AC3E}">
        <p14:creationId xmlns:p14="http://schemas.microsoft.com/office/powerpoint/2010/main" val="1646351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8"/>
            <a:ext cx="7886700" cy="673099"/>
          </a:xfrm>
        </p:spPr>
        <p:txBody>
          <a:bodyPr>
            <a:normAutofit/>
          </a:bodyPr>
          <a:lstStyle/>
          <a:p>
            <a:r>
              <a:rPr lang="en-US" sz="2800" b="1" smtClean="0">
                <a:solidFill>
                  <a:srgbClr val="FF0000"/>
                </a:solidFill>
              </a:rPr>
              <a:t>III.CÁC CHỈ TIÊU KHÁC</a:t>
            </a:r>
            <a:endParaRPr lang="vi-VN" sz="2800" b="1" dirty="0">
              <a:solidFill>
                <a:srgbClr val="FF0000"/>
              </a:solidFill>
            </a:endParaRPr>
          </a:p>
        </p:txBody>
      </p:sp>
      <p:sp>
        <p:nvSpPr>
          <p:cNvPr id="3" name="Content Placeholder 2"/>
          <p:cNvSpPr>
            <a:spLocks noGrp="1"/>
          </p:cNvSpPr>
          <p:nvPr>
            <p:ph idx="1"/>
          </p:nvPr>
        </p:nvSpPr>
        <p:spPr>
          <a:xfrm>
            <a:off x="628650" y="1381872"/>
            <a:ext cx="7886700" cy="4351338"/>
          </a:xfrm>
        </p:spPr>
        <p:txBody>
          <a:bodyPr>
            <a:normAutofit lnSpcReduction="10000"/>
          </a:bodyPr>
          <a:lstStyle/>
          <a:p>
            <a:pPr marL="550926" indent="-514350">
              <a:lnSpc>
                <a:spcPct val="150000"/>
              </a:lnSpc>
              <a:spcBef>
                <a:spcPts val="0"/>
              </a:spcBef>
              <a:buAutoNum type="arabicPeriod"/>
            </a:pPr>
            <a:r>
              <a:rPr lang="en-US" b="1" dirty="0" err="1" smtClean="0">
                <a:solidFill>
                  <a:srgbClr val="0000FF"/>
                </a:solidFill>
              </a:rPr>
              <a:t>Sản</a:t>
            </a:r>
            <a:r>
              <a:rPr lang="en-US" b="1" dirty="0" smtClean="0">
                <a:solidFill>
                  <a:srgbClr val="0000FF"/>
                </a:solidFill>
              </a:rPr>
              <a:t> </a:t>
            </a:r>
            <a:r>
              <a:rPr lang="en-US" b="1" dirty="0" err="1" smtClean="0">
                <a:solidFill>
                  <a:srgbClr val="0000FF"/>
                </a:solidFill>
              </a:rPr>
              <a:t>phẩm</a:t>
            </a:r>
            <a:r>
              <a:rPr lang="en-US" b="1" dirty="0" smtClean="0">
                <a:solidFill>
                  <a:srgbClr val="0000FF"/>
                </a:solidFill>
              </a:rPr>
              <a:t> </a:t>
            </a:r>
            <a:r>
              <a:rPr lang="en-US" b="1" dirty="0" err="1" smtClean="0">
                <a:solidFill>
                  <a:srgbClr val="0000FF"/>
                </a:solidFill>
              </a:rPr>
              <a:t>quốc</a:t>
            </a:r>
            <a:r>
              <a:rPr lang="en-US" b="1" dirty="0" smtClean="0">
                <a:solidFill>
                  <a:srgbClr val="0000FF"/>
                </a:solidFill>
              </a:rPr>
              <a:t> </a:t>
            </a:r>
            <a:r>
              <a:rPr lang="en-US" b="1" dirty="0" err="1" smtClean="0">
                <a:solidFill>
                  <a:srgbClr val="0000FF"/>
                </a:solidFill>
              </a:rPr>
              <a:t>dân</a:t>
            </a:r>
            <a:r>
              <a:rPr lang="en-US" b="1" dirty="0" smtClean="0">
                <a:solidFill>
                  <a:srgbClr val="0000FF"/>
                </a:solidFill>
              </a:rPr>
              <a:t> </a:t>
            </a:r>
            <a:r>
              <a:rPr lang="en-US" b="1" dirty="0" err="1" smtClean="0">
                <a:solidFill>
                  <a:srgbClr val="0000FF"/>
                </a:solidFill>
              </a:rPr>
              <a:t>ròng</a:t>
            </a:r>
            <a:r>
              <a:rPr lang="en-US" b="1" dirty="0" smtClean="0">
                <a:solidFill>
                  <a:srgbClr val="0000FF"/>
                </a:solidFill>
              </a:rPr>
              <a:t> (NNP):</a:t>
            </a:r>
            <a:r>
              <a:rPr lang="en-US" dirty="0" smtClean="0"/>
              <a:t> </a:t>
            </a:r>
            <a:r>
              <a:rPr lang="en-US" dirty="0" err="1" smtClean="0"/>
              <a:t>là</a:t>
            </a:r>
            <a:r>
              <a:rPr lang="en-US" dirty="0" smtClean="0"/>
              <a:t> </a:t>
            </a:r>
            <a:r>
              <a:rPr lang="en-US" dirty="0" err="1" smtClean="0"/>
              <a:t>phần</a:t>
            </a:r>
            <a:r>
              <a:rPr lang="en-US" dirty="0" smtClean="0"/>
              <a:t> GNP </a:t>
            </a:r>
            <a:r>
              <a:rPr lang="en-US" dirty="0" err="1" smtClean="0"/>
              <a:t>còn</a:t>
            </a:r>
            <a:r>
              <a:rPr lang="en-US" dirty="0" smtClean="0"/>
              <a:t> </a:t>
            </a:r>
            <a:r>
              <a:rPr lang="en-US" dirty="0" err="1" smtClean="0"/>
              <a:t>lại</a:t>
            </a:r>
            <a:r>
              <a:rPr lang="en-US" dirty="0" smtClean="0"/>
              <a:t> </a:t>
            </a:r>
            <a:r>
              <a:rPr lang="en-US" dirty="0" err="1" smtClean="0"/>
              <a:t>sau</a:t>
            </a:r>
            <a:r>
              <a:rPr lang="en-US" dirty="0" smtClean="0"/>
              <a:t> </a:t>
            </a:r>
            <a:r>
              <a:rPr lang="en-US" dirty="0" err="1" smtClean="0"/>
              <a:t>khi</a:t>
            </a:r>
            <a:r>
              <a:rPr lang="en-US" dirty="0" smtClean="0"/>
              <a:t> </a:t>
            </a:r>
            <a:r>
              <a:rPr lang="en-US" dirty="0" err="1" smtClean="0"/>
              <a:t>trừ</a:t>
            </a:r>
            <a:r>
              <a:rPr lang="en-US" dirty="0" smtClean="0"/>
              <a:t> </a:t>
            </a:r>
            <a:r>
              <a:rPr lang="en-US" dirty="0" err="1" smtClean="0"/>
              <a:t>đi</a:t>
            </a:r>
            <a:r>
              <a:rPr lang="en-US" dirty="0" smtClean="0"/>
              <a:t> </a:t>
            </a:r>
            <a:r>
              <a:rPr lang="en-US" dirty="0" err="1" smtClean="0"/>
              <a:t>khấu</a:t>
            </a:r>
            <a:r>
              <a:rPr lang="en-US" dirty="0" smtClean="0"/>
              <a:t> </a:t>
            </a:r>
            <a:r>
              <a:rPr lang="en-US" dirty="0" err="1" smtClean="0"/>
              <a:t>hao</a:t>
            </a:r>
            <a:r>
              <a:rPr lang="en-US" dirty="0" smtClean="0"/>
              <a:t>.</a:t>
            </a:r>
          </a:p>
          <a:p>
            <a:pPr marL="550926" indent="-514350">
              <a:lnSpc>
                <a:spcPct val="150000"/>
              </a:lnSpc>
              <a:spcBef>
                <a:spcPts val="0"/>
              </a:spcBef>
              <a:buAutoNum type="arabicPeriod"/>
            </a:pPr>
            <a:endParaRPr lang="en-US" dirty="0" smtClean="0"/>
          </a:p>
          <a:p>
            <a:pPr marL="550926" indent="-514350">
              <a:lnSpc>
                <a:spcPct val="150000"/>
              </a:lnSpc>
              <a:spcBef>
                <a:spcPts val="0"/>
              </a:spcBef>
              <a:buNone/>
            </a:pPr>
            <a:endParaRPr lang="en-US" dirty="0" smtClean="0"/>
          </a:p>
          <a:p>
            <a:pPr marL="550926" indent="-514350" algn="just">
              <a:lnSpc>
                <a:spcPct val="150000"/>
              </a:lnSpc>
              <a:spcBef>
                <a:spcPts val="0"/>
              </a:spcBef>
              <a:buBlip>
                <a:blip r:embed="rId2"/>
              </a:buBlip>
            </a:pPr>
            <a:r>
              <a:rPr lang="en-US" dirty="0" smtClean="0"/>
              <a:t> NNP </a:t>
            </a:r>
            <a:r>
              <a:rPr lang="en-US" dirty="0" err="1" smtClean="0"/>
              <a:t>mới</a:t>
            </a:r>
            <a:r>
              <a:rPr lang="en-US" dirty="0" smtClean="0"/>
              <a:t> </a:t>
            </a:r>
            <a:r>
              <a:rPr lang="en-US" dirty="0" err="1" smtClean="0"/>
              <a:t>thực</a:t>
            </a:r>
            <a:r>
              <a:rPr lang="en-US" dirty="0" smtClean="0"/>
              <a:t> </a:t>
            </a:r>
            <a:r>
              <a:rPr lang="en-US" dirty="0" err="1" smtClean="0"/>
              <a:t>sự</a:t>
            </a:r>
            <a:r>
              <a:rPr lang="en-US" dirty="0" smtClean="0"/>
              <a:t> </a:t>
            </a:r>
            <a:r>
              <a:rPr lang="en-US" dirty="0" err="1" smtClean="0"/>
              <a:t>là</a:t>
            </a:r>
            <a:r>
              <a:rPr lang="en-US" dirty="0" smtClean="0"/>
              <a:t> </a:t>
            </a:r>
            <a:r>
              <a:rPr lang="en-US" dirty="0" err="1" smtClean="0"/>
              <a:t>sản</a:t>
            </a:r>
            <a:r>
              <a:rPr lang="en-US" dirty="0" smtClean="0"/>
              <a:t> </a:t>
            </a:r>
            <a:r>
              <a:rPr lang="en-US" dirty="0" err="1" smtClean="0"/>
              <a:t>phẩm</a:t>
            </a:r>
            <a:r>
              <a:rPr lang="en-US" dirty="0" smtClean="0"/>
              <a:t> hay </a:t>
            </a:r>
            <a:r>
              <a:rPr lang="en-US" dirty="0" err="1" smtClean="0"/>
              <a:t>thu</a:t>
            </a:r>
            <a:r>
              <a:rPr lang="en-US" dirty="0" smtClean="0"/>
              <a:t> </a:t>
            </a:r>
            <a:r>
              <a:rPr lang="en-US" dirty="0" err="1" smtClean="0"/>
              <a:t>nhập</a:t>
            </a:r>
            <a:r>
              <a:rPr lang="en-US" dirty="0" smtClean="0"/>
              <a:t> </a:t>
            </a:r>
            <a:r>
              <a:rPr lang="en-US" dirty="0" err="1" smtClean="0"/>
              <a:t>thực</a:t>
            </a:r>
            <a:r>
              <a:rPr lang="en-US" dirty="0" smtClean="0"/>
              <a:t> </a:t>
            </a:r>
            <a:r>
              <a:rPr lang="en-US" dirty="0" err="1" smtClean="0"/>
              <a:t>sự</a:t>
            </a:r>
            <a:r>
              <a:rPr lang="en-US" dirty="0" smtClean="0"/>
              <a:t> </a:t>
            </a:r>
            <a:r>
              <a:rPr lang="en-US" dirty="0" err="1" smtClean="0"/>
              <a:t>được</a:t>
            </a:r>
            <a:r>
              <a:rPr lang="en-US" dirty="0" smtClean="0"/>
              <a:t> </a:t>
            </a:r>
            <a:r>
              <a:rPr lang="en-US" dirty="0" err="1" smtClean="0"/>
              <a:t>tạo</a:t>
            </a:r>
            <a:r>
              <a:rPr lang="en-US" dirty="0" smtClean="0"/>
              <a:t> </a:t>
            </a:r>
            <a:r>
              <a:rPr lang="en-US" dirty="0" err="1" smtClean="0"/>
              <a:t>ra</a:t>
            </a:r>
            <a:r>
              <a:rPr lang="en-US" dirty="0" smtClean="0"/>
              <a:t> </a:t>
            </a:r>
            <a:r>
              <a:rPr lang="en-US" dirty="0" err="1" smtClean="0"/>
              <a:t>trong</a:t>
            </a:r>
            <a:r>
              <a:rPr lang="en-US" dirty="0" smtClean="0"/>
              <a:t> </a:t>
            </a:r>
            <a:r>
              <a:rPr lang="en-US" dirty="0" err="1" smtClean="0"/>
              <a:t>năm</a:t>
            </a:r>
            <a:r>
              <a:rPr lang="en-US" dirty="0" smtClean="0"/>
              <a:t>. Do </a:t>
            </a:r>
            <a:r>
              <a:rPr lang="en-US" dirty="0" err="1" smtClean="0"/>
              <a:t>đó</a:t>
            </a:r>
            <a:r>
              <a:rPr lang="en-US" dirty="0" smtClean="0"/>
              <a:t> </a:t>
            </a:r>
            <a:r>
              <a:rPr lang="en-US" dirty="0" err="1" smtClean="0"/>
              <a:t>nó</a:t>
            </a:r>
            <a:r>
              <a:rPr lang="en-US" dirty="0" smtClean="0"/>
              <a:t> </a:t>
            </a:r>
            <a:r>
              <a:rPr lang="en-US" dirty="0" err="1" smtClean="0"/>
              <a:t>phản</a:t>
            </a:r>
            <a:r>
              <a:rPr lang="en-US" dirty="0" smtClean="0"/>
              <a:t> </a:t>
            </a:r>
            <a:r>
              <a:rPr lang="en-US" dirty="0" err="1" smtClean="0"/>
              <a:t>ánh</a:t>
            </a:r>
            <a:r>
              <a:rPr lang="en-US" dirty="0" smtClean="0"/>
              <a:t> </a:t>
            </a:r>
            <a:r>
              <a:rPr lang="en-US" dirty="0" err="1" smtClean="0"/>
              <a:t>đúng</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nền</a:t>
            </a:r>
            <a:r>
              <a:rPr lang="en-US" dirty="0" smtClean="0"/>
              <a:t> </a:t>
            </a:r>
            <a:r>
              <a:rPr lang="en-US" dirty="0" err="1" smtClean="0"/>
              <a:t>kinh</a:t>
            </a:r>
            <a:r>
              <a:rPr lang="en-US" dirty="0" smtClean="0"/>
              <a:t> </a:t>
            </a:r>
            <a:r>
              <a:rPr lang="en-US" dirty="0" err="1" smtClean="0"/>
              <a:t>tế</a:t>
            </a:r>
            <a:endParaRPr lang="en-US" dirty="0" smtClean="0"/>
          </a:p>
          <a:p>
            <a:pPr marL="550926" indent="-514350">
              <a:lnSpc>
                <a:spcPct val="150000"/>
              </a:lnSpc>
              <a:spcBef>
                <a:spcPts val="0"/>
              </a:spcBef>
              <a:buNone/>
            </a:pPr>
            <a:endParaRPr lang="en-US" dirty="0" smtClean="0"/>
          </a:p>
          <a:p>
            <a:pPr marL="550926" indent="-514350">
              <a:lnSpc>
                <a:spcPct val="150000"/>
              </a:lnSpc>
              <a:spcBef>
                <a:spcPts val="0"/>
              </a:spcBef>
              <a:buNone/>
            </a:pPr>
            <a:endParaRPr lang="vi-VN" dirty="0"/>
          </a:p>
        </p:txBody>
      </p:sp>
      <p:sp>
        <p:nvSpPr>
          <p:cNvPr id="4" name="Rounded Rectangle 3"/>
          <p:cNvSpPr/>
          <p:nvPr/>
        </p:nvSpPr>
        <p:spPr>
          <a:xfrm>
            <a:off x="1795163" y="2669188"/>
            <a:ext cx="4929222" cy="928694"/>
          </a:xfrm>
          <a:prstGeom prst="roundRect">
            <a:avLst/>
          </a:prstGeom>
          <a:solidFill>
            <a:srgbClr val="00B050"/>
          </a:solidFill>
        </p:spPr>
        <p:style>
          <a:lnRef idx="0">
            <a:schemeClr val="dk1"/>
          </a:lnRef>
          <a:fillRef idx="3">
            <a:schemeClr val="dk1"/>
          </a:fillRef>
          <a:effectRef idx="3">
            <a:schemeClr val="dk1"/>
          </a:effectRef>
          <a:fontRef idx="minor">
            <a:schemeClr val="lt1"/>
          </a:fontRef>
        </p:style>
        <p:txBody>
          <a:bodyPr rtlCol="0" anchor="ctr"/>
          <a:lstStyle/>
          <a:p>
            <a:pPr algn="ctr"/>
            <a:r>
              <a:rPr lang="en-US" sz="2800" b="1" i="1" dirty="0" smtClean="0"/>
              <a:t>NNP =  GNP - De</a:t>
            </a:r>
            <a:endParaRPr lang="vi-VN" sz="2800" b="1" i="1" dirty="0"/>
          </a:p>
        </p:txBody>
      </p:sp>
    </p:spTree>
    <p:extLst>
      <p:ext uri="{BB962C8B-B14F-4D97-AF65-F5344CB8AC3E}">
        <p14:creationId xmlns:p14="http://schemas.microsoft.com/office/powerpoint/2010/main" val="1540806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heckerboard(across)">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115328" cy="6357982"/>
          </a:xfrm>
        </p:spPr>
        <p:txBody>
          <a:bodyPr/>
          <a:lstStyle/>
          <a:p>
            <a:pPr marL="550926" indent="-514350">
              <a:lnSpc>
                <a:spcPct val="150000"/>
              </a:lnSpc>
              <a:spcBef>
                <a:spcPts val="0"/>
              </a:spcBef>
              <a:buNone/>
            </a:pPr>
            <a:r>
              <a:rPr lang="en-US" b="1" dirty="0" smtClean="0">
                <a:solidFill>
                  <a:srgbClr val="0000FF"/>
                </a:solidFill>
              </a:rPr>
              <a:t>2. Thu </a:t>
            </a:r>
            <a:r>
              <a:rPr lang="en-US" b="1" dirty="0" err="1" smtClean="0">
                <a:solidFill>
                  <a:srgbClr val="0000FF"/>
                </a:solidFill>
              </a:rPr>
              <a:t>nhập</a:t>
            </a:r>
            <a:r>
              <a:rPr lang="en-US" b="1" dirty="0" smtClean="0">
                <a:solidFill>
                  <a:srgbClr val="0000FF"/>
                </a:solidFill>
              </a:rPr>
              <a:t> </a:t>
            </a:r>
            <a:r>
              <a:rPr lang="en-US" b="1" dirty="0" err="1" smtClean="0">
                <a:solidFill>
                  <a:srgbClr val="0000FF"/>
                </a:solidFill>
              </a:rPr>
              <a:t>quốc</a:t>
            </a:r>
            <a:r>
              <a:rPr lang="en-US" b="1" dirty="0" smtClean="0">
                <a:solidFill>
                  <a:srgbClr val="0000FF"/>
                </a:solidFill>
              </a:rPr>
              <a:t> </a:t>
            </a:r>
            <a:r>
              <a:rPr lang="en-US" b="1" dirty="0" err="1" smtClean="0">
                <a:solidFill>
                  <a:srgbClr val="0000FF"/>
                </a:solidFill>
              </a:rPr>
              <a:t>dân</a:t>
            </a:r>
            <a:r>
              <a:rPr lang="en-US" b="1" dirty="0" smtClean="0">
                <a:solidFill>
                  <a:srgbClr val="0000FF"/>
                </a:solidFill>
              </a:rPr>
              <a:t> </a:t>
            </a:r>
            <a:r>
              <a:rPr lang="en-US" b="1" dirty="0" err="1" smtClean="0">
                <a:solidFill>
                  <a:srgbClr val="0000FF"/>
                </a:solidFill>
              </a:rPr>
              <a:t>và</a:t>
            </a:r>
            <a:r>
              <a:rPr lang="en-US" b="1" dirty="0" smtClean="0">
                <a:solidFill>
                  <a:srgbClr val="0000FF"/>
                </a:solidFill>
              </a:rPr>
              <a:t> </a:t>
            </a:r>
            <a:r>
              <a:rPr lang="en-US" b="1" dirty="0" err="1" smtClean="0">
                <a:solidFill>
                  <a:srgbClr val="0000FF"/>
                </a:solidFill>
              </a:rPr>
              <a:t>thu</a:t>
            </a:r>
            <a:r>
              <a:rPr lang="en-US" b="1" dirty="0" smtClean="0">
                <a:solidFill>
                  <a:srgbClr val="0000FF"/>
                </a:solidFill>
              </a:rPr>
              <a:t> </a:t>
            </a:r>
            <a:r>
              <a:rPr lang="en-US" b="1" dirty="0" err="1" smtClean="0">
                <a:solidFill>
                  <a:srgbClr val="0000FF"/>
                </a:solidFill>
              </a:rPr>
              <a:t>nhập</a:t>
            </a:r>
            <a:r>
              <a:rPr lang="en-US" b="1" dirty="0" smtClean="0">
                <a:solidFill>
                  <a:srgbClr val="0000FF"/>
                </a:solidFill>
              </a:rPr>
              <a:t> </a:t>
            </a:r>
            <a:r>
              <a:rPr lang="en-US" b="1" dirty="0" err="1" smtClean="0">
                <a:solidFill>
                  <a:srgbClr val="0000FF"/>
                </a:solidFill>
              </a:rPr>
              <a:t>khả</a:t>
            </a:r>
            <a:r>
              <a:rPr lang="en-US" b="1" dirty="0" smtClean="0">
                <a:solidFill>
                  <a:srgbClr val="0000FF"/>
                </a:solidFill>
              </a:rPr>
              <a:t> </a:t>
            </a:r>
            <a:r>
              <a:rPr lang="en-US" b="1" dirty="0" err="1" smtClean="0">
                <a:solidFill>
                  <a:srgbClr val="0000FF"/>
                </a:solidFill>
              </a:rPr>
              <a:t>dụng</a:t>
            </a:r>
            <a:endParaRPr lang="en-US" b="1" dirty="0" smtClean="0">
              <a:solidFill>
                <a:srgbClr val="0000FF"/>
              </a:solidFill>
            </a:endParaRPr>
          </a:p>
          <a:p>
            <a:pPr marL="550926" indent="-514350" algn="just">
              <a:lnSpc>
                <a:spcPct val="150000"/>
              </a:lnSpc>
              <a:spcBef>
                <a:spcPts val="0"/>
              </a:spcBef>
              <a:buNone/>
            </a:pPr>
            <a:r>
              <a:rPr lang="en-US" dirty="0" smtClean="0"/>
              <a:t>   </a:t>
            </a:r>
            <a:r>
              <a:rPr lang="en-US" b="1" dirty="0" smtClean="0">
                <a:solidFill>
                  <a:srgbClr val="7030A0"/>
                </a:solidFill>
              </a:rPr>
              <a:t>a. Thu </a:t>
            </a:r>
            <a:r>
              <a:rPr lang="en-US" b="1" dirty="0" err="1" smtClean="0">
                <a:solidFill>
                  <a:srgbClr val="7030A0"/>
                </a:solidFill>
              </a:rPr>
              <a:t>nhập</a:t>
            </a:r>
            <a:r>
              <a:rPr lang="en-US" b="1" dirty="0" smtClean="0">
                <a:solidFill>
                  <a:srgbClr val="7030A0"/>
                </a:solidFill>
              </a:rPr>
              <a:t> </a:t>
            </a:r>
            <a:r>
              <a:rPr lang="en-US" b="1" dirty="0" err="1" smtClean="0">
                <a:solidFill>
                  <a:srgbClr val="7030A0"/>
                </a:solidFill>
              </a:rPr>
              <a:t>quốc</a:t>
            </a:r>
            <a:r>
              <a:rPr lang="en-US" b="1" dirty="0" smtClean="0">
                <a:solidFill>
                  <a:srgbClr val="7030A0"/>
                </a:solidFill>
              </a:rPr>
              <a:t> </a:t>
            </a:r>
            <a:r>
              <a:rPr lang="en-US" b="1" dirty="0" err="1" smtClean="0">
                <a:solidFill>
                  <a:srgbClr val="7030A0"/>
                </a:solidFill>
              </a:rPr>
              <a:t>dân</a:t>
            </a:r>
            <a:r>
              <a:rPr lang="en-US" b="1" dirty="0" smtClean="0">
                <a:solidFill>
                  <a:srgbClr val="7030A0"/>
                </a:solidFill>
              </a:rPr>
              <a:t> (NI):</a:t>
            </a:r>
            <a:r>
              <a:rPr lang="en-US" dirty="0" smtClean="0"/>
              <a:t> </a:t>
            </a:r>
            <a:r>
              <a:rPr lang="en-US" sz="2800" dirty="0" smtClean="0"/>
              <a:t>Thu </a:t>
            </a:r>
            <a:r>
              <a:rPr lang="en-US" sz="2800" dirty="0" err="1" smtClean="0"/>
              <a:t>nhập</a:t>
            </a:r>
            <a:r>
              <a:rPr lang="en-US" sz="2800" dirty="0" smtClean="0"/>
              <a:t> </a:t>
            </a:r>
            <a:r>
              <a:rPr lang="en-US" sz="2800" dirty="0" err="1" smtClean="0"/>
              <a:t>quốc</a:t>
            </a:r>
            <a:r>
              <a:rPr lang="en-US" sz="2800" dirty="0" smtClean="0"/>
              <a:t> </a:t>
            </a:r>
            <a:r>
              <a:rPr lang="en-US" sz="2800" dirty="0" err="1" smtClean="0"/>
              <a:t>dân</a:t>
            </a:r>
            <a:r>
              <a:rPr lang="en-US" sz="2800" dirty="0" smtClean="0"/>
              <a:t> </a:t>
            </a:r>
            <a:r>
              <a:rPr lang="en-US" sz="2800" dirty="0" err="1" smtClean="0"/>
              <a:t>phản</a:t>
            </a:r>
            <a:r>
              <a:rPr lang="en-US" sz="2800" dirty="0" smtClean="0"/>
              <a:t> </a:t>
            </a:r>
            <a:r>
              <a:rPr lang="en-US" sz="2800" dirty="0" err="1" smtClean="0"/>
              <a:t>ánh</a:t>
            </a:r>
            <a:r>
              <a:rPr lang="en-US" sz="2800" dirty="0" smtClean="0"/>
              <a:t> </a:t>
            </a:r>
            <a:r>
              <a:rPr lang="en-US" sz="2800" dirty="0" err="1" smtClean="0"/>
              <a:t>tổng</a:t>
            </a:r>
            <a:r>
              <a:rPr lang="en-US" sz="2800" dirty="0" smtClean="0"/>
              <a:t> </a:t>
            </a:r>
            <a:r>
              <a:rPr lang="en-US" sz="2800" dirty="0" err="1" smtClean="0"/>
              <a:t>số</a:t>
            </a:r>
            <a:r>
              <a:rPr lang="en-US" sz="2800" dirty="0" smtClean="0"/>
              <a:t> </a:t>
            </a:r>
            <a:r>
              <a:rPr lang="en-US" sz="2800" dirty="0" err="1" smtClean="0"/>
              <a:t>thu</a:t>
            </a:r>
            <a:r>
              <a:rPr lang="en-US" sz="2800" dirty="0" smtClean="0"/>
              <a:t> </a:t>
            </a:r>
            <a:r>
              <a:rPr lang="en-US" sz="2800" dirty="0" err="1" smtClean="0"/>
              <a:t>nhập</a:t>
            </a:r>
            <a:r>
              <a:rPr lang="en-US" sz="2800" dirty="0" smtClean="0"/>
              <a:t> </a:t>
            </a:r>
            <a:r>
              <a:rPr lang="en-US" sz="2800" dirty="0" err="1" smtClean="0"/>
              <a:t>từ</a:t>
            </a:r>
            <a:r>
              <a:rPr lang="en-US" sz="2800" dirty="0" smtClean="0"/>
              <a:t> </a:t>
            </a:r>
            <a:r>
              <a:rPr lang="en-US" sz="2800" dirty="0" err="1" smtClean="0"/>
              <a:t>các</a:t>
            </a:r>
            <a:r>
              <a:rPr lang="en-US" sz="2800" dirty="0" smtClean="0"/>
              <a:t> </a:t>
            </a:r>
            <a:r>
              <a:rPr lang="en-US" sz="2800" dirty="0" err="1" smtClean="0"/>
              <a:t>yếu</a:t>
            </a:r>
            <a:r>
              <a:rPr lang="en-US" sz="2800" dirty="0" smtClean="0"/>
              <a:t> </a:t>
            </a:r>
            <a:r>
              <a:rPr lang="en-US" sz="2800" dirty="0" err="1" smtClean="0"/>
              <a:t>tố</a:t>
            </a:r>
            <a:r>
              <a:rPr lang="en-US" sz="2800" dirty="0" smtClean="0"/>
              <a:t> </a:t>
            </a:r>
            <a:r>
              <a:rPr lang="en-US" sz="2800" dirty="0" err="1" smtClean="0"/>
              <a:t>sản</a:t>
            </a:r>
            <a:r>
              <a:rPr lang="en-US" sz="2800" dirty="0" smtClean="0"/>
              <a:t> </a:t>
            </a:r>
            <a:r>
              <a:rPr lang="en-US" sz="2800" dirty="0" err="1" smtClean="0"/>
              <a:t>xuất</a:t>
            </a:r>
            <a:r>
              <a:rPr lang="en-US" sz="2800" dirty="0" smtClean="0"/>
              <a:t>: </a:t>
            </a:r>
            <a:r>
              <a:rPr lang="en-US" sz="2800" dirty="0" err="1" smtClean="0"/>
              <a:t>lao</a:t>
            </a:r>
            <a:r>
              <a:rPr lang="en-US" sz="2800" dirty="0" smtClean="0"/>
              <a:t> </a:t>
            </a:r>
            <a:r>
              <a:rPr lang="en-US" sz="2800" dirty="0" err="1" smtClean="0"/>
              <a:t>động</a:t>
            </a:r>
            <a:r>
              <a:rPr lang="en-US" sz="2800" dirty="0" smtClean="0"/>
              <a:t>, </a:t>
            </a:r>
            <a:r>
              <a:rPr lang="en-US" sz="2800" dirty="0" err="1" smtClean="0"/>
              <a:t>vốn</a:t>
            </a:r>
            <a:r>
              <a:rPr lang="en-US" sz="2800" dirty="0" smtClean="0"/>
              <a:t>, </a:t>
            </a:r>
            <a:r>
              <a:rPr lang="en-US" sz="2800" dirty="0" err="1" smtClean="0"/>
              <a:t>đất</a:t>
            </a:r>
            <a:r>
              <a:rPr lang="en-US" sz="2800" dirty="0" smtClean="0"/>
              <a:t> </a:t>
            </a:r>
            <a:r>
              <a:rPr lang="en-US" sz="2800" dirty="0" err="1" smtClean="0"/>
              <a:t>đai</a:t>
            </a:r>
            <a:r>
              <a:rPr lang="en-US" sz="2800" dirty="0" smtClean="0"/>
              <a:t>, </a:t>
            </a:r>
            <a:r>
              <a:rPr lang="en-US" sz="2800" dirty="0" err="1" smtClean="0"/>
              <a:t>tài</a:t>
            </a:r>
            <a:r>
              <a:rPr lang="en-US" sz="2800" dirty="0" smtClean="0"/>
              <a:t> </a:t>
            </a:r>
            <a:r>
              <a:rPr lang="en-US" sz="2800" dirty="0" err="1" smtClean="0"/>
              <a:t>nguyên</a:t>
            </a:r>
            <a:r>
              <a:rPr lang="en-US" sz="2800" dirty="0" smtClean="0"/>
              <a:t>, </a:t>
            </a:r>
            <a:r>
              <a:rPr lang="en-US" sz="2800" dirty="0" err="1" smtClean="0"/>
              <a:t>khả</a:t>
            </a:r>
            <a:r>
              <a:rPr lang="en-US" sz="2800" dirty="0" smtClean="0"/>
              <a:t> </a:t>
            </a:r>
            <a:r>
              <a:rPr lang="en-US" sz="2800" dirty="0" err="1" smtClean="0"/>
              <a:t>năng</a:t>
            </a:r>
            <a:r>
              <a:rPr lang="en-US" sz="2800" dirty="0" smtClean="0"/>
              <a:t> </a:t>
            </a:r>
            <a:r>
              <a:rPr lang="en-US" sz="2800" dirty="0" err="1" smtClean="0"/>
              <a:t>quản</a:t>
            </a:r>
            <a:r>
              <a:rPr lang="en-US" sz="2800" dirty="0" smtClean="0"/>
              <a:t> </a:t>
            </a:r>
            <a:r>
              <a:rPr lang="en-US" sz="2800" dirty="0" err="1" smtClean="0"/>
              <a:t>lý</a:t>
            </a:r>
            <a:r>
              <a:rPr lang="en-US" sz="2800" dirty="0" smtClean="0"/>
              <a:t> </a:t>
            </a:r>
            <a:r>
              <a:rPr lang="en-US" sz="2800" dirty="0" err="1" smtClean="0"/>
              <a:t>của</a:t>
            </a:r>
            <a:r>
              <a:rPr lang="en-US" sz="2800" dirty="0" smtClean="0"/>
              <a:t> </a:t>
            </a:r>
            <a:r>
              <a:rPr lang="en-US" sz="2800" dirty="0" err="1" smtClean="0"/>
              <a:t>nền</a:t>
            </a:r>
            <a:r>
              <a:rPr lang="en-US" sz="2800" dirty="0" smtClean="0"/>
              <a:t> </a:t>
            </a:r>
            <a:r>
              <a:rPr lang="en-US" sz="2800" dirty="0" err="1" smtClean="0"/>
              <a:t>kinh</a:t>
            </a:r>
            <a:r>
              <a:rPr lang="en-US" sz="2800" dirty="0" smtClean="0"/>
              <a:t> </a:t>
            </a:r>
            <a:r>
              <a:rPr lang="en-US" sz="2800" dirty="0" err="1" smtClean="0"/>
              <a:t>tế</a:t>
            </a:r>
            <a:r>
              <a:rPr lang="en-US" sz="2800" dirty="0" smtClean="0"/>
              <a:t> hay </a:t>
            </a:r>
            <a:r>
              <a:rPr lang="en-US" sz="2800" dirty="0" err="1" smtClean="0"/>
              <a:t>đồng</a:t>
            </a:r>
            <a:r>
              <a:rPr lang="en-US" sz="2800" dirty="0" smtClean="0"/>
              <a:t> </a:t>
            </a:r>
            <a:r>
              <a:rPr lang="en-US" sz="2800" dirty="0" err="1" smtClean="0"/>
              <a:t>thời</a:t>
            </a:r>
            <a:r>
              <a:rPr lang="en-US" sz="2800" dirty="0" smtClean="0"/>
              <a:t> </a:t>
            </a:r>
            <a:r>
              <a:rPr lang="en-US" sz="2800" dirty="0" err="1" smtClean="0"/>
              <a:t>cũng</a:t>
            </a:r>
            <a:r>
              <a:rPr lang="en-US" sz="2800" dirty="0" smtClean="0"/>
              <a:t> </a:t>
            </a:r>
            <a:r>
              <a:rPr lang="en-US" sz="2800" dirty="0" err="1" smtClean="0"/>
              <a:t>là</a:t>
            </a:r>
            <a:r>
              <a:rPr lang="en-US" sz="2800" dirty="0" smtClean="0"/>
              <a:t> </a:t>
            </a:r>
            <a:r>
              <a:rPr lang="en-US" sz="2800" dirty="0" err="1" smtClean="0"/>
              <a:t>thu</a:t>
            </a:r>
            <a:r>
              <a:rPr lang="en-US" sz="2800" dirty="0" smtClean="0"/>
              <a:t> </a:t>
            </a:r>
            <a:r>
              <a:rPr lang="en-US" sz="2800" dirty="0" err="1" smtClean="0"/>
              <a:t>nhập</a:t>
            </a:r>
            <a:r>
              <a:rPr lang="en-US" sz="2800" dirty="0" smtClean="0"/>
              <a:t> </a:t>
            </a:r>
            <a:r>
              <a:rPr lang="en-US" sz="2800" dirty="0" err="1" smtClean="0"/>
              <a:t>của</a:t>
            </a:r>
            <a:r>
              <a:rPr lang="en-US" sz="2800" dirty="0" smtClean="0"/>
              <a:t> </a:t>
            </a:r>
            <a:r>
              <a:rPr lang="en-US" sz="2800" dirty="0" err="1" smtClean="0"/>
              <a:t>tất</a:t>
            </a:r>
            <a:r>
              <a:rPr lang="en-US" sz="2800" dirty="0" smtClean="0"/>
              <a:t> </a:t>
            </a:r>
            <a:r>
              <a:rPr lang="en-US" sz="2800" dirty="0" err="1" smtClean="0"/>
              <a:t>cả</a:t>
            </a:r>
            <a:r>
              <a:rPr lang="en-US" sz="2800" dirty="0" smtClean="0"/>
              <a:t> </a:t>
            </a:r>
            <a:r>
              <a:rPr lang="en-US" sz="2800" dirty="0" err="1" smtClean="0"/>
              <a:t>các</a:t>
            </a:r>
            <a:r>
              <a:rPr lang="en-US" sz="2800" dirty="0" smtClean="0"/>
              <a:t> </a:t>
            </a:r>
            <a:r>
              <a:rPr lang="en-US" sz="2800" dirty="0" err="1" smtClean="0"/>
              <a:t>hộ</a:t>
            </a:r>
            <a:r>
              <a:rPr lang="en-US" sz="2800" dirty="0" smtClean="0"/>
              <a:t> </a:t>
            </a:r>
            <a:r>
              <a:rPr lang="en-US" sz="2800" dirty="0" err="1" smtClean="0"/>
              <a:t>gia</a:t>
            </a:r>
            <a:r>
              <a:rPr lang="en-US" sz="2800" dirty="0" smtClean="0"/>
              <a:t> </a:t>
            </a:r>
            <a:r>
              <a:rPr lang="en-US" sz="2800" dirty="0" err="1" smtClean="0"/>
              <a:t>đình</a:t>
            </a:r>
            <a:r>
              <a:rPr lang="en-US" sz="2800" dirty="0" smtClean="0"/>
              <a:t>.</a:t>
            </a:r>
          </a:p>
          <a:p>
            <a:pPr marL="550926" indent="-514350">
              <a:lnSpc>
                <a:spcPct val="150000"/>
              </a:lnSpc>
              <a:spcBef>
                <a:spcPts val="0"/>
              </a:spcBef>
              <a:buNone/>
            </a:pPr>
            <a:endParaRPr lang="en-US" sz="2800" dirty="0" smtClean="0"/>
          </a:p>
          <a:p>
            <a:pPr marL="550926" indent="-514350">
              <a:lnSpc>
                <a:spcPct val="150000"/>
              </a:lnSpc>
              <a:spcBef>
                <a:spcPts val="0"/>
              </a:spcBef>
              <a:buNone/>
            </a:pPr>
            <a:r>
              <a:rPr lang="en-US" dirty="0" smtClean="0"/>
              <a:t>  </a:t>
            </a:r>
            <a:endParaRPr lang="vi-VN" dirty="0"/>
          </a:p>
        </p:txBody>
      </p:sp>
      <p:sp>
        <p:nvSpPr>
          <p:cNvPr id="4" name="Rounded Rectangle 3"/>
          <p:cNvSpPr/>
          <p:nvPr/>
        </p:nvSpPr>
        <p:spPr>
          <a:xfrm>
            <a:off x="1550187" y="4292136"/>
            <a:ext cx="5929354" cy="1643074"/>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i="1" dirty="0" smtClean="0"/>
              <a:t>         NI =  w + i + r + Pr </a:t>
            </a:r>
          </a:p>
          <a:p>
            <a:pPr algn="ctr"/>
            <a:r>
              <a:rPr lang="en-US" sz="3200" b="1" i="1" dirty="0" smtClean="0"/>
              <a:t>Hay : NI = GNP - Ti – De</a:t>
            </a:r>
          </a:p>
          <a:p>
            <a:pPr algn="ctr"/>
            <a:r>
              <a:rPr lang="en-US" sz="3200" b="1" i="1" dirty="0" smtClean="0"/>
              <a:t>      = NNP - Ti </a:t>
            </a:r>
            <a:endParaRPr lang="vi-VN" sz="3200" b="1" i="1" dirty="0"/>
          </a:p>
        </p:txBody>
      </p:sp>
    </p:spTree>
    <p:extLst>
      <p:ext uri="{BB962C8B-B14F-4D97-AF65-F5344CB8AC3E}">
        <p14:creationId xmlns:p14="http://schemas.microsoft.com/office/powerpoint/2010/main" val="2301771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p:val>
                                            <p:strVal val="#ppt_w+.3"/>
                                          </p:val>
                                        </p:tav>
                                        <p:tav tm="100000">
                                          <p:val>
                                            <p:strVal val="#ppt_w"/>
                                          </p:val>
                                        </p:tav>
                                      </p:tavLst>
                                    </p:anim>
                                    <p:anim calcmode="lin" valueType="num">
                                      <p:cBhvr>
                                        <p:cTn id="8"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strVal val="#ppt_w+.3"/>
                                          </p:val>
                                        </p:tav>
                                        <p:tav tm="100000">
                                          <p:val>
                                            <p:strVal val="#ppt_w"/>
                                          </p:val>
                                        </p:tav>
                                      </p:tavLst>
                                    </p:anim>
                                    <p:anim calcmode="lin" valueType="num">
                                      <p:cBhvr>
                                        <p:cTn id="15" dur="1000" fill="hold"/>
                                        <p:tgtEl>
                                          <p:spTgt spid="4"/>
                                        </p:tgtEl>
                                        <p:attrNameLst>
                                          <p:attrName>ppt_h</p:attrName>
                                        </p:attrNameLst>
                                      </p:cBhvr>
                                      <p:tavLst>
                                        <p:tav tm="0">
                                          <p:val>
                                            <p:strVal val="#ppt_h"/>
                                          </p:val>
                                        </p:tav>
                                        <p:tav tm="100000">
                                          <p:val>
                                            <p:strVal val="#ppt_h"/>
                                          </p:val>
                                        </p:tav>
                                      </p:tavLst>
                                    </p:anim>
                                    <p:animEffect transition="in" filter="fade">
                                      <p:cBhvr>
                                        <p:cTn id="1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58204" cy="6215106"/>
          </a:xfrm>
        </p:spPr>
        <p:txBody>
          <a:bodyPr>
            <a:normAutofit/>
          </a:bodyPr>
          <a:lstStyle/>
          <a:p>
            <a:pPr>
              <a:lnSpc>
                <a:spcPct val="150000"/>
              </a:lnSpc>
              <a:spcBef>
                <a:spcPts val="0"/>
              </a:spcBef>
              <a:buNone/>
            </a:pPr>
            <a:r>
              <a:rPr lang="en-US" sz="2400" b="1" err="1" smtClean="0">
                <a:solidFill>
                  <a:srgbClr val="7030A0"/>
                </a:solidFill>
              </a:rPr>
              <a:t>b</a:t>
            </a:r>
            <a:r>
              <a:rPr lang="en-US" sz="2400" b="1" smtClean="0">
                <a:solidFill>
                  <a:srgbClr val="7030A0"/>
                </a:solidFill>
              </a:rPr>
              <a:t>. Thu </a:t>
            </a:r>
            <a:r>
              <a:rPr lang="en-US" sz="2400" b="1" dirty="0" err="1" smtClean="0">
                <a:solidFill>
                  <a:srgbClr val="7030A0"/>
                </a:solidFill>
              </a:rPr>
              <a:t>nhập</a:t>
            </a:r>
            <a:r>
              <a:rPr lang="en-US" sz="2400" b="1" dirty="0" smtClean="0">
                <a:solidFill>
                  <a:srgbClr val="7030A0"/>
                </a:solidFill>
              </a:rPr>
              <a:t> </a:t>
            </a:r>
            <a:r>
              <a:rPr lang="en-US" sz="2400" b="1" dirty="0" err="1" smtClean="0">
                <a:solidFill>
                  <a:srgbClr val="7030A0"/>
                </a:solidFill>
              </a:rPr>
              <a:t>khả</a:t>
            </a:r>
            <a:r>
              <a:rPr lang="en-US" sz="2400" b="1" dirty="0" smtClean="0">
                <a:solidFill>
                  <a:srgbClr val="7030A0"/>
                </a:solidFill>
              </a:rPr>
              <a:t> </a:t>
            </a:r>
            <a:r>
              <a:rPr lang="en-US" sz="2400" b="1" dirty="0" err="1" smtClean="0">
                <a:solidFill>
                  <a:srgbClr val="7030A0"/>
                </a:solidFill>
              </a:rPr>
              <a:t>dụng</a:t>
            </a:r>
            <a:endParaRPr lang="en-US" sz="2400" b="1" dirty="0" smtClean="0">
              <a:solidFill>
                <a:srgbClr val="7030A0"/>
              </a:solidFill>
            </a:endParaRPr>
          </a:p>
          <a:p>
            <a:pPr marL="0" indent="36513" algn="just">
              <a:lnSpc>
                <a:spcPct val="150000"/>
              </a:lnSpc>
              <a:spcBef>
                <a:spcPts val="0"/>
              </a:spcBef>
              <a:buNone/>
            </a:pPr>
            <a:r>
              <a:rPr lang="en-US" sz="2400" dirty="0" smtClean="0"/>
              <a:t> Thu </a:t>
            </a:r>
            <a:r>
              <a:rPr lang="en-US" sz="2400" dirty="0" err="1" smtClean="0"/>
              <a:t>nhập</a:t>
            </a:r>
            <a:r>
              <a:rPr lang="en-US" sz="2400" dirty="0" smtClean="0"/>
              <a:t> </a:t>
            </a:r>
            <a:r>
              <a:rPr lang="en-US" sz="2400" dirty="0" err="1" smtClean="0"/>
              <a:t>khả</a:t>
            </a:r>
            <a:r>
              <a:rPr lang="en-US" sz="2400" dirty="0" smtClean="0"/>
              <a:t> </a:t>
            </a:r>
            <a:r>
              <a:rPr lang="en-US" sz="2400" dirty="0" err="1" smtClean="0"/>
              <a:t>dụng</a:t>
            </a:r>
            <a:r>
              <a:rPr lang="en-US" sz="2400" dirty="0" smtClean="0"/>
              <a:t> </a:t>
            </a:r>
            <a:r>
              <a:rPr lang="en-US" sz="2400" dirty="0" err="1" smtClean="0"/>
              <a:t>là</a:t>
            </a:r>
            <a:r>
              <a:rPr lang="en-US" sz="2400" dirty="0" smtClean="0"/>
              <a:t> </a:t>
            </a:r>
            <a:r>
              <a:rPr lang="en-US" sz="2400" dirty="0" err="1" smtClean="0"/>
              <a:t>phần</a:t>
            </a:r>
            <a:r>
              <a:rPr lang="en-US" sz="2400" dirty="0" smtClean="0"/>
              <a:t> </a:t>
            </a:r>
            <a:r>
              <a:rPr lang="en-US" sz="2400" dirty="0" err="1" smtClean="0"/>
              <a:t>thu</a:t>
            </a:r>
            <a:r>
              <a:rPr lang="en-US" sz="2400" dirty="0" smtClean="0"/>
              <a:t> </a:t>
            </a:r>
            <a:r>
              <a:rPr lang="en-US" sz="2400" dirty="0" err="1" smtClean="0"/>
              <a:t>nhập</a:t>
            </a:r>
            <a:r>
              <a:rPr lang="en-US" sz="2400" dirty="0" smtClean="0"/>
              <a:t> </a:t>
            </a:r>
            <a:r>
              <a:rPr lang="en-US" sz="2400" dirty="0" err="1" smtClean="0"/>
              <a:t>quốc</a:t>
            </a:r>
            <a:r>
              <a:rPr lang="en-US" sz="2400" dirty="0" smtClean="0"/>
              <a:t> </a:t>
            </a:r>
            <a:r>
              <a:rPr lang="en-US" sz="2400" dirty="0" err="1" smtClean="0"/>
              <a:t>dân</a:t>
            </a:r>
            <a:r>
              <a:rPr lang="en-US" sz="2400" dirty="0" smtClean="0"/>
              <a:t> </a:t>
            </a:r>
            <a:r>
              <a:rPr lang="en-US" sz="2400" dirty="0" err="1" smtClean="0"/>
              <a:t>còn</a:t>
            </a:r>
            <a:r>
              <a:rPr lang="en-US" sz="2400" dirty="0" smtClean="0"/>
              <a:t> </a:t>
            </a:r>
            <a:r>
              <a:rPr lang="en-US" sz="2400" dirty="0" err="1" smtClean="0"/>
              <a:t>lại</a:t>
            </a:r>
            <a:r>
              <a:rPr lang="en-US" sz="2400" dirty="0" smtClean="0"/>
              <a:t> </a:t>
            </a:r>
            <a:r>
              <a:rPr lang="en-US" sz="2400" dirty="0" err="1" smtClean="0"/>
              <a:t>sau</a:t>
            </a:r>
            <a:r>
              <a:rPr lang="en-US" sz="2400" dirty="0" smtClean="0"/>
              <a:t> </a:t>
            </a:r>
            <a:r>
              <a:rPr lang="en-US" sz="2400" dirty="0" err="1" smtClean="0"/>
              <a:t>khi</a:t>
            </a:r>
            <a:r>
              <a:rPr lang="en-US" sz="2400" dirty="0" smtClean="0"/>
              <a:t> </a:t>
            </a:r>
            <a:r>
              <a:rPr lang="en-US" sz="2400" dirty="0" err="1" smtClean="0"/>
              <a:t>các</a:t>
            </a:r>
            <a:r>
              <a:rPr lang="en-US" sz="2400" dirty="0" smtClean="0"/>
              <a:t> </a:t>
            </a:r>
            <a:r>
              <a:rPr lang="en-US" sz="2400" dirty="0" err="1" smtClean="0"/>
              <a:t>hộ</a:t>
            </a:r>
            <a:r>
              <a:rPr lang="en-US" sz="2400" dirty="0" smtClean="0"/>
              <a:t> </a:t>
            </a:r>
            <a:r>
              <a:rPr lang="en-US" sz="2400" dirty="0" err="1" smtClean="0"/>
              <a:t>gia</a:t>
            </a:r>
            <a:r>
              <a:rPr lang="en-US" sz="2400" dirty="0" smtClean="0"/>
              <a:t> </a:t>
            </a:r>
            <a:r>
              <a:rPr lang="en-US" sz="2400" dirty="0" err="1" smtClean="0"/>
              <a:t>đình</a:t>
            </a:r>
            <a:r>
              <a:rPr lang="en-US" sz="2400" dirty="0" smtClean="0"/>
              <a:t> </a:t>
            </a:r>
            <a:r>
              <a:rPr lang="en-US" sz="2400" dirty="0" err="1" smtClean="0"/>
              <a:t>nộp</a:t>
            </a:r>
            <a:r>
              <a:rPr lang="en-US" sz="2400" dirty="0" smtClean="0"/>
              <a:t> </a:t>
            </a:r>
            <a:r>
              <a:rPr lang="en-US" sz="2400" dirty="0" err="1" smtClean="0"/>
              <a:t>lại</a:t>
            </a:r>
            <a:r>
              <a:rPr lang="en-US" sz="2400" dirty="0" smtClean="0"/>
              <a:t> </a:t>
            </a:r>
            <a:r>
              <a:rPr lang="en-US" sz="2400" dirty="0" err="1" smtClean="0"/>
              <a:t>các</a:t>
            </a:r>
            <a:r>
              <a:rPr lang="en-US" sz="2400" dirty="0" smtClean="0"/>
              <a:t> </a:t>
            </a:r>
            <a:r>
              <a:rPr lang="en-US" sz="2400" dirty="0" err="1" smtClean="0"/>
              <a:t>loại</a:t>
            </a:r>
            <a:r>
              <a:rPr lang="en-US" sz="2400" dirty="0" smtClean="0"/>
              <a:t> </a:t>
            </a:r>
            <a:r>
              <a:rPr lang="en-US" sz="2400" dirty="0" err="1" smtClean="0"/>
              <a:t>thuế</a:t>
            </a:r>
            <a:r>
              <a:rPr lang="en-US" sz="2400" dirty="0" smtClean="0"/>
              <a:t> </a:t>
            </a:r>
            <a:r>
              <a:rPr lang="en-US" sz="2400" dirty="0" err="1" smtClean="0"/>
              <a:t>và</a:t>
            </a:r>
            <a:r>
              <a:rPr lang="en-US" sz="2400" dirty="0" smtClean="0"/>
              <a:t> </a:t>
            </a:r>
            <a:r>
              <a:rPr lang="en-US" sz="2400" dirty="0" err="1" smtClean="0"/>
              <a:t>nhận</a:t>
            </a:r>
            <a:r>
              <a:rPr lang="en-US" sz="2400" dirty="0" smtClean="0"/>
              <a:t> </a:t>
            </a:r>
            <a:r>
              <a:rPr lang="en-US" sz="2400" dirty="0" err="1" smtClean="0"/>
              <a:t>được</a:t>
            </a:r>
            <a:r>
              <a:rPr lang="en-US" sz="2400" dirty="0" smtClean="0"/>
              <a:t> </a:t>
            </a:r>
            <a:r>
              <a:rPr lang="en-US" sz="2400" dirty="0" err="1" smtClean="0"/>
              <a:t>các</a:t>
            </a:r>
            <a:r>
              <a:rPr lang="en-US" sz="2400" dirty="0" smtClean="0"/>
              <a:t> </a:t>
            </a:r>
            <a:r>
              <a:rPr lang="en-US" sz="2400" dirty="0" err="1" smtClean="0"/>
              <a:t>trợ</a:t>
            </a:r>
            <a:r>
              <a:rPr lang="en-US" sz="2400" dirty="0" smtClean="0"/>
              <a:t> </a:t>
            </a:r>
            <a:r>
              <a:rPr lang="en-US" sz="2400" dirty="0" err="1" smtClean="0"/>
              <a:t>cấp</a:t>
            </a:r>
            <a:r>
              <a:rPr lang="en-US" sz="2400" dirty="0" smtClean="0"/>
              <a:t> </a:t>
            </a:r>
            <a:r>
              <a:rPr lang="en-US" sz="2400" dirty="0" err="1" smtClean="0"/>
              <a:t>của</a:t>
            </a:r>
            <a:r>
              <a:rPr lang="en-US" sz="2400" dirty="0" smtClean="0"/>
              <a:t> </a:t>
            </a:r>
            <a:r>
              <a:rPr lang="en-US" sz="2400" dirty="0" err="1" smtClean="0"/>
              <a:t>chính</a:t>
            </a:r>
            <a:r>
              <a:rPr lang="en-US" sz="2400" dirty="0" smtClean="0"/>
              <a:t> </a:t>
            </a:r>
            <a:r>
              <a:rPr lang="en-US" sz="2400" dirty="0" err="1" smtClean="0"/>
              <a:t>phủ</a:t>
            </a:r>
            <a:r>
              <a:rPr lang="en-US" sz="2400" dirty="0" smtClean="0"/>
              <a:t>.</a:t>
            </a:r>
          </a:p>
          <a:p>
            <a:pPr>
              <a:lnSpc>
                <a:spcPct val="150000"/>
              </a:lnSpc>
              <a:spcBef>
                <a:spcPts val="0"/>
              </a:spcBef>
              <a:buNone/>
            </a:pPr>
            <a:endParaRPr lang="en-US" sz="2400" smtClean="0"/>
          </a:p>
          <a:p>
            <a:pPr>
              <a:lnSpc>
                <a:spcPct val="150000"/>
              </a:lnSpc>
              <a:spcBef>
                <a:spcPts val="0"/>
              </a:spcBef>
              <a:buNone/>
            </a:pPr>
            <a:endParaRPr lang="en-US" sz="2400" dirty="0" smtClean="0"/>
          </a:p>
          <a:p>
            <a:pPr>
              <a:lnSpc>
                <a:spcPct val="150000"/>
              </a:lnSpc>
              <a:spcBef>
                <a:spcPts val="0"/>
              </a:spcBef>
              <a:buFontTx/>
              <a:buChar char="-"/>
            </a:pPr>
            <a:r>
              <a:rPr lang="en-US" sz="2400" smtClean="0"/>
              <a:t>Pr</a:t>
            </a:r>
            <a:r>
              <a:rPr lang="en-US" sz="2400" dirty="0" smtClean="0"/>
              <a:t>*: </a:t>
            </a:r>
            <a:r>
              <a:rPr lang="en-US" sz="2400" dirty="0" err="1" smtClean="0"/>
              <a:t>lợi</a:t>
            </a:r>
            <a:r>
              <a:rPr lang="en-US" sz="2400" dirty="0" smtClean="0"/>
              <a:t> </a:t>
            </a:r>
            <a:r>
              <a:rPr lang="en-US" sz="2400" dirty="0" err="1" smtClean="0"/>
              <a:t>nhuận</a:t>
            </a:r>
            <a:r>
              <a:rPr lang="en-US" sz="2400" dirty="0" smtClean="0"/>
              <a:t> </a:t>
            </a:r>
            <a:r>
              <a:rPr lang="en-US" sz="2400" dirty="0" err="1" smtClean="0"/>
              <a:t>nộp</a:t>
            </a:r>
            <a:r>
              <a:rPr lang="en-US" sz="2400" dirty="0" smtClean="0"/>
              <a:t> </a:t>
            </a:r>
            <a:r>
              <a:rPr lang="en-US" sz="2400" dirty="0" err="1" smtClean="0"/>
              <a:t>ngân</a:t>
            </a:r>
            <a:r>
              <a:rPr lang="en-US" sz="2400" dirty="0" smtClean="0"/>
              <a:t> </a:t>
            </a:r>
            <a:r>
              <a:rPr lang="en-US" sz="2400" dirty="0" err="1" smtClean="0"/>
              <a:t>sách</a:t>
            </a:r>
            <a:r>
              <a:rPr lang="en-US" sz="2400" dirty="0" smtClean="0"/>
              <a:t> CP </a:t>
            </a:r>
            <a:r>
              <a:rPr lang="en-US" sz="2400" dirty="0" err="1" smtClean="0"/>
              <a:t>dưới</a:t>
            </a:r>
            <a:r>
              <a:rPr lang="en-US" sz="2400" dirty="0" smtClean="0"/>
              <a:t> </a:t>
            </a:r>
            <a:r>
              <a:rPr lang="en-US" sz="2400" dirty="0" err="1" smtClean="0"/>
              <a:t>hình</a:t>
            </a:r>
            <a:r>
              <a:rPr lang="en-US" sz="2400" dirty="0" smtClean="0"/>
              <a:t> </a:t>
            </a:r>
            <a:r>
              <a:rPr lang="en-US" sz="2400" dirty="0" err="1" smtClean="0"/>
              <a:t>thức</a:t>
            </a:r>
            <a:r>
              <a:rPr lang="en-US" sz="2400" dirty="0" smtClean="0"/>
              <a:t> </a:t>
            </a:r>
            <a:r>
              <a:rPr lang="en-US" sz="2400" dirty="0" err="1" smtClean="0"/>
              <a:t>thuế</a:t>
            </a:r>
            <a:r>
              <a:rPr lang="en-US" sz="2400" dirty="0" smtClean="0"/>
              <a:t> </a:t>
            </a:r>
            <a:r>
              <a:rPr lang="en-US" sz="2400" dirty="0" err="1" smtClean="0"/>
              <a:t>thu</a:t>
            </a:r>
            <a:r>
              <a:rPr lang="en-US" sz="2400" dirty="0" smtClean="0"/>
              <a:t> </a:t>
            </a:r>
            <a:r>
              <a:rPr lang="en-US" sz="2400" dirty="0" err="1" smtClean="0"/>
              <a:t>nhập</a:t>
            </a:r>
            <a:r>
              <a:rPr lang="en-US" sz="2400" dirty="0" smtClean="0"/>
              <a:t> DN </a:t>
            </a:r>
            <a:r>
              <a:rPr lang="en-US" sz="2400" dirty="0" err="1" smtClean="0"/>
              <a:t>và</a:t>
            </a:r>
            <a:r>
              <a:rPr lang="en-US" sz="2400" dirty="0" smtClean="0"/>
              <a:t> </a:t>
            </a:r>
            <a:r>
              <a:rPr lang="en-US" sz="2400" dirty="0" err="1" smtClean="0"/>
              <a:t>phần</a:t>
            </a:r>
            <a:r>
              <a:rPr lang="en-US" sz="2400" dirty="0" smtClean="0"/>
              <a:t> </a:t>
            </a:r>
            <a:r>
              <a:rPr lang="en-US" sz="2400" dirty="0" err="1" smtClean="0"/>
              <a:t>lợi</a:t>
            </a:r>
            <a:r>
              <a:rPr lang="en-US" sz="2400" dirty="0" smtClean="0"/>
              <a:t> </a:t>
            </a:r>
            <a:r>
              <a:rPr lang="en-US" sz="2400" dirty="0" err="1" smtClean="0"/>
              <a:t>nhuận</a:t>
            </a:r>
            <a:r>
              <a:rPr lang="en-US" sz="2400" dirty="0" smtClean="0"/>
              <a:t> </a:t>
            </a:r>
            <a:r>
              <a:rPr lang="en-US" sz="2400" dirty="0" err="1" smtClean="0"/>
              <a:t>không</a:t>
            </a:r>
            <a:r>
              <a:rPr lang="en-US" sz="2400" dirty="0" smtClean="0"/>
              <a:t> chia </a:t>
            </a:r>
            <a:r>
              <a:rPr lang="en-US" sz="2400" dirty="0" err="1" smtClean="0"/>
              <a:t>để</a:t>
            </a:r>
            <a:r>
              <a:rPr lang="en-US" sz="2400" dirty="0" smtClean="0"/>
              <a:t> </a:t>
            </a:r>
            <a:r>
              <a:rPr lang="en-US" sz="2400" dirty="0" err="1" smtClean="0"/>
              <a:t>lập</a:t>
            </a:r>
            <a:r>
              <a:rPr lang="en-US" sz="2400" dirty="0" smtClean="0"/>
              <a:t> </a:t>
            </a:r>
            <a:r>
              <a:rPr lang="en-US" sz="2400" dirty="0" err="1" smtClean="0"/>
              <a:t>ra</a:t>
            </a:r>
            <a:r>
              <a:rPr lang="en-US" sz="2400" dirty="0" smtClean="0"/>
              <a:t> </a:t>
            </a:r>
            <a:r>
              <a:rPr lang="en-US" sz="2400" dirty="0" err="1" smtClean="0"/>
              <a:t>các</a:t>
            </a:r>
            <a:r>
              <a:rPr lang="en-US" sz="2400" dirty="0" smtClean="0"/>
              <a:t> </a:t>
            </a:r>
            <a:r>
              <a:rPr lang="en-US" sz="2400" dirty="0" err="1" smtClean="0"/>
              <a:t>quỹ</a:t>
            </a:r>
            <a:r>
              <a:rPr lang="en-US" sz="2400" dirty="0" smtClean="0"/>
              <a:t> </a:t>
            </a:r>
            <a:r>
              <a:rPr lang="en-US" sz="2400" dirty="0" err="1" smtClean="0"/>
              <a:t>cho</a:t>
            </a:r>
            <a:r>
              <a:rPr lang="en-US" sz="2400" dirty="0" smtClean="0"/>
              <a:t> DN</a:t>
            </a:r>
          </a:p>
          <a:p>
            <a:pPr>
              <a:lnSpc>
                <a:spcPct val="150000"/>
              </a:lnSpc>
              <a:spcBef>
                <a:spcPts val="0"/>
              </a:spcBef>
              <a:buFontTx/>
              <a:buChar char="-"/>
            </a:pPr>
            <a:r>
              <a:rPr lang="en-US" sz="2400" dirty="0" err="1" smtClean="0"/>
              <a:t>Quỹ</a:t>
            </a:r>
            <a:r>
              <a:rPr lang="en-US" sz="2400" dirty="0" smtClean="0"/>
              <a:t> ASXH: </a:t>
            </a:r>
            <a:r>
              <a:rPr lang="en-US" sz="2400" dirty="0" err="1" smtClean="0"/>
              <a:t>quỹ</a:t>
            </a:r>
            <a:r>
              <a:rPr lang="en-US" sz="2400" dirty="0" smtClean="0"/>
              <a:t> BHXH, </a:t>
            </a:r>
            <a:r>
              <a:rPr lang="en-US" sz="2400" dirty="0" err="1" smtClean="0"/>
              <a:t>bảo</a:t>
            </a:r>
            <a:r>
              <a:rPr lang="en-US" sz="2400" dirty="0" smtClean="0"/>
              <a:t> </a:t>
            </a:r>
            <a:r>
              <a:rPr lang="en-US" sz="2400" dirty="0" err="1" smtClean="0"/>
              <a:t>hiểm</a:t>
            </a:r>
            <a:r>
              <a:rPr lang="en-US" sz="2400" dirty="0" smtClean="0"/>
              <a:t> </a:t>
            </a:r>
            <a:r>
              <a:rPr lang="en-US" sz="2400" dirty="0" err="1" smtClean="0"/>
              <a:t>thất</a:t>
            </a:r>
            <a:r>
              <a:rPr lang="en-US" sz="2400" dirty="0" smtClean="0"/>
              <a:t> </a:t>
            </a:r>
            <a:r>
              <a:rPr lang="en-US" sz="2400" dirty="0" err="1" smtClean="0"/>
              <a:t>nghiệp</a:t>
            </a:r>
            <a:endParaRPr lang="en-US" sz="2400" dirty="0" smtClean="0"/>
          </a:p>
        </p:txBody>
      </p:sp>
      <p:sp>
        <p:nvSpPr>
          <p:cNvPr id="4" name="Rounded Rectangle 3"/>
          <p:cNvSpPr/>
          <p:nvPr/>
        </p:nvSpPr>
        <p:spPr>
          <a:xfrm>
            <a:off x="1129553" y="2801182"/>
            <a:ext cx="7115639" cy="789182"/>
          </a:xfrm>
          <a:prstGeom prst="roundRect">
            <a:avLst/>
          </a:prstGeom>
          <a:solidFill>
            <a:srgbClr val="00B050"/>
          </a:solid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i="1" dirty="0" err="1" smtClean="0"/>
              <a:t>Yd</a:t>
            </a:r>
            <a:r>
              <a:rPr lang="en-US" sz="3200" b="1" i="1" dirty="0" smtClean="0"/>
              <a:t> = NI - (</a:t>
            </a:r>
            <a:r>
              <a:rPr lang="en-US" sz="3200" b="1" i="1" dirty="0" err="1" smtClean="0"/>
              <a:t>Pr</a:t>
            </a:r>
            <a:r>
              <a:rPr lang="en-US" sz="3200" b="1" i="1" dirty="0" smtClean="0"/>
              <a:t>* + </a:t>
            </a:r>
            <a:r>
              <a:rPr lang="en-US" sz="3200" b="1" i="1" dirty="0" err="1" smtClean="0"/>
              <a:t>Quỹ</a:t>
            </a:r>
            <a:r>
              <a:rPr lang="en-US" sz="3200" b="1" i="1" dirty="0" smtClean="0"/>
              <a:t> ASXH)  – Td + </a:t>
            </a:r>
            <a:r>
              <a:rPr lang="en-US" sz="3200" b="1" i="1" dirty="0" err="1" smtClean="0"/>
              <a:t>Tr</a:t>
            </a:r>
            <a:endParaRPr lang="vi-VN" sz="3200" b="1" i="1" dirty="0"/>
          </a:p>
        </p:txBody>
      </p:sp>
    </p:spTree>
    <p:extLst>
      <p:ext uri="{BB962C8B-B14F-4D97-AF65-F5344CB8AC3E}">
        <p14:creationId xmlns:p14="http://schemas.microsoft.com/office/powerpoint/2010/main" val="711780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strips(downLeft)">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strips(downLeft)">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500042"/>
            <a:ext cx="7584141" cy="5626121"/>
          </a:xfrm>
        </p:spPr>
        <p:txBody>
          <a:bodyPr/>
          <a:lstStyle/>
          <a:p>
            <a:pPr algn="just">
              <a:lnSpc>
                <a:spcPct val="150000"/>
              </a:lnSpc>
              <a:spcBef>
                <a:spcPts val="0"/>
              </a:spcBef>
            </a:pPr>
            <a:r>
              <a:rPr lang="en-US" smtClean="0"/>
              <a:t>Td: thuế trực tiếp đánh vào thu nhập xã hội, nó không được phản ánh vào giá cả hàng hóa. Ở đây, người nộp thuế cũng là người chịu thuế và đó là những người có thu nhập: thuế thu nhập doanh nghiệp, thuế thu nhập cá nhân, thuế thu nhập đặc biệt, thuế thừa kế di sản…</a:t>
            </a:r>
          </a:p>
          <a:p>
            <a:pPr algn="just">
              <a:lnSpc>
                <a:spcPct val="150000"/>
              </a:lnSpc>
              <a:spcBef>
                <a:spcPts val="0"/>
              </a:spcBef>
            </a:pPr>
            <a:endParaRPr lang="en-US"/>
          </a:p>
        </p:txBody>
      </p:sp>
    </p:spTree>
    <p:extLst>
      <p:ext uri="{BB962C8B-B14F-4D97-AF65-F5344CB8AC3E}">
        <p14:creationId xmlns:p14="http://schemas.microsoft.com/office/powerpoint/2010/main" val="3278615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472518" cy="6072230"/>
          </a:xfrm>
        </p:spPr>
        <p:txBody>
          <a:bodyPr>
            <a:normAutofit fontScale="92500" lnSpcReduction="20000"/>
          </a:bodyPr>
          <a:lstStyle/>
          <a:p>
            <a:pPr marL="0" indent="36513" algn="just">
              <a:lnSpc>
                <a:spcPct val="150000"/>
              </a:lnSpc>
              <a:spcBef>
                <a:spcPts val="0"/>
              </a:spcBef>
              <a:buNone/>
            </a:pPr>
            <a:r>
              <a:rPr lang="en-US" sz="2400" dirty="0" smtClean="0"/>
              <a:t>	</a:t>
            </a:r>
            <a:r>
              <a:rPr lang="en-US" sz="2400" dirty="0" err="1" smtClean="0"/>
              <a:t>Vào</a:t>
            </a:r>
            <a:r>
              <a:rPr lang="en-US" sz="2400" dirty="0" smtClean="0"/>
              <a:t> </a:t>
            </a:r>
            <a:r>
              <a:rPr lang="en-US" sz="2400" dirty="0" err="1" smtClean="0"/>
              <a:t>ngày</a:t>
            </a:r>
            <a:r>
              <a:rPr lang="en-US" sz="2400" dirty="0" smtClean="0"/>
              <a:t> 10.10.2010, </a:t>
            </a:r>
            <a:r>
              <a:rPr lang="en-US" sz="2400" dirty="0" err="1" smtClean="0"/>
              <a:t>một</a:t>
            </a:r>
            <a:r>
              <a:rPr lang="en-US" sz="2400" dirty="0" smtClean="0"/>
              <a:t> </a:t>
            </a:r>
            <a:r>
              <a:rPr lang="en-US" sz="2400" dirty="0" err="1" smtClean="0"/>
              <a:t>người</a:t>
            </a:r>
            <a:r>
              <a:rPr lang="en-US" sz="2400" dirty="0" smtClean="0"/>
              <a:t> </a:t>
            </a:r>
            <a:r>
              <a:rPr lang="en-US" sz="2400" dirty="0" err="1" smtClean="0"/>
              <a:t>thợ</a:t>
            </a:r>
            <a:r>
              <a:rPr lang="en-US" sz="2400" dirty="0" smtClean="0"/>
              <a:t> </a:t>
            </a:r>
            <a:r>
              <a:rPr lang="en-US" sz="2400" dirty="0" err="1" smtClean="0"/>
              <a:t>cắt</a:t>
            </a:r>
            <a:r>
              <a:rPr lang="en-US" sz="2400" dirty="0" smtClean="0"/>
              <a:t> </a:t>
            </a:r>
            <a:r>
              <a:rPr lang="en-US" sz="2400" dirty="0" err="1" smtClean="0"/>
              <a:t>tóc</a:t>
            </a:r>
            <a:r>
              <a:rPr lang="en-US" sz="2400" dirty="0" smtClean="0"/>
              <a:t> </a:t>
            </a:r>
            <a:r>
              <a:rPr lang="en-US" sz="2400" dirty="0" err="1" smtClean="0"/>
              <a:t>kiếm</a:t>
            </a:r>
            <a:r>
              <a:rPr lang="en-US" sz="2400" dirty="0" smtClean="0"/>
              <a:t> </a:t>
            </a:r>
            <a:r>
              <a:rPr lang="en-US" sz="2400" dirty="0" err="1" smtClean="0"/>
              <a:t>được</a:t>
            </a:r>
            <a:r>
              <a:rPr lang="en-US" sz="2400" dirty="0" smtClean="0"/>
              <a:t> 400.000 </a:t>
            </a:r>
            <a:r>
              <a:rPr lang="en-US" sz="2400" dirty="0" err="1" smtClean="0"/>
              <a:t>đồng</a:t>
            </a:r>
            <a:r>
              <a:rPr lang="en-US" sz="2400" dirty="0" smtClean="0"/>
              <a:t> </a:t>
            </a:r>
            <a:r>
              <a:rPr lang="en-US" sz="2400" dirty="0" err="1" smtClean="0"/>
              <a:t>tiền</a:t>
            </a:r>
            <a:r>
              <a:rPr lang="en-US" sz="2400" dirty="0" smtClean="0"/>
              <a:t> </a:t>
            </a:r>
            <a:r>
              <a:rPr lang="en-US" sz="2400" dirty="0" err="1" smtClean="0"/>
              <a:t>cắt</a:t>
            </a:r>
            <a:r>
              <a:rPr lang="en-US" sz="2400" dirty="0" smtClean="0"/>
              <a:t> </a:t>
            </a:r>
            <a:r>
              <a:rPr lang="en-US" sz="2400" dirty="0" err="1" smtClean="0"/>
              <a:t>tóc</a:t>
            </a:r>
            <a:r>
              <a:rPr lang="en-US" sz="2400" dirty="0" smtClean="0"/>
              <a:t>. Theo </a:t>
            </a:r>
            <a:r>
              <a:rPr lang="en-US" sz="2400" dirty="0" err="1" smtClean="0"/>
              <a:t>tính</a:t>
            </a:r>
            <a:r>
              <a:rPr lang="en-US" sz="2400" dirty="0" smtClean="0"/>
              <a:t> </a:t>
            </a:r>
            <a:r>
              <a:rPr lang="en-US" sz="2400" dirty="0" err="1" smtClean="0"/>
              <a:t>toán</a:t>
            </a:r>
            <a:r>
              <a:rPr lang="en-US" sz="2400" dirty="0" smtClean="0"/>
              <a:t> </a:t>
            </a:r>
            <a:r>
              <a:rPr lang="en-US" sz="2400" dirty="0" err="1" smtClean="0"/>
              <a:t>của</a:t>
            </a:r>
            <a:r>
              <a:rPr lang="en-US" sz="2400" dirty="0" smtClean="0"/>
              <a:t> </a:t>
            </a:r>
            <a:r>
              <a:rPr lang="en-US" sz="2400" dirty="0" err="1" smtClean="0"/>
              <a:t>anh</a:t>
            </a:r>
            <a:r>
              <a:rPr lang="en-US" sz="2400" dirty="0" smtClean="0"/>
              <a:t>, </a:t>
            </a:r>
            <a:r>
              <a:rPr lang="en-US" sz="2400" dirty="0" err="1" smtClean="0"/>
              <a:t>trong</a:t>
            </a:r>
            <a:r>
              <a:rPr lang="en-US" sz="2400" dirty="0" smtClean="0"/>
              <a:t> </a:t>
            </a:r>
            <a:r>
              <a:rPr lang="en-US" sz="2400" dirty="0" err="1" smtClean="0"/>
              <a:t>ngày</a:t>
            </a:r>
            <a:r>
              <a:rPr lang="en-US" sz="2400" dirty="0" smtClean="0"/>
              <a:t> </a:t>
            </a:r>
            <a:r>
              <a:rPr lang="en-US" sz="2400" dirty="0" err="1" smtClean="0"/>
              <a:t>hôm</a:t>
            </a:r>
            <a:r>
              <a:rPr lang="en-US" sz="2400" dirty="0" smtClean="0"/>
              <a:t> </a:t>
            </a:r>
            <a:r>
              <a:rPr lang="en-US" sz="2400" dirty="0" err="1" smtClean="0"/>
              <a:t>đó</a:t>
            </a:r>
            <a:r>
              <a:rPr lang="en-US" sz="2400" dirty="0" smtClean="0"/>
              <a:t> </a:t>
            </a:r>
            <a:r>
              <a:rPr lang="en-US" sz="2400" dirty="0" err="1" smtClean="0"/>
              <a:t>các</a:t>
            </a:r>
            <a:r>
              <a:rPr lang="en-US" sz="2400" dirty="0" smtClean="0"/>
              <a:t> </a:t>
            </a:r>
            <a:r>
              <a:rPr lang="en-US" sz="2400" dirty="0" err="1" smtClean="0"/>
              <a:t>dụng</a:t>
            </a:r>
            <a:r>
              <a:rPr lang="en-US" sz="2400" dirty="0" smtClean="0"/>
              <a:t> </a:t>
            </a:r>
            <a:r>
              <a:rPr lang="en-US" sz="2400" dirty="0" err="1" smtClean="0"/>
              <a:t>cụ</a:t>
            </a:r>
            <a:r>
              <a:rPr lang="en-US" sz="2400" dirty="0" smtClean="0"/>
              <a:t> </a:t>
            </a:r>
            <a:r>
              <a:rPr lang="en-US" sz="2400" dirty="0" err="1" smtClean="0"/>
              <a:t>thiết</a:t>
            </a:r>
            <a:r>
              <a:rPr lang="en-US" sz="2400" dirty="0" smtClean="0"/>
              <a:t> </a:t>
            </a:r>
            <a:r>
              <a:rPr lang="en-US" sz="2400" dirty="0" err="1" smtClean="0"/>
              <a:t>bị</a:t>
            </a:r>
            <a:r>
              <a:rPr lang="en-US" sz="2400" dirty="0" smtClean="0"/>
              <a:t> </a:t>
            </a:r>
            <a:r>
              <a:rPr lang="en-US" sz="2400" dirty="0" err="1" smtClean="0"/>
              <a:t>của</a:t>
            </a:r>
            <a:r>
              <a:rPr lang="en-US" sz="2400" dirty="0" smtClean="0"/>
              <a:t> </a:t>
            </a:r>
            <a:r>
              <a:rPr lang="en-US" sz="2400" dirty="0" err="1" smtClean="0"/>
              <a:t>anh</a:t>
            </a:r>
            <a:r>
              <a:rPr lang="en-US" sz="2400" dirty="0" smtClean="0"/>
              <a:t> </a:t>
            </a:r>
            <a:r>
              <a:rPr lang="en-US" sz="2400" dirty="0" err="1" smtClean="0"/>
              <a:t>bị</a:t>
            </a:r>
            <a:r>
              <a:rPr lang="en-US" sz="2400" dirty="0" smtClean="0"/>
              <a:t> </a:t>
            </a:r>
            <a:r>
              <a:rPr lang="en-US" sz="2400" dirty="0" err="1" smtClean="0"/>
              <a:t>hao</a:t>
            </a:r>
            <a:r>
              <a:rPr lang="en-US" sz="2400" dirty="0" smtClean="0"/>
              <a:t> </a:t>
            </a:r>
            <a:r>
              <a:rPr lang="en-US" sz="2400" dirty="0" err="1" smtClean="0"/>
              <a:t>mòn</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là</a:t>
            </a:r>
            <a:r>
              <a:rPr lang="en-US" sz="2400" dirty="0" smtClean="0"/>
              <a:t> 50.000 </a:t>
            </a:r>
            <a:r>
              <a:rPr lang="en-US" sz="2400" dirty="0" err="1" smtClean="0"/>
              <a:t>đồng</a:t>
            </a:r>
            <a:r>
              <a:rPr lang="en-US" sz="2400" dirty="0" smtClean="0"/>
              <a:t>. </a:t>
            </a:r>
            <a:r>
              <a:rPr lang="en-US" sz="2400" dirty="0" err="1" smtClean="0"/>
              <a:t>Trong</a:t>
            </a:r>
            <a:r>
              <a:rPr lang="en-US" sz="2400" dirty="0" smtClean="0"/>
              <a:t> 350.000 </a:t>
            </a:r>
            <a:r>
              <a:rPr lang="en-US" sz="2400" dirty="0" err="1" smtClean="0"/>
              <a:t>còn</a:t>
            </a:r>
            <a:r>
              <a:rPr lang="en-US" sz="2400" dirty="0" smtClean="0"/>
              <a:t> </a:t>
            </a:r>
            <a:r>
              <a:rPr lang="en-US" sz="2400" dirty="0" err="1" smtClean="0"/>
              <a:t>lại</a:t>
            </a:r>
            <a:r>
              <a:rPr lang="en-US" sz="2400" dirty="0" smtClean="0"/>
              <a:t>, </a:t>
            </a:r>
            <a:r>
              <a:rPr lang="en-US" sz="2400" dirty="0" err="1" smtClean="0"/>
              <a:t>anh</a:t>
            </a:r>
            <a:r>
              <a:rPr lang="en-US" sz="2400" dirty="0" smtClean="0"/>
              <a:t> </a:t>
            </a:r>
            <a:r>
              <a:rPr lang="en-US" sz="2400" dirty="0" err="1" smtClean="0"/>
              <a:t>chuyển</a:t>
            </a:r>
            <a:r>
              <a:rPr lang="en-US" sz="2400" dirty="0" smtClean="0"/>
              <a:t> 30.000 </a:t>
            </a:r>
            <a:r>
              <a:rPr lang="en-US" sz="2400" dirty="0" err="1" smtClean="0"/>
              <a:t>cho</a:t>
            </a:r>
            <a:r>
              <a:rPr lang="en-US" sz="2400" dirty="0" smtClean="0"/>
              <a:t> CP </a:t>
            </a:r>
            <a:r>
              <a:rPr lang="en-US" sz="2400" dirty="0" err="1" smtClean="0"/>
              <a:t>dưới</a:t>
            </a:r>
            <a:r>
              <a:rPr lang="en-US" sz="2400" dirty="0" smtClean="0"/>
              <a:t> </a:t>
            </a:r>
            <a:r>
              <a:rPr lang="en-US" sz="2400" dirty="0" err="1" smtClean="0"/>
              <a:t>dạng</a:t>
            </a:r>
            <a:r>
              <a:rPr lang="en-US" sz="2400" dirty="0" smtClean="0"/>
              <a:t> </a:t>
            </a:r>
            <a:r>
              <a:rPr lang="en-US" sz="2400" dirty="0" err="1" smtClean="0"/>
              <a:t>thuế</a:t>
            </a:r>
            <a:r>
              <a:rPr lang="en-US" sz="2400" dirty="0" smtClean="0"/>
              <a:t> </a:t>
            </a:r>
            <a:r>
              <a:rPr lang="en-US" sz="2400" dirty="0" err="1" smtClean="0"/>
              <a:t>doanh</a:t>
            </a:r>
            <a:r>
              <a:rPr lang="en-US" sz="2400" dirty="0" smtClean="0"/>
              <a:t> </a:t>
            </a:r>
            <a:r>
              <a:rPr lang="en-US" sz="2400" dirty="0" err="1" smtClean="0"/>
              <a:t>thu</a:t>
            </a:r>
            <a:r>
              <a:rPr lang="en-US" sz="2400" dirty="0" smtClean="0"/>
              <a:t>, 100.000 </a:t>
            </a:r>
            <a:r>
              <a:rPr lang="en-US" sz="2400" dirty="0" err="1" smtClean="0"/>
              <a:t>đồng</a:t>
            </a:r>
            <a:r>
              <a:rPr lang="en-US" sz="2400" dirty="0" smtClean="0"/>
              <a:t> </a:t>
            </a:r>
            <a:r>
              <a:rPr lang="en-US" sz="2400" dirty="0" err="1" smtClean="0"/>
              <a:t>giữ</a:t>
            </a:r>
            <a:r>
              <a:rPr lang="en-US" sz="2400" dirty="0" smtClean="0"/>
              <a:t> </a:t>
            </a:r>
            <a:r>
              <a:rPr lang="en-US" sz="2400" dirty="0" err="1" smtClean="0"/>
              <a:t>lại</a:t>
            </a:r>
            <a:r>
              <a:rPr lang="en-US" sz="2400" dirty="0" smtClean="0"/>
              <a:t> </a:t>
            </a:r>
            <a:r>
              <a:rPr lang="en-US" sz="2400" dirty="0" err="1" smtClean="0"/>
              <a:t>cửa</a:t>
            </a:r>
            <a:r>
              <a:rPr lang="en-US" sz="2400" dirty="0" smtClean="0"/>
              <a:t> </a:t>
            </a:r>
            <a:r>
              <a:rPr lang="en-US" sz="2400" dirty="0" err="1" smtClean="0"/>
              <a:t>hàng</a:t>
            </a:r>
            <a:r>
              <a:rPr lang="en-US" sz="2400" dirty="0" smtClean="0"/>
              <a:t> </a:t>
            </a:r>
            <a:r>
              <a:rPr lang="en-US" sz="2400" dirty="0" err="1" smtClean="0"/>
              <a:t>để</a:t>
            </a:r>
            <a:r>
              <a:rPr lang="en-US" sz="2400" dirty="0" smtClean="0"/>
              <a:t> </a:t>
            </a:r>
            <a:r>
              <a:rPr lang="en-US" sz="2400" dirty="0" err="1" smtClean="0"/>
              <a:t>tích</a:t>
            </a:r>
            <a:r>
              <a:rPr lang="en-US" sz="2400" dirty="0" smtClean="0"/>
              <a:t> </a:t>
            </a:r>
            <a:r>
              <a:rPr lang="en-US" sz="2400" dirty="0" err="1" smtClean="0"/>
              <a:t>lũy</a:t>
            </a:r>
            <a:r>
              <a:rPr lang="en-US" sz="2400" dirty="0" smtClean="0"/>
              <a:t> </a:t>
            </a:r>
            <a:r>
              <a:rPr lang="en-US" sz="2400" dirty="0" err="1" smtClean="0"/>
              <a:t>mua</a:t>
            </a:r>
            <a:r>
              <a:rPr lang="en-US" sz="2400" dirty="0" smtClean="0"/>
              <a:t> </a:t>
            </a:r>
            <a:r>
              <a:rPr lang="en-US" sz="2400" dirty="0" err="1" smtClean="0"/>
              <a:t>thiết</a:t>
            </a:r>
            <a:r>
              <a:rPr lang="en-US" sz="2400" dirty="0" smtClean="0"/>
              <a:t> </a:t>
            </a:r>
            <a:r>
              <a:rPr lang="en-US" sz="2400" dirty="0" err="1" smtClean="0"/>
              <a:t>bị</a:t>
            </a:r>
            <a:r>
              <a:rPr lang="en-US" sz="2400" dirty="0" smtClean="0"/>
              <a:t> </a:t>
            </a:r>
            <a:r>
              <a:rPr lang="en-US" sz="2400" dirty="0" err="1" smtClean="0"/>
              <a:t>mới</a:t>
            </a:r>
            <a:r>
              <a:rPr lang="en-US" sz="2400" dirty="0" smtClean="0"/>
              <a:t> </a:t>
            </a:r>
            <a:r>
              <a:rPr lang="en-US" sz="2400" dirty="0" err="1" smtClean="0"/>
              <a:t>trong</a:t>
            </a:r>
            <a:r>
              <a:rPr lang="en-US" sz="2400" dirty="0" smtClean="0"/>
              <a:t> </a:t>
            </a:r>
            <a:r>
              <a:rPr lang="en-US" sz="2400" dirty="0" err="1" smtClean="0"/>
              <a:t>tương</a:t>
            </a:r>
            <a:r>
              <a:rPr lang="en-US" sz="2400" dirty="0" smtClean="0"/>
              <a:t> </a:t>
            </a:r>
            <a:r>
              <a:rPr lang="en-US" sz="2400" dirty="0" err="1" smtClean="0"/>
              <a:t>lai</a:t>
            </a:r>
            <a:r>
              <a:rPr lang="en-US" sz="2400" dirty="0" smtClean="0"/>
              <a:t>. </a:t>
            </a:r>
            <a:r>
              <a:rPr lang="en-US" sz="2400" dirty="0" err="1" smtClean="0"/>
              <a:t>Phần</a:t>
            </a:r>
            <a:r>
              <a:rPr lang="en-US" sz="2400" dirty="0" smtClean="0"/>
              <a:t> </a:t>
            </a:r>
            <a:r>
              <a:rPr lang="en-US" sz="2400" dirty="0" err="1" smtClean="0"/>
              <a:t>thu</a:t>
            </a:r>
            <a:r>
              <a:rPr lang="en-US" sz="2400" dirty="0" smtClean="0"/>
              <a:t> </a:t>
            </a:r>
            <a:r>
              <a:rPr lang="en-US" sz="2400" dirty="0" err="1" smtClean="0"/>
              <a:t>nhập</a:t>
            </a:r>
            <a:r>
              <a:rPr lang="en-US" sz="2400" dirty="0" smtClean="0"/>
              <a:t> </a:t>
            </a:r>
            <a:r>
              <a:rPr lang="en-US" sz="2400" dirty="0" err="1" smtClean="0"/>
              <a:t>còn</a:t>
            </a:r>
            <a:r>
              <a:rPr lang="en-US" sz="2400" dirty="0" smtClean="0"/>
              <a:t> </a:t>
            </a:r>
            <a:r>
              <a:rPr lang="en-US" sz="2400" dirty="0" err="1" smtClean="0"/>
              <a:t>lại</a:t>
            </a:r>
            <a:r>
              <a:rPr lang="en-US" sz="2400" dirty="0" smtClean="0"/>
              <a:t> 220.000 </a:t>
            </a:r>
            <a:r>
              <a:rPr lang="en-US" sz="2400" dirty="0" err="1" smtClean="0"/>
              <a:t>anh</a:t>
            </a:r>
            <a:r>
              <a:rPr lang="en-US" sz="2400" dirty="0" smtClean="0"/>
              <a:t> </a:t>
            </a:r>
            <a:r>
              <a:rPr lang="en-US" sz="2400" dirty="0" err="1" smtClean="0"/>
              <a:t>phải</a:t>
            </a:r>
            <a:r>
              <a:rPr lang="en-US" sz="2400" dirty="0" smtClean="0"/>
              <a:t> </a:t>
            </a:r>
            <a:r>
              <a:rPr lang="en-US" sz="2400" dirty="0" err="1" smtClean="0"/>
              <a:t>nộp</a:t>
            </a:r>
            <a:r>
              <a:rPr lang="en-US" sz="2400" dirty="0" smtClean="0"/>
              <a:t> </a:t>
            </a:r>
            <a:r>
              <a:rPr lang="en-US" sz="2400" dirty="0" err="1" smtClean="0"/>
              <a:t>thuế</a:t>
            </a:r>
            <a:r>
              <a:rPr lang="en-US" sz="2400" dirty="0" smtClean="0"/>
              <a:t> </a:t>
            </a:r>
            <a:r>
              <a:rPr lang="en-US" sz="2400" dirty="0" err="1" smtClean="0"/>
              <a:t>thu</a:t>
            </a:r>
            <a:r>
              <a:rPr lang="en-US" sz="2400" dirty="0" smtClean="0"/>
              <a:t> </a:t>
            </a:r>
            <a:r>
              <a:rPr lang="en-US" sz="2400" dirty="0" err="1" smtClean="0"/>
              <a:t>nhập</a:t>
            </a:r>
            <a:r>
              <a:rPr lang="en-US" sz="2400" dirty="0" smtClean="0"/>
              <a:t> 70.000 </a:t>
            </a:r>
            <a:r>
              <a:rPr lang="en-US" sz="2400" dirty="0" err="1" smtClean="0"/>
              <a:t>và</a:t>
            </a:r>
            <a:r>
              <a:rPr lang="en-US" sz="2400" dirty="0" smtClean="0"/>
              <a:t> </a:t>
            </a:r>
            <a:r>
              <a:rPr lang="en-US" sz="2400" dirty="0" err="1" smtClean="0"/>
              <a:t>chỉ</a:t>
            </a:r>
            <a:r>
              <a:rPr lang="en-US" sz="2400" dirty="0" smtClean="0"/>
              <a:t> </a:t>
            </a:r>
            <a:r>
              <a:rPr lang="en-US" sz="2400" dirty="0" err="1" smtClean="0"/>
              <a:t>mang</a:t>
            </a:r>
            <a:r>
              <a:rPr lang="en-US" sz="2400" dirty="0" smtClean="0"/>
              <a:t> </a:t>
            </a:r>
            <a:r>
              <a:rPr lang="en-US" sz="2400" dirty="0" err="1" smtClean="0"/>
              <a:t>về</a:t>
            </a:r>
            <a:r>
              <a:rPr lang="en-US" sz="2400" dirty="0" smtClean="0"/>
              <a:t> </a:t>
            </a:r>
            <a:r>
              <a:rPr lang="en-US" sz="2400" dirty="0" err="1" smtClean="0"/>
              <a:t>nhà</a:t>
            </a:r>
            <a:r>
              <a:rPr lang="en-US" sz="2400" dirty="0" smtClean="0"/>
              <a:t> </a:t>
            </a:r>
            <a:r>
              <a:rPr lang="en-US" sz="2400" dirty="0" err="1" smtClean="0"/>
              <a:t>thu</a:t>
            </a:r>
            <a:r>
              <a:rPr lang="en-US" sz="2400" dirty="0" smtClean="0"/>
              <a:t> </a:t>
            </a:r>
            <a:r>
              <a:rPr lang="en-US" sz="2400" dirty="0" err="1" smtClean="0"/>
              <a:t>nhập</a:t>
            </a:r>
            <a:r>
              <a:rPr lang="en-US" sz="2400" dirty="0" smtClean="0"/>
              <a:t> </a:t>
            </a:r>
            <a:r>
              <a:rPr lang="en-US" sz="2400" dirty="0" err="1" smtClean="0"/>
              <a:t>sau</a:t>
            </a:r>
            <a:r>
              <a:rPr lang="en-US" sz="2400" dirty="0" smtClean="0"/>
              <a:t> </a:t>
            </a:r>
            <a:r>
              <a:rPr lang="en-US" sz="2400" dirty="0" err="1" smtClean="0"/>
              <a:t>khi</a:t>
            </a:r>
            <a:r>
              <a:rPr lang="en-US" sz="2400" dirty="0" smtClean="0"/>
              <a:t> </a:t>
            </a:r>
            <a:r>
              <a:rPr lang="en-US" sz="2400" dirty="0" err="1" smtClean="0"/>
              <a:t>đã</a:t>
            </a:r>
            <a:r>
              <a:rPr lang="en-US" sz="2400" dirty="0" smtClean="0"/>
              <a:t> </a:t>
            </a:r>
            <a:r>
              <a:rPr lang="en-US" sz="2400" dirty="0" err="1" smtClean="0"/>
              <a:t>nộp</a:t>
            </a:r>
            <a:r>
              <a:rPr lang="en-US" sz="2400" dirty="0" smtClean="0"/>
              <a:t> </a:t>
            </a:r>
            <a:r>
              <a:rPr lang="en-US" sz="2400" dirty="0" err="1" smtClean="0"/>
              <a:t>thuế</a:t>
            </a:r>
            <a:r>
              <a:rPr lang="en-US" sz="2400" dirty="0" smtClean="0"/>
              <a:t>. </a:t>
            </a:r>
            <a:r>
              <a:rPr lang="en-US" sz="2400" dirty="0" err="1" smtClean="0"/>
              <a:t>Dựa</a:t>
            </a:r>
            <a:r>
              <a:rPr lang="en-US" sz="2400" dirty="0" smtClean="0"/>
              <a:t> </a:t>
            </a:r>
            <a:r>
              <a:rPr lang="en-US" sz="2400" dirty="0" err="1" smtClean="0"/>
              <a:t>vào</a:t>
            </a:r>
            <a:r>
              <a:rPr lang="en-US" sz="2400" dirty="0" smtClean="0"/>
              <a:t> </a:t>
            </a:r>
            <a:r>
              <a:rPr lang="en-US" sz="2400" dirty="0" err="1" smtClean="0"/>
              <a:t>những</a:t>
            </a:r>
            <a:r>
              <a:rPr lang="en-US" sz="2400" dirty="0" smtClean="0"/>
              <a:t> </a:t>
            </a:r>
            <a:r>
              <a:rPr lang="en-US" sz="2400" dirty="0" err="1" smtClean="0"/>
              <a:t>thông</a:t>
            </a:r>
            <a:r>
              <a:rPr lang="en-US" sz="2400" dirty="0" smtClean="0"/>
              <a:t> tin </a:t>
            </a:r>
            <a:r>
              <a:rPr lang="en-US" sz="2400" dirty="0" err="1" smtClean="0"/>
              <a:t>trên</a:t>
            </a:r>
            <a:r>
              <a:rPr lang="en-US" sz="2400" dirty="0" smtClean="0"/>
              <a:t>, </a:t>
            </a:r>
            <a:r>
              <a:rPr lang="en-US" sz="2400" dirty="0" err="1" smtClean="0"/>
              <a:t>bạn</a:t>
            </a:r>
            <a:r>
              <a:rPr lang="en-US" sz="2400" dirty="0" smtClean="0"/>
              <a:t> </a:t>
            </a:r>
            <a:r>
              <a:rPr lang="en-US" sz="2400" dirty="0" err="1" smtClean="0"/>
              <a:t>hãy</a:t>
            </a:r>
            <a:r>
              <a:rPr lang="en-US" sz="2400" dirty="0" smtClean="0"/>
              <a:t> </a:t>
            </a:r>
            <a:r>
              <a:rPr lang="en-US" sz="2400" dirty="0" err="1" smtClean="0"/>
              <a:t>tính</a:t>
            </a:r>
            <a:r>
              <a:rPr lang="en-US" sz="2400" dirty="0" smtClean="0"/>
              <a:t> </a:t>
            </a:r>
            <a:r>
              <a:rPr lang="en-US" sz="2400" dirty="0" err="1" smtClean="0"/>
              <a:t>đóng</a:t>
            </a:r>
            <a:r>
              <a:rPr lang="en-US" sz="2400" dirty="0" smtClean="0"/>
              <a:t> </a:t>
            </a:r>
            <a:r>
              <a:rPr lang="en-US" sz="2400" dirty="0" err="1" smtClean="0"/>
              <a:t>góp</a:t>
            </a:r>
            <a:r>
              <a:rPr lang="en-US" sz="2400" dirty="0" smtClean="0"/>
              <a:t> </a:t>
            </a:r>
            <a:r>
              <a:rPr lang="en-US" sz="2400" dirty="0" err="1" smtClean="0"/>
              <a:t>của</a:t>
            </a:r>
            <a:r>
              <a:rPr lang="en-US" sz="2400" dirty="0" smtClean="0"/>
              <a:t> </a:t>
            </a:r>
            <a:r>
              <a:rPr lang="en-US" sz="2400" dirty="0" err="1" smtClean="0"/>
              <a:t>anh</a:t>
            </a:r>
            <a:r>
              <a:rPr lang="en-US" sz="2400" dirty="0" smtClean="0"/>
              <a:t> </a:t>
            </a:r>
            <a:r>
              <a:rPr lang="en-US" sz="2400" dirty="0" err="1" smtClean="0"/>
              <a:t>vào</a:t>
            </a:r>
            <a:r>
              <a:rPr lang="en-US" sz="2400" dirty="0" smtClean="0"/>
              <a:t> </a:t>
            </a:r>
            <a:r>
              <a:rPr lang="en-US" sz="2400" dirty="0" err="1" smtClean="0"/>
              <a:t>những</a:t>
            </a:r>
            <a:r>
              <a:rPr lang="en-US" sz="2400" dirty="0" smtClean="0"/>
              <a:t> </a:t>
            </a:r>
            <a:r>
              <a:rPr lang="en-US" sz="2400" dirty="0" err="1" smtClean="0"/>
              <a:t>chỉ</a:t>
            </a:r>
            <a:r>
              <a:rPr lang="en-US" sz="2400" dirty="0" smtClean="0"/>
              <a:t> </a:t>
            </a:r>
            <a:r>
              <a:rPr lang="en-US" sz="2400" dirty="0" err="1" smtClean="0"/>
              <a:t>tiêu</a:t>
            </a:r>
            <a:r>
              <a:rPr lang="en-US" sz="2400" dirty="0" smtClean="0"/>
              <a:t> </a:t>
            </a:r>
            <a:r>
              <a:rPr lang="en-US" sz="2400" dirty="0" err="1" smtClean="0"/>
              <a:t>thu</a:t>
            </a:r>
            <a:r>
              <a:rPr lang="en-US" sz="2400" dirty="0" smtClean="0"/>
              <a:t> </a:t>
            </a:r>
            <a:r>
              <a:rPr lang="en-US" sz="2400" dirty="0" err="1" smtClean="0"/>
              <a:t>nhập</a:t>
            </a:r>
            <a:r>
              <a:rPr lang="en-US" sz="2400" dirty="0" smtClean="0"/>
              <a:t> </a:t>
            </a:r>
            <a:r>
              <a:rPr lang="en-US" sz="2400" dirty="0" err="1" smtClean="0"/>
              <a:t>sau</a:t>
            </a:r>
            <a:r>
              <a:rPr lang="en-US" dirty="0" smtClean="0"/>
              <a:t>:</a:t>
            </a:r>
          </a:p>
          <a:p>
            <a:pPr marL="0" indent="36513" algn="just">
              <a:lnSpc>
                <a:spcPct val="150000"/>
              </a:lnSpc>
              <a:spcBef>
                <a:spcPts val="0"/>
              </a:spcBef>
              <a:buAutoNum type="alphaLcPeriod"/>
            </a:pPr>
            <a:r>
              <a:rPr lang="en-US" dirty="0" err="1" smtClean="0"/>
              <a:t>Tổng</a:t>
            </a:r>
            <a:r>
              <a:rPr lang="en-US" dirty="0" smtClean="0"/>
              <a:t> </a:t>
            </a:r>
            <a:r>
              <a:rPr lang="en-US" dirty="0" err="1" smtClean="0"/>
              <a:t>sản</a:t>
            </a:r>
            <a:r>
              <a:rPr lang="en-US" dirty="0" smtClean="0"/>
              <a:t> </a:t>
            </a:r>
            <a:r>
              <a:rPr lang="en-US" dirty="0" err="1" smtClean="0"/>
              <a:t>phẩm</a:t>
            </a:r>
            <a:r>
              <a:rPr lang="en-US" dirty="0" smtClean="0"/>
              <a:t> </a:t>
            </a:r>
            <a:r>
              <a:rPr lang="en-US" err="1" smtClean="0"/>
              <a:t>trong</a:t>
            </a:r>
            <a:r>
              <a:rPr lang="en-US" smtClean="0"/>
              <a:t> nước (GDP)</a:t>
            </a:r>
            <a:endParaRPr lang="en-US" dirty="0" smtClean="0"/>
          </a:p>
          <a:p>
            <a:pPr marL="0" indent="36513" algn="just">
              <a:lnSpc>
                <a:spcPct val="150000"/>
              </a:lnSpc>
              <a:spcBef>
                <a:spcPts val="0"/>
              </a:spcBef>
              <a:buAutoNum type="alphaLcPeriod"/>
            </a:pPr>
            <a:r>
              <a:rPr lang="en-US" dirty="0" smtClean="0"/>
              <a:t> </a:t>
            </a:r>
            <a:r>
              <a:rPr lang="en-US" dirty="0" err="1" smtClean="0"/>
              <a:t>Sản</a:t>
            </a:r>
            <a:r>
              <a:rPr lang="en-US" dirty="0" smtClean="0"/>
              <a:t> </a:t>
            </a:r>
            <a:r>
              <a:rPr lang="en-US" dirty="0" err="1" smtClean="0"/>
              <a:t>phẩm</a:t>
            </a:r>
            <a:r>
              <a:rPr lang="en-US" dirty="0" smtClean="0"/>
              <a:t> </a:t>
            </a:r>
            <a:r>
              <a:rPr lang="en-US" dirty="0" err="1" smtClean="0"/>
              <a:t>quốc</a:t>
            </a:r>
            <a:r>
              <a:rPr lang="en-US" dirty="0" smtClean="0"/>
              <a:t> </a:t>
            </a:r>
            <a:r>
              <a:rPr lang="en-US" err="1" smtClean="0"/>
              <a:t>dân</a:t>
            </a:r>
            <a:r>
              <a:rPr lang="en-US" smtClean="0"/>
              <a:t> ròng (NNP)</a:t>
            </a:r>
            <a:endParaRPr lang="en-US" dirty="0" smtClean="0"/>
          </a:p>
          <a:p>
            <a:pPr marL="0" indent="36513" algn="just">
              <a:lnSpc>
                <a:spcPct val="150000"/>
              </a:lnSpc>
              <a:spcBef>
                <a:spcPts val="0"/>
              </a:spcBef>
              <a:buAutoNum type="alphaLcPeriod"/>
            </a:pPr>
            <a:r>
              <a:rPr lang="en-US" dirty="0" smtClean="0"/>
              <a:t> Thu </a:t>
            </a:r>
            <a:r>
              <a:rPr lang="en-US" dirty="0" err="1" smtClean="0"/>
              <a:t>nhập</a:t>
            </a:r>
            <a:r>
              <a:rPr lang="en-US" dirty="0" smtClean="0"/>
              <a:t> </a:t>
            </a:r>
            <a:r>
              <a:rPr lang="en-US" err="1" smtClean="0"/>
              <a:t>quốc</a:t>
            </a:r>
            <a:r>
              <a:rPr lang="en-US" smtClean="0"/>
              <a:t> dân (NI)</a:t>
            </a:r>
            <a:endParaRPr lang="en-US" dirty="0" smtClean="0"/>
          </a:p>
          <a:p>
            <a:pPr marL="0" indent="36513" algn="just">
              <a:lnSpc>
                <a:spcPct val="150000"/>
              </a:lnSpc>
              <a:spcBef>
                <a:spcPts val="0"/>
              </a:spcBef>
              <a:buAutoNum type="alphaLcPeriod"/>
            </a:pPr>
            <a:r>
              <a:rPr lang="en-US" dirty="0" smtClean="0"/>
              <a:t>Thu </a:t>
            </a:r>
            <a:r>
              <a:rPr lang="en-US" dirty="0" err="1" smtClean="0"/>
              <a:t>nhập</a:t>
            </a:r>
            <a:r>
              <a:rPr lang="en-US" dirty="0" smtClean="0"/>
              <a:t> </a:t>
            </a:r>
            <a:r>
              <a:rPr lang="en-US" err="1" smtClean="0"/>
              <a:t>khả</a:t>
            </a:r>
            <a:r>
              <a:rPr lang="en-US" smtClean="0"/>
              <a:t> dụng (Yd)</a:t>
            </a:r>
            <a:endParaRPr lang="en-US" dirty="0" smtClean="0"/>
          </a:p>
          <a:p>
            <a:pPr algn="just">
              <a:lnSpc>
                <a:spcPct val="150000"/>
              </a:lnSpc>
              <a:spcBef>
                <a:spcPts val="0"/>
              </a:spcBef>
              <a:buNone/>
            </a:pPr>
            <a:endParaRPr lang="en-US" dirty="0" smtClean="0"/>
          </a:p>
        </p:txBody>
      </p:sp>
    </p:spTree>
    <p:extLst>
      <p:ext uri="{BB962C8B-B14F-4D97-AF65-F5344CB8AC3E}">
        <p14:creationId xmlns:p14="http://schemas.microsoft.com/office/powerpoint/2010/main" val="257306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7467600" cy="5697559"/>
          </a:xfrm>
        </p:spPr>
        <p:txBody>
          <a:bodyPr/>
          <a:lstStyle/>
          <a:p>
            <a:pPr marL="0" indent="36513" algn="just">
              <a:lnSpc>
                <a:spcPct val="150000"/>
              </a:lnSpc>
              <a:spcBef>
                <a:spcPts val="0"/>
              </a:spcBef>
              <a:buNone/>
            </a:pPr>
            <a:r>
              <a:rPr lang="en-US" dirty="0" smtClean="0"/>
              <a:t> </a:t>
            </a:r>
            <a:r>
              <a:rPr lang="en-US" dirty="0" err="1" smtClean="0"/>
              <a:t>Dựa</a:t>
            </a:r>
            <a:r>
              <a:rPr lang="en-US" dirty="0" smtClean="0"/>
              <a:t> </a:t>
            </a:r>
            <a:r>
              <a:rPr lang="en-US" dirty="0" err="1" smtClean="0"/>
              <a:t>vào</a:t>
            </a:r>
            <a:r>
              <a:rPr lang="en-US" dirty="0" smtClean="0"/>
              <a:t> </a:t>
            </a:r>
            <a:r>
              <a:rPr lang="en-US" dirty="0" err="1" smtClean="0"/>
              <a:t>các</a:t>
            </a:r>
            <a:r>
              <a:rPr lang="en-US" dirty="0" smtClean="0"/>
              <a:t> </a:t>
            </a:r>
            <a:r>
              <a:rPr lang="en-US" dirty="0" err="1" smtClean="0"/>
              <a:t>số</a:t>
            </a:r>
            <a:r>
              <a:rPr lang="en-US" dirty="0" smtClean="0"/>
              <a:t> </a:t>
            </a:r>
            <a:r>
              <a:rPr lang="en-US" dirty="0" err="1" smtClean="0"/>
              <a:t>liệu</a:t>
            </a:r>
            <a:r>
              <a:rPr lang="en-US" dirty="0" smtClean="0"/>
              <a:t> </a:t>
            </a:r>
            <a:r>
              <a:rPr lang="en-US" dirty="0" err="1" smtClean="0"/>
              <a:t>bên</a:t>
            </a:r>
            <a:r>
              <a:rPr lang="en-US" dirty="0" smtClean="0"/>
              <a:t> </a:t>
            </a:r>
            <a:r>
              <a:rPr lang="en-US" dirty="0" err="1" smtClean="0"/>
              <a:t>dưới</a:t>
            </a:r>
            <a:r>
              <a:rPr lang="en-US" dirty="0" smtClean="0"/>
              <a:t> </a:t>
            </a:r>
            <a:r>
              <a:rPr lang="en-US" dirty="0" err="1" smtClean="0"/>
              <a:t>để</a:t>
            </a:r>
            <a:r>
              <a:rPr lang="en-US" dirty="0" smtClean="0"/>
              <a:t> </a:t>
            </a:r>
            <a:r>
              <a:rPr lang="en-US" dirty="0" err="1" smtClean="0"/>
              <a:t>tính</a:t>
            </a:r>
            <a:r>
              <a:rPr lang="en-US" dirty="0" smtClean="0"/>
              <a:t> </a:t>
            </a:r>
            <a:r>
              <a:rPr lang="en-US" dirty="0" err="1" smtClean="0"/>
              <a:t>toán</a:t>
            </a:r>
            <a:r>
              <a:rPr lang="en-US" dirty="0" smtClean="0"/>
              <a:t> </a:t>
            </a:r>
            <a:r>
              <a:rPr lang="en-US" dirty="0" err="1" smtClean="0"/>
              <a:t>các</a:t>
            </a:r>
            <a:r>
              <a:rPr lang="en-US" dirty="0" smtClean="0"/>
              <a:t> </a:t>
            </a:r>
            <a:r>
              <a:rPr lang="en-US" dirty="0" err="1" smtClean="0"/>
              <a:t>chỉ</a:t>
            </a:r>
            <a:r>
              <a:rPr lang="en-US" dirty="0" smtClean="0"/>
              <a:t> </a:t>
            </a:r>
            <a:r>
              <a:rPr lang="en-US" dirty="0" err="1" smtClean="0"/>
              <a:t>tiêu</a:t>
            </a:r>
            <a:r>
              <a:rPr lang="en-US" dirty="0" smtClean="0"/>
              <a:t> </a:t>
            </a:r>
            <a:r>
              <a:rPr lang="en-US" dirty="0" err="1" smtClean="0"/>
              <a:t>sau</a:t>
            </a:r>
            <a:r>
              <a:rPr lang="en-US" dirty="0" smtClean="0"/>
              <a:t>:</a:t>
            </a:r>
          </a:p>
          <a:p>
            <a:pPr marL="349250" indent="-312738" algn="just">
              <a:lnSpc>
                <a:spcPct val="150000"/>
              </a:lnSpc>
              <a:spcBef>
                <a:spcPts val="0"/>
              </a:spcBef>
              <a:buAutoNum type="alphaLcPeriod"/>
            </a:pPr>
            <a:r>
              <a:rPr lang="en-US" smtClean="0"/>
              <a:t> Tính </a:t>
            </a:r>
            <a:r>
              <a:rPr lang="en-US" dirty="0" err="1" smtClean="0"/>
              <a:t>chỉ</a:t>
            </a:r>
            <a:r>
              <a:rPr lang="en-US" dirty="0" smtClean="0"/>
              <a:t> </a:t>
            </a:r>
            <a:r>
              <a:rPr lang="en-US" dirty="0" err="1" smtClean="0"/>
              <a:t>tiêu</a:t>
            </a:r>
            <a:r>
              <a:rPr lang="en-US" dirty="0" smtClean="0"/>
              <a:t> GDP </a:t>
            </a:r>
            <a:r>
              <a:rPr lang="en-US" dirty="0" err="1" smtClean="0"/>
              <a:t>danh</a:t>
            </a:r>
            <a:r>
              <a:rPr lang="en-US" dirty="0" smtClean="0"/>
              <a:t> </a:t>
            </a:r>
            <a:r>
              <a:rPr lang="en-US" dirty="0" err="1" smtClean="0"/>
              <a:t>nghĩa</a:t>
            </a:r>
            <a:r>
              <a:rPr lang="en-US" dirty="0" smtClean="0"/>
              <a:t> </a:t>
            </a:r>
            <a:r>
              <a:rPr lang="en-US" dirty="0" err="1" smtClean="0"/>
              <a:t>theo</a:t>
            </a:r>
            <a:r>
              <a:rPr lang="en-US" dirty="0" smtClean="0"/>
              <a:t> </a:t>
            </a:r>
            <a:r>
              <a:rPr lang="en-US" dirty="0" err="1" smtClean="0"/>
              <a:t>giá</a:t>
            </a:r>
            <a:r>
              <a:rPr lang="en-US" dirty="0" smtClean="0"/>
              <a:t> </a:t>
            </a:r>
            <a:r>
              <a:rPr lang="en-US" dirty="0" err="1" smtClean="0"/>
              <a:t>thị</a:t>
            </a:r>
            <a:r>
              <a:rPr lang="en-US" dirty="0" smtClean="0"/>
              <a:t> </a:t>
            </a:r>
            <a:r>
              <a:rPr lang="en-US" dirty="0" err="1" smtClean="0"/>
              <a:t>trường</a:t>
            </a:r>
            <a:r>
              <a:rPr lang="en-US" dirty="0" smtClean="0"/>
              <a:t> </a:t>
            </a:r>
            <a:r>
              <a:rPr lang="en-US" dirty="0" err="1" smtClean="0"/>
              <a:t>bằng</a:t>
            </a:r>
            <a:r>
              <a:rPr lang="en-US" dirty="0" smtClean="0"/>
              <a:t> 3 </a:t>
            </a:r>
            <a:r>
              <a:rPr lang="en-US" dirty="0" err="1" smtClean="0"/>
              <a:t>phương</a:t>
            </a:r>
            <a:r>
              <a:rPr lang="en-US" dirty="0" smtClean="0"/>
              <a:t> </a:t>
            </a:r>
            <a:r>
              <a:rPr lang="en-US" dirty="0" err="1" smtClean="0"/>
              <a:t>pháp</a:t>
            </a:r>
            <a:r>
              <a:rPr lang="en-US" dirty="0" smtClean="0"/>
              <a:t>.</a:t>
            </a:r>
          </a:p>
          <a:p>
            <a:pPr marL="349250" indent="-312738" algn="just">
              <a:lnSpc>
                <a:spcPct val="150000"/>
              </a:lnSpc>
              <a:spcBef>
                <a:spcPts val="0"/>
              </a:spcBef>
              <a:buAutoNum type="alphaLcPeriod"/>
            </a:pPr>
            <a:r>
              <a:rPr lang="en-US" dirty="0" smtClean="0"/>
              <a:t> </a:t>
            </a:r>
            <a:r>
              <a:rPr lang="en-US" dirty="0" err="1" smtClean="0"/>
              <a:t>Tính</a:t>
            </a:r>
            <a:r>
              <a:rPr lang="en-US" dirty="0" smtClean="0"/>
              <a:t> </a:t>
            </a:r>
            <a:r>
              <a:rPr lang="en-US" dirty="0" err="1" smtClean="0"/>
              <a:t>chỉ</a:t>
            </a:r>
            <a:r>
              <a:rPr lang="en-US" dirty="0" smtClean="0"/>
              <a:t> </a:t>
            </a:r>
            <a:r>
              <a:rPr lang="en-US" dirty="0" err="1" smtClean="0"/>
              <a:t>tiêu</a:t>
            </a:r>
            <a:r>
              <a:rPr lang="en-US" dirty="0" smtClean="0"/>
              <a:t> GNP </a:t>
            </a:r>
            <a:r>
              <a:rPr lang="en-US" dirty="0" err="1" smtClean="0"/>
              <a:t>danh</a:t>
            </a:r>
            <a:r>
              <a:rPr lang="en-US" dirty="0" smtClean="0"/>
              <a:t> </a:t>
            </a:r>
            <a:r>
              <a:rPr lang="en-US" dirty="0" err="1" smtClean="0"/>
              <a:t>nghiã</a:t>
            </a:r>
            <a:r>
              <a:rPr lang="en-US" dirty="0" smtClean="0"/>
              <a:t> </a:t>
            </a:r>
            <a:r>
              <a:rPr lang="en-US" dirty="0" err="1" smtClean="0"/>
              <a:t>theo</a:t>
            </a:r>
            <a:r>
              <a:rPr lang="en-US" dirty="0" smtClean="0"/>
              <a:t> </a:t>
            </a:r>
            <a:r>
              <a:rPr lang="en-US" dirty="0" err="1" smtClean="0"/>
              <a:t>giá</a:t>
            </a:r>
            <a:r>
              <a:rPr lang="en-US" dirty="0" smtClean="0"/>
              <a:t> </a:t>
            </a:r>
            <a:r>
              <a:rPr lang="en-US" dirty="0" err="1" smtClean="0"/>
              <a:t>thị</a:t>
            </a:r>
            <a:r>
              <a:rPr lang="en-US" dirty="0" smtClean="0"/>
              <a:t> </a:t>
            </a:r>
            <a:r>
              <a:rPr lang="en-US" dirty="0" err="1" smtClean="0"/>
              <a:t>trường</a:t>
            </a:r>
            <a:endParaRPr lang="en-US" dirty="0" smtClean="0"/>
          </a:p>
          <a:p>
            <a:pPr marL="349250" indent="-312738" algn="just">
              <a:lnSpc>
                <a:spcPct val="150000"/>
              </a:lnSpc>
              <a:spcBef>
                <a:spcPts val="0"/>
              </a:spcBef>
              <a:buAutoNum type="alphaLcPeriod"/>
            </a:pPr>
            <a:r>
              <a:rPr lang="en-US" smtClean="0"/>
              <a:t> Tính </a:t>
            </a:r>
            <a:r>
              <a:rPr lang="en-US" dirty="0" err="1" smtClean="0"/>
              <a:t>chỉ</a:t>
            </a:r>
            <a:r>
              <a:rPr lang="en-US" dirty="0" smtClean="0"/>
              <a:t> </a:t>
            </a:r>
            <a:r>
              <a:rPr lang="en-US" dirty="0" err="1" smtClean="0"/>
              <a:t>tiêu</a:t>
            </a:r>
            <a:r>
              <a:rPr lang="en-US" dirty="0" smtClean="0"/>
              <a:t> NNP, NI.</a:t>
            </a:r>
            <a:endParaRPr lang="vi-VN" dirty="0"/>
          </a:p>
        </p:txBody>
      </p:sp>
    </p:spTree>
    <p:extLst>
      <p:ext uri="{BB962C8B-B14F-4D97-AF65-F5344CB8AC3E}">
        <p14:creationId xmlns:p14="http://schemas.microsoft.com/office/powerpoint/2010/main" val="3836492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259"/>
            <a:ext cx="8686800" cy="5937904"/>
          </a:xfrm>
        </p:spPr>
        <p:txBody>
          <a:bodyPr/>
          <a:lstStyle/>
          <a:p>
            <a:pPr marL="0" indent="36513">
              <a:buNone/>
            </a:pPr>
            <a:r>
              <a:rPr lang="en-US" sz="2400" dirty="0" err="1" smtClean="0"/>
              <a:t>Trong</a:t>
            </a:r>
            <a:r>
              <a:rPr lang="en-US" sz="2400" dirty="0" smtClean="0"/>
              <a:t> </a:t>
            </a:r>
            <a:r>
              <a:rPr lang="en-US" sz="2400" dirty="0" err="1" smtClean="0"/>
              <a:t>hệ</a:t>
            </a:r>
            <a:r>
              <a:rPr lang="en-US" sz="2400" dirty="0" smtClean="0"/>
              <a:t> </a:t>
            </a:r>
            <a:r>
              <a:rPr lang="en-US" sz="2400" dirty="0" err="1" smtClean="0"/>
              <a:t>thống</a:t>
            </a:r>
            <a:r>
              <a:rPr lang="en-US" sz="2400" dirty="0" smtClean="0"/>
              <a:t> </a:t>
            </a:r>
            <a:r>
              <a:rPr lang="en-US" sz="2400" dirty="0" err="1" smtClean="0"/>
              <a:t>hạch</a:t>
            </a:r>
            <a:r>
              <a:rPr lang="en-US" sz="2400" dirty="0" smtClean="0"/>
              <a:t> </a:t>
            </a:r>
            <a:r>
              <a:rPr lang="en-US" sz="2400" dirty="0" err="1" smtClean="0"/>
              <a:t>toán</a:t>
            </a:r>
            <a:r>
              <a:rPr lang="en-US" sz="2400" dirty="0" smtClean="0"/>
              <a:t> </a:t>
            </a:r>
            <a:r>
              <a:rPr lang="en-US" sz="2400" dirty="0" err="1" smtClean="0"/>
              <a:t>quốc</a:t>
            </a:r>
            <a:r>
              <a:rPr lang="en-US" sz="2400" dirty="0" smtClean="0"/>
              <a:t> </a:t>
            </a:r>
            <a:r>
              <a:rPr lang="en-US" sz="2400" dirty="0" err="1" smtClean="0"/>
              <a:t>gia</a:t>
            </a:r>
            <a:r>
              <a:rPr lang="en-US" sz="2400" dirty="0" smtClean="0"/>
              <a:t> </a:t>
            </a:r>
            <a:r>
              <a:rPr lang="en-US" sz="2400" dirty="0" err="1" smtClean="0"/>
              <a:t>có</a:t>
            </a:r>
            <a:r>
              <a:rPr lang="en-US" sz="2400" dirty="0" smtClean="0"/>
              <a:t> </a:t>
            </a:r>
            <a:r>
              <a:rPr lang="en-US" sz="2400" dirty="0" err="1" smtClean="0"/>
              <a:t>các</a:t>
            </a:r>
            <a:r>
              <a:rPr lang="en-US" sz="2400" dirty="0" smtClean="0"/>
              <a:t> </a:t>
            </a:r>
            <a:r>
              <a:rPr lang="en-US" sz="2400" dirty="0" err="1" smtClean="0"/>
              <a:t>tài</a:t>
            </a:r>
            <a:r>
              <a:rPr lang="en-US" sz="2400" dirty="0" smtClean="0"/>
              <a:t> </a:t>
            </a:r>
            <a:r>
              <a:rPr lang="en-US" sz="2400" dirty="0" err="1" smtClean="0"/>
              <a:t>khoản</a:t>
            </a:r>
            <a:r>
              <a:rPr lang="en-US" sz="2400" dirty="0" smtClean="0"/>
              <a:t> </a:t>
            </a:r>
            <a:r>
              <a:rPr lang="en-US" sz="2400" dirty="0" err="1" smtClean="0"/>
              <a:t>như</a:t>
            </a:r>
            <a:r>
              <a:rPr lang="en-US" sz="2400" dirty="0" smtClean="0"/>
              <a:t> </a:t>
            </a:r>
            <a:r>
              <a:rPr lang="en-US" sz="2400" dirty="0" err="1" smtClean="0"/>
              <a:t>sau</a:t>
            </a:r>
            <a:r>
              <a:rPr lang="en-US" sz="2400" dirty="0" smtClean="0"/>
              <a:t>:</a:t>
            </a:r>
          </a:p>
          <a:p>
            <a:pPr marL="0" indent="36513">
              <a:buNone/>
            </a:pPr>
            <a:endParaRPr lang="vi-VN" dirty="0"/>
          </a:p>
        </p:txBody>
      </p:sp>
      <p:cxnSp>
        <p:nvCxnSpPr>
          <p:cNvPr id="5" name="Straight Connector 4"/>
          <p:cNvCxnSpPr/>
          <p:nvPr/>
        </p:nvCxnSpPr>
        <p:spPr>
          <a:xfrm>
            <a:off x="714348" y="642918"/>
            <a:ext cx="7215238" cy="1588"/>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2715009" y="2071281"/>
            <a:ext cx="2857520" cy="794"/>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71472" y="817729"/>
            <a:ext cx="3571900" cy="2928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err="1" smtClean="0">
                <a:solidFill>
                  <a:srgbClr val="7030A0"/>
                </a:solidFill>
              </a:rPr>
              <a:t>Đầu</a:t>
            </a:r>
            <a:r>
              <a:rPr lang="en-US" dirty="0" smtClean="0">
                <a:solidFill>
                  <a:srgbClr val="7030A0"/>
                </a:solidFill>
              </a:rPr>
              <a:t> </a:t>
            </a:r>
            <a:r>
              <a:rPr lang="en-US" dirty="0" err="1" smtClean="0">
                <a:solidFill>
                  <a:srgbClr val="7030A0"/>
                </a:solidFill>
              </a:rPr>
              <a:t>tư</a:t>
            </a:r>
            <a:r>
              <a:rPr lang="en-US" dirty="0" smtClean="0">
                <a:solidFill>
                  <a:srgbClr val="7030A0"/>
                </a:solidFill>
              </a:rPr>
              <a:t> </a:t>
            </a:r>
            <a:r>
              <a:rPr lang="en-US" dirty="0" err="1" smtClean="0">
                <a:solidFill>
                  <a:srgbClr val="7030A0"/>
                </a:solidFill>
              </a:rPr>
              <a:t>ròng</a:t>
            </a:r>
            <a:r>
              <a:rPr lang="en-US" dirty="0" smtClean="0">
                <a:solidFill>
                  <a:srgbClr val="7030A0"/>
                </a:solidFill>
              </a:rPr>
              <a:t>		50</a:t>
            </a:r>
          </a:p>
          <a:p>
            <a:r>
              <a:rPr lang="en-US" dirty="0" err="1" smtClean="0">
                <a:solidFill>
                  <a:srgbClr val="7030A0"/>
                </a:solidFill>
              </a:rPr>
              <a:t>Tiền</a:t>
            </a:r>
            <a:r>
              <a:rPr lang="en-US" dirty="0" smtClean="0">
                <a:solidFill>
                  <a:srgbClr val="7030A0"/>
                </a:solidFill>
              </a:rPr>
              <a:t> </a:t>
            </a:r>
            <a:r>
              <a:rPr lang="en-US" dirty="0" err="1" smtClean="0">
                <a:solidFill>
                  <a:srgbClr val="7030A0"/>
                </a:solidFill>
              </a:rPr>
              <a:t>lương</a:t>
            </a:r>
            <a:r>
              <a:rPr lang="en-US" dirty="0" smtClean="0">
                <a:solidFill>
                  <a:srgbClr val="7030A0"/>
                </a:solidFill>
              </a:rPr>
              <a:t>		650</a:t>
            </a:r>
          </a:p>
          <a:p>
            <a:r>
              <a:rPr lang="en-US" dirty="0" err="1" smtClean="0">
                <a:solidFill>
                  <a:srgbClr val="7030A0"/>
                </a:solidFill>
              </a:rPr>
              <a:t>Tiền</a:t>
            </a:r>
            <a:r>
              <a:rPr lang="en-US" dirty="0" smtClean="0">
                <a:solidFill>
                  <a:srgbClr val="7030A0"/>
                </a:solidFill>
              </a:rPr>
              <a:t> </a:t>
            </a:r>
            <a:r>
              <a:rPr lang="en-US" dirty="0" err="1" smtClean="0">
                <a:solidFill>
                  <a:srgbClr val="7030A0"/>
                </a:solidFill>
              </a:rPr>
              <a:t>thuê</a:t>
            </a:r>
            <a:r>
              <a:rPr lang="en-US" dirty="0" smtClean="0">
                <a:solidFill>
                  <a:srgbClr val="7030A0"/>
                </a:solidFill>
              </a:rPr>
              <a:t> </a:t>
            </a:r>
            <a:r>
              <a:rPr lang="en-US" dirty="0" err="1" smtClean="0">
                <a:solidFill>
                  <a:srgbClr val="7030A0"/>
                </a:solidFill>
              </a:rPr>
              <a:t>đất</a:t>
            </a:r>
            <a:r>
              <a:rPr lang="en-US" dirty="0" smtClean="0">
                <a:solidFill>
                  <a:srgbClr val="7030A0"/>
                </a:solidFill>
              </a:rPr>
              <a:t>		50</a:t>
            </a:r>
          </a:p>
          <a:p>
            <a:r>
              <a:rPr lang="en-US" dirty="0" err="1" smtClean="0">
                <a:solidFill>
                  <a:srgbClr val="7030A0"/>
                </a:solidFill>
              </a:rPr>
              <a:t>Lợi</a:t>
            </a:r>
            <a:r>
              <a:rPr lang="en-US" dirty="0" smtClean="0">
                <a:solidFill>
                  <a:srgbClr val="7030A0"/>
                </a:solidFill>
              </a:rPr>
              <a:t> </a:t>
            </a:r>
            <a:r>
              <a:rPr lang="en-US" dirty="0" err="1" smtClean="0">
                <a:solidFill>
                  <a:srgbClr val="7030A0"/>
                </a:solidFill>
              </a:rPr>
              <a:t>nhuận</a:t>
            </a:r>
            <a:r>
              <a:rPr lang="en-US" dirty="0" smtClean="0">
                <a:solidFill>
                  <a:srgbClr val="7030A0"/>
                </a:solidFill>
              </a:rPr>
              <a:t>		150</a:t>
            </a:r>
          </a:p>
          <a:p>
            <a:r>
              <a:rPr lang="en-US" dirty="0" err="1" smtClean="0">
                <a:solidFill>
                  <a:srgbClr val="7030A0"/>
                </a:solidFill>
              </a:rPr>
              <a:t>Nhập</a:t>
            </a:r>
            <a:r>
              <a:rPr lang="en-US" dirty="0" smtClean="0">
                <a:solidFill>
                  <a:srgbClr val="7030A0"/>
                </a:solidFill>
              </a:rPr>
              <a:t> </a:t>
            </a:r>
            <a:r>
              <a:rPr lang="en-US" dirty="0" err="1" smtClean="0">
                <a:solidFill>
                  <a:srgbClr val="7030A0"/>
                </a:solidFill>
              </a:rPr>
              <a:t>khẩu</a:t>
            </a:r>
            <a:r>
              <a:rPr lang="en-US" dirty="0" smtClean="0">
                <a:solidFill>
                  <a:srgbClr val="7030A0"/>
                </a:solidFill>
              </a:rPr>
              <a:t>		300</a:t>
            </a:r>
          </a:p>
          <a:p>
            <a:r>
              <a:rPr lang="en-US" dirty="0" err="1" smtClean="0">
                <a:solidFill>
                  <a:srgbClr val="7030A0"/>
                </a:solidFill>
              </a:rPr>
              <a:t>Xuất</a:t>
            </a:r>
            <a:r>
              <a:rPr lang="en-US" dirty="0" smtClean="0">
                <a:solidFill>
                  <a:srgbClr val="7030A0"/>
                </a:solidFill>
              </a:rPr>
              <a:t> </a:t>
            </a:r>
            <a:r>
              <a:rPr lang="en-US" dirty="0" err="1" smtClean="0">
                <a:solidFill>
                  <a:srgbClr val="7030A0"/>
                </a:solidFill>
              </a:rPr>
              <a:t>khẩu</a:t>
            </a:r>
            <a:r>
              <a:rPr lang="en-US" dirty="0" smtClean="0">
                <a:solidFill>
                  <a:srgbClr val="7030A0"/>
                </a:solidFill>
              </a:rPr>
              <a:t>		400</a:t>
            </a:r>
          </a:p>
          <a:p>
            <a:r>
              <a:rPr lang="en-US" dirty="0" err="1" smtClean="0">
                <a:solidFill>
                  <a:srgbClr val="7030A0"/>
                </a:solidFill>
              </a:rPr>
              <a:t>Thuế</a:t>
            </a:r>
            <a:r>
              <a:rPr lang="en-US" dirty="0" smtClean="0">
                <a:solidFill>
                  <a:srgbClr val="7030A0"/>
                </a:solidFill>
              </a:rPr>
              <a:t> </a:t>
            </a:r>
            <a:r>
              <a:rPr lang="en-US" dirty="0" err="1" smtClean="0">
                <a:solidFill>
                  <a:srgbClr val="7030A0"/>
                </a:solidFill>
              </a:rPr>
              <a:t>gián</a:t>
            </a:r>
            <a:r>
              <a:rPr lang="en-US" dirty="0" smtClean="0">
                <a:solidFill>
                  <a:srgbClr val="7030A0"/>
                </a:solidFill>
              </a:rPr>
              <a:t> </a:t>
            </a:r>
            <a:r>
              <a:rPr lang="en-US" dirty="0" err="1" smtClean="0">
                <a:solidFill>
                  <a:srgbClr val="7030A0"/>
                </a:solidFill>
              </a:rPr>
              <a:t>thu</a:t>
            </a:r>
            <a:r>
              <a:rPr lang="en-US" dirty="0" smtClean="0">
                <a:solidFill>
                  <a:srgbClr val="7030A0"/>
                </a:solidFill>
              </a:rPr>
              <a:t>		50</a:t>
            </a:r>
          </a:p>
          <a:p>
            <a:r>
              <a:rPr lang="en-US" dirty="0" smtClean="0">
                <a:solidFill>
                  <a:srgbClr val="7030A0"/>
                </a:solidFill>
              </a:rPr>
              <a:t>Thu </a:t>
            </a:r>
            <a:r>
              <a:rPr lang="en-US" dirty="0" err="1" smtClean="0">
                <a:solidFill>
                  <a:srgbClr val="7030A0"/>
                </a:solidFill>
              </a:rPr>
              <a:t>nhập</a:t>
            </a:r>
            <a:r>
              <a:rPr lang="en-US" dirty="0" smtClean="0">
                <a:solidFill>
                  <a:srgbClr val="7030A0"/>
                </a:solidFill>
              </a:rPr>
              <a:t> </a:t>
            </a:r>
            <a:r>
              <a:rPr lang="en-US" dirty="0" err="1" smtClean="0">
                <a:solidFill>
                  <a:srgbClr val="7030A0"/>
                </a:solidFill>
              </a:rPr>
              <a:t>yếu</a:t>
            </a:r>
            <a:r>
              <a:rPr lang="en-US" dirty="0" smtClean="0">
                <a:solidFill>
                  <a:srgbClr val="7030A0"/>
                </a:solidFill>
              </a:rPr>
              <a:t> </a:t>
            </a:r>
            <a:r>
              <a:rPr lang="en-US" dirty="0" err="1" smtClean="0">
                <a:solidFill>
                  <a:srgbClr val="7030A0"/>
                </a:solidFill>
              </a:rPr>
              <a:t>tố</a:t>
            </a:r>
            <a:r>
              <a:rPr lang="en-US" dirty="0" smtClean="0">
                <a:solidFill>
                  <a:srgbClr val="7030A0"/>
                </a:solidFill>
              </a:rPr>
              <a:t> </a:t>
            </a:r>
            <a:r>
              <a:rPr lang="en-US" dirty="0" err="1" smtClean="0">
                <a:solidFill>
                  <a:srgbClr val="7030A0"/>
                </a:solidFill>
              </a:rPr>
              <a:t>từ</a:t>
            </a:r>
            <a:r>
              <a:rPr lang="en-US" dirty="0" smtClean="0">
                <a:solidFill>
                  <a:srgbClr val="7030A0"/>
                </a:solidFill>
              </a:rPr>
              <a:t> </a:t>
            </a:r>
          </a:p>
          <a:p>
            <a:r>
              <a:rPr lang="en-US" dirty="0" err="1" smtClean="0">
                <a:solidFill>
                  <a:srgbClr val="7030A0"/>
                </a:solidFill>
              </a:rPr>
              <a:t>nước</a:t>
            </a:r>
            <a:r>
              <a:rPr lang="en-US" dirty="0" smtClean="0">
                <a:solidFill>
                  <a:srgbClr val="7030A0"/>
                </a:solidFill>
              </a:rPr>
              <a:t> </a:t>
            </a:r>
            <a:r>
              <a:rPr lang="en-US" dirty="0" err="1" smtClean="0">
                <a:solidFill>
                  <a:srgbClr val="7030A0"/>
                </a:solidFill>
              </a:rPr>
              <a:t>ngoài</a:t>
            </a:r>
            <a:r>
              <a:rPr lang="en-US" dirty="0" smtClean="0">
                <a:solidFill>
                  <a:srgbClr val="7030A0"/>
                </a:solidFill>
              </a:rPr>
              <a:t>		100</a:t>
            </a:r>
          </a:p>
          <a:p>
            <a:endParaRPr lang="vi-VN" sz="2400" dirty="0">
              <a:solidFill>
                <a:srgbClr val="7030A0"/>
              </a:solidFill>
            </a:endParaRPr>
          </a:p>
        </p:txBody>
      </p:sp>
      <p:sp>
        <p:nvSpPr>
          <p:cNvPr id="9" name="Rectangle 8"/>
          <p:cNvSpPr/>
          <p:nvPr/>
        </p:nvSpPr>
        <p:spPr>
          <a:xfrm>
            <a:off x="4286248" y="817729"/>
            <a:ext cx="3500462" cy="28575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err="1" smtClean="0">
                <a:solidFill>
                  <a:srgbClr val="7030A0"/>
                </a:solidFill>
              </a:rPr>
              <a:t>Tiêu</a:t>
            </a:r>
            <a:r>
              <a:rPr lang="en-US" dirty="0" smtClean="0">
                <a:solidFill>
                  <a:srgbClr val="7030A0"/>
                </a:solidFill>
              </a:rPr>
              <a:t> </a:t>
            </a:r>
            <a:r>
              <a:rPr lang="en-US" dirty="0" err="1" smtClean="0">
                <a:solidFill>
                  <a:srgbClr val="7030A0"/>
                </a:solidFill>
              </a:rPr>
              <a:t>dùng</a:t>
            </a:r>
            <a:r>
              <a:rPr lang="en-US" dirty="0" smtClean="0">
                <a:solidFill>
                  <a:srgbClr val="7030A0"/>
                </a:solidFill>
              </a:rPr>
              <a:t> </a:t>
            </a:r>
            <a:r>
              <a:rPr lang="en-US" dirty="0" err="1" smtClean="0">
                <a:solidFill>
                  <a:srgbClr val="7030A0"/>
                </a:solidFill>
              </a:rPr>
              <a:t>của</a:t>
            </a:r>
            <a:r>
              <a:rPr lang="en-US" dirty="0" smtClean="0">
                <a:solidFill>
                  <a:srgbClr val="7030A0"/>
                </a:solidFill>
              </a:rPr>
              <a:t> </a:t>
            </a:r>
            <a:r>
              <a:rPr lang="en-US" dirty="0" err="1" smtClean="0">
                <a:solidFill>
                  <a:srgbClr val="7030A0"/>
                </a:solidFill>
              </a:rPr>
              <a:t>hộ</a:t>
            </a:r>
            <a:r>
              <a:rPr lang="en-US" dirty="0" smtClean="0">
                <a:solidFill>
                  <a:srgbClr val="7030A0"/>
                </a:solidFill>
              </a:rPr>
              <a:t> GD	500</a:t>
            </a:r>
          </a:p>
          <a:p>
            <a:r>
              <a:rPr lang="en-US" dirty="0" smtClean="0">
                <a:solidFill>
                  <a:srgbClr val="7030A0"/>
                </a:solidFill>
              </a:rPr>
              <a:t>Chi </a:t>
            </a:r>
            <a:r>
              <a:rPr lang="en-US" dirty="0" err="1" smtClean="0">
                <a:solidFill>
                  <a:srgbClr val="7030A0"/>
                </a:solidFill>
              </a:rPr>
              <a:t>tiêu</a:t>
            </a:r>
            <a:r>
              <a:rPr lang="en-US" dirty="0" smtClean="0">
                <a:solidFill>
                  <a:srgbClr val="7030A0"/>
                </a:solidFill>
              </a:rPr>
              <a:t> </a:t>
            </a:r>
            <a:r>
              <a:rPr lang="en-US" dirty="0" err="1" smtClean="0">
                <a:solidFill>
                  <a:srgbClr val="7030A0"/>
                </a:solidFill>
              </a:rPr>
              <a:t>của</a:t>
            </a:r>
            <a:r>
              <a:rPr lang="en-US" dirty="0" smtClean="0">
                <a:solidFill>
                  <a:srgbClr val="7030A0"/>
                </a:solidFill>
              </a:rPr>
              <a:t> CP		300</a:t>
            </a:r>
          </a:p>
          <a:p>
            <a:r>
              <a:rPr lang="en-US" dirty="0" err="1" smtClean="0">
                <a:solidFill>
                  <a:srgbClr val="7030A0"/>
                </a:solidFill>
              </a:rPr>
              <a:t>Tiền</a:t>
            </a:r>
            <a:r>
              <a:rPr lang="en-US" dirty="0" smtClean="0">
                <a:solidFill>
                  <a:srgbClr val="7030A0"/>
                </a:solidFill>
              </a:rPr>
              <a:t> </a:t>
            </a:r>
            <a:r>
              <a:rPr lang="en-US" dirty="0" err="1" smtClean="0">
                <a:solidFill>
                  <a:srgbClr val="7030A0"/>
                </a:solidFill>
              </a:rPr>
              <a:t>lãi</a:t>
            </a:r>
            <a:r>
              <a:rPr lang="en-US" dirty="0" smtClean="0">
                <a:solidFill>
                  <a:srgbClr val="7030A0"/>
                </a:solidFill>
              </a:rPr>
              <a:t> </a:t>
            </a:r>
            <a:r>
              <a:rPr lang="en-US" dirty="0" err="1" smtClean="0">
                <a:solidFill>
                  <a:srgbClr val="7030A0"/>
                </a:solidFill>
              </a:rPr>
              <a:t>cho</a:t>
            </a:r>
            <a:r>
              <a:rPr lang="en-US" dirty="0" smtClean="0">
                <a:solidFill>
                  <a:srgbClr val="7030A0"/>
                </a:solidFill>
              </a:rPr>
              <a:t> </a:t>
            </a:r>
            <a:r>
              <a:rPr lang="en-US" dirty="0" err="1" smtClean="0">
                <a:solidFill>
                  <a:srgbClr val="7030A0"/>
                </a:solidFill>
              </a:rPr>
              <a:t>vay</a:t>
            </a:r>
            <a:r>
              <a:rPr lang="en-US" dirty="0" smtClean="0">
                <a:solidFill>
                  <a:srgbClr val="7030A0"/>
                </a:solidFill>
              </a:rPr>
              <a:t> 		50</a:t>
            </a:r>
          </a:p>
          <a:p>
            <a:r>
              <a:rPr lang="en-US" dirty="0" smtClean="0">
                <a:solidFill>
                  <a:srgbClr val="7030A0"/>
                </a:solidFill>
              </a:rPr>
              <a:t>Chi </a:t>
            </a:r>
            <a:r>
              <a:rPr lang="en-US" dirty="0" err="1" smtClean="0">
                <a:solidFill>
                  <a:srgbClr val="7030A0"/>
                </a:solidFill>
              </a:rPr>
              <a:t>chuyển</a:t>
            </a:r>
            <a:r>
              <a:rPr lang="en-US" dirty="0" smtClean="0">
                <a:solidFill>
                  <a:srgbClr val="7030A0"/>
                </a:solidFill>
              </a:rPr>
              <a:t> </a:t>
            </a:r>
            <a:r>
              <a:rPr lang="en-US" dirty="0" err="1" smtClean="0">
                <a:solidFill>
                  <a:srgbClr val="7030A0"/>
                </a:solidFill>
              </a:rPr>
              <a:t>nhượng</a:t>
            </a:r>
            <a:r>
              <a:rPr lang="en-US" dirty="0" smtClean="0">
                <a:solidFill>
                  <a:srgbClr val="7030A0"/>
                </a:solidFill>
              </a:rPr>
              <a:t>	150</a:t>
            </a:r>
          </a:p>
          <a:p>
            <a:r>
              <a:rPr lang="en-US" dirty="0" err="1" smtClean="0">
                <a:solidFill>
                  <a:srgbClr val="7030A0"/>
                </a:solidFill>
              </a:rPr>
              <a:t>Thuế</a:t>
            </a:r>
            <a:r>
              <a:rPr lang="en-US" dirty="0" smtClean="0">
                <a:solidFill>
                  <a:srgbClr val="7030A0"/>
                </a:solidFill>
              </a:rPr>
              <a:t> </a:t>
            </a:r>
            <a:r>
              <a:rPr lang="en-US" dirty="0" err="1" smtClean="0">
                <a:solidFill>
                  <a:srgbClr val="7030A0"/>
                </a:solidFill>
              </a:rPr>
              <a:t>thu</a:t>
            </a:r>
            <a:r>
              <a:rPr lang="en-US" dirty="0" smtClean="0">
                <a:solidFill>
                  <a:srgbClr val="7030A0"/>
                </a:solidFill>
              </a:rPr>
              <a:t> </a:t>
            </a:r>
            <a:r>
              <a:rPr lang="en-US" dirty="0" err="1" smtClean="0">
                <a:solidFill>
                  <a:srgbClr val="7030A0"/>
                </a:solidFill>
              </a:rPr>
              <a:t>nhập</a:t>
            </a:r>
            <a:r>
              <a:rPr lang="en-US" dirty="0" smtClean="0">
                <a:solidFill>
                  <a:srgbClr val="7030A0"/>
                </a:solidFill>
              </a:rPr>
              <a:t> </a:t>
            </a:r>
            <a:r>
              <a:rPr lang="en-US" dirty="0" err="1" smtClean="0">
                <a:solidFill>
                  <a:srgbClr val="7030A0"/>
                </a:solidFill>
              </a:rPr>
              <a:t>cá</a:t>
            </a:r>
            <a:r>
              <a:rPr lang="en-US" dirty="0" smtClean="0">
                <a:solidFill>
                  <a:srgbClr val="7030A0"/>
                </a:solidFill>
              </a:rPr>
              <a:t> </a:t>
            </a:r>
            <a:r>
              <a:rPr lang="en-US" dirty="0" err="1" smtClean="0">
                <a:solidFill>
                  <a:srgbClr val="7030A0"/>
                </a:solidFill>
              </a:rPr>
              <a:t>nhân</a:t>
            </a:r>
            <a:r>
              <a:rPr lang="en-US" dirty="0" smtClean="0">
                <a:solidFill>
                  <a:srgbClr val="7030A0"/>
                </a:solidFill>
              </a:rPr>
              <a:t>	30</a:t>
            </a:r>
          </a:p>
          <a:p>
            <a:r>
              <a:rPr lang="en-US" dirty="0" err="1" smtClean="0">
                <a:solidFill>
                  <a:srgbClr val="7030A0"/>
                </a:solidFill>
              </a:rPr>
              <a:t>Thanh</a:t>
            </a:r>
            <a:r>
              <a:rPr lang="en-US" dirty="0" smtClean="0">
                <a:solidFill>
                  <a:srgbClr val="7030A0"/>
                </a:solidFill>
              </a:rPr>
              <a:t> </a:t>
            </a:r>
            <a:r>
              <a:rPr lang="en-US" dirty="0" err="1" smtClean="0">
                <a:solidFill>
                  <a:srgbClr val="7030A0"/>
                </a:solidFill>
              </a:rPr>
              <a:t>toán</a:t>
            </a:r>
            <a:r>
              <a:rPr lang="en-US" dirty="0" smtClean="0">
                <a:solidFill>
                  <a:srgbClr val="7030A0"/>
                </a:solidFill>
              </a:rPr>
              <a:t> </a:t>
            </a:r>
            <a:r>
              <a:rPr lang="en-US" dirty="0" err="1" smtClean="0">
                <a:solidFill>
                  <a:srgbClr val="7030A0"/>
                </a:solidFill>
              </a:rPr>
              <a:t>cho</a:t>
            </a:r>
            <a:r>
              <a:rPr lang="en-US" dirty="0" smtClean="0">
                <a:solidFill>
                  <a:srgbClr val="7030A0"/>
                </a:solidFill>
              </a:rPr>
              <a:t> </a:t>
            </a:r>
            <a:r>
              <a:rPr lang="en-US" dirty="0" err="1" smtClean="0">
                <a:solidFill>
                  <a:srgbClr val="7030A0"/>
                </a:solidFill>
              </a:rPr>
              <a:t>nước</a:t>
            </a:r>
            <a:endParaRPr lang="en-US" dirty="0" smtClean="0">
              <a:solidFill>
                <a:srgbClr val="7030A0"/>
              </a:solidFill>
            </a:endParaRPr>
          </a:p>
          <a:p>
            <a:r>
              <a:rPr lang="en-US" dirty="0" smtClean="0">
                <a:solidFill>
                  <a:srgbClr val="7030A0"/>
                </a:solidFill>
              </a:rPr>
              <a:t> </a:t>
            </a:r>
            <a:r>
              <a:rPr lang="en-US" dirty="0" err="1" smtClean="0">
                <a:solidFill>
                  <a:srgbClr val="7030A0"/>
                </a:solidFill>
              </a:rPr>
              <a:t>ngoài</a:t>
            </a:r>
            <a:r>
              <a:rPr lang="en-US" dirty="0" smtClean="0">
                <a:solidFill>
                  <a:srgbClr val="7030A0"/>
                </a:solidFill>
              </a:rPr>
              <a:t> </a:t>
            </a:r>
            <a:r>
              <a:rPr lang="en-US" dirty="0" err="1" smtClean="0">
                <a:solidFill>
                  <a:srgbClr val="7030A0"/>
                </a:solidFill>
              </a:rPr>
              <a:t>về</a:t>
            </a:r>
            <a:r>
              <a:rPr lang="en-US" dirty="0" smtClean="0">
                <a:solidFill>
                  <a:srgbClr val="7030A0"/>
                </a:solidFill>
              </a:rPr>
              <a:t> </a:t>
            </a:r>
            <a:r>
              <a:rPr lang="en-US" dirty="0" err="1" smtClean="0">
                <a:solidFill>
                  <a:srgbClr val="7030A0"/>
                </a:solidFill>
              </a:rPr>
              <a:t>ytsx</a:t>
            </a:r>
            <a:r>
              <a:rPr lang="en-US" dirty="0" smtClean="0">
                <a:solidFill>
                  <a:srgbClr val="7030A0"/>
                </a:solidFill>
              </a:rPr>
              <a:t> </a:t>
            </a:r>
            <a:r>
              <a:rPr lang="en-US" dirty="0" err="1" smtClean="0">
                <a:solidFill>
                  <a:srgbClr val="7030A0"/>
                </a:solidFill>
              </a:rPr>
              <a:t>và</a:t>
            </a:r>
            <a:r>
              <a:rPr lang="en-US" dirty="0" smtClean="0">
                <a:solidFill>
                  <a:srgbClr val="7030A0"/>
                </a:solidFill>
              </a:rPr>
              <a:t> </a:t>
            </a:r>
            <a:r>
              <a:rPr lang="en-US" dirty="0" err="1" smtClean="0">
                <a:solidFill>
                  <a:srgbClr val="7030A0"/>
                </a:solidFill>
              </a:rPr>
              <a:t>tài</a:t>
            </a:r>
            <a:r>
              <a:rPr lang="en-US" dirty="0" smtClean="0">
                <a:solidFill>
                  <a:srgbClr val="7030A0"/>
                </a:solidFill>
              </a:rPr>
              <a:t> </a:t>
            </a:r>
            <a:r>
              <a:rPr lang="en-US" dirty="0" err="1" smtClean="0">
                <a:solidFill>
                  <a:srgbClr val="7030A0"/>
                </a:solidFill>
              </a:rPr>
              <a:t>sản</a:t>
            </a:r>
            <a:r>
              <a:rPr lang="en-US" dirty="0" smtClean="0">
                <a:solidFill>
                  <a:srgbClr val="7030A0"/>
                </a:solidFill>
              </a:rPr>
              <a:t>	50</a:t>
            </a:r>
          </a:p>
          <a:p>
            <a:endParaRPr lang="vi-VN" dirty="0">
              <a:solidFill>
                <a:srgbClr val="7030A0"/>
              </a:solidFill>
            </a:endParaRPr>
          </a:p>
        </p:txBody>
      </p:sp>
      <p:sp>
        <p:nvSpPr>
          <p:cNvPr id="11" name="Rectangle 10"/>
          <p:cNvSpPr/>
          <p:nvPr/>
        </p:nvSpPr>
        <p:spPr>
          <a:xfrm>
            <a:off x="214282" y="3429000"/>
            <a:ext cx="8429684" cy="19288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err="1" smtClean="0"/>
              <a:t>Trên</a:t>
            </a:r>
            <a:r>
              <a:rPr lang="en-US" dirty="0" smtClean="0"/>
              <a:t> </a:t>
            </a:r>
            <a:r>
              <a:rPr lang="en-US" dirty="0" err="1" smtClean="0"/>
              <a:t>lãnh</a:t>
            </a:r>
            <a:r>
              <a:rPr lang="en-US" dirty="0" smtClean="0"/>
              <a:t> </a:t>
            </a:r>
            <a:r>
              <a:rPr lang="en-US" dirty="0" err="1" smtClean="0"/>
              <a:t>thổ</a:t>
            </a:r>
            <a:r>
              <a:rPr lang="en-US" dirty="0" smtClean="0"/>
              <a:t> </a:t>
            </a:r>
            <a:r>
              <a:rPr lang="en-US" dirty="0" err="1" smtClean="0"/>
              <a:t>có</a:t>
            </a:r>
            <a:r>
              <a:rPr lang="en-US" dirty="0" smtClean="0"/>
              <a:t> 3 </a:t>
            </a:r>
            <a:r>
              <a:rPr lang="en-US" dirty="0" err="1" smtClean="0"/>
              <a:t>khu</a:t>
            </a:r>
            <a:r>
              <a:rPr lang="en-US" dirty="0" smtClean="0"/>
              <a:t> </a:t>
            </a:r>
            <a:r>
              <a:rPr lang="en-US" dirty="0" err="1" smtClean="0"/>
              <a:t>vực</a:t>
            </a:r>
            <a:r>
              <a:rPr lang="en-US" dirty="0" smtClean="0"/>
              <a:t>: </a:t>
            </a:r>
            <a:r>
              <a:rPr lang="en-US" dirty="0" err="1" smtClean="0"/>
              <a:t>công</a:t>
            </a:r>
            <a:r>
              <a:rPr lang="en-US" dirty="0" smtClean="0"/>
              <a:t> </a:t>
            </a:r>
            <a:r>
              <a:rPr lang="en-US" dirty="0" err="1" smtClean="0"/>
              <a:t>nghiệp</a:t>
            </a:r>
            <a:r>
              <a:rPr lang="en-US" dirty="0" smtClean="0"/>
              <a:t> (M), </a:t>
            </a:r>
            <a:r>
              <a:rPr lang="en-US" dirty="0" err="1" smtClean="0"/>
              <a:t>nông</a:t>
            </a:r>
            <a:r>
              <a:rPr lang="en-US" dirty="0" smtClean="0"/>
              <a:t> </a:t>
            </a:r>
            <a:r>
              <a:rPr lang="en-US" dirty="0" err="1" smtClean="0"/>
              <a:t>nghiệp</a:t>
            </a:r>
            <a:r>
              <a:rPr lang="en-US" dirty="0" smtClean="0"/>
              <a:t> (A), </a:t>
            </a:r>
            <a:r>
              <a:rPr lang="en-US" dirty="0" err="1" smtClean="0"/>
              <a:t>dịch</a:t>
            </a:r>
            <a:r>
              <a:rPr lang="en-US" dirty="0" smtClean="0"/>
              <a:t> </a:t>
            </a:r>
            <a:r>
              <a:rPr lang="en-US" dirty="0" err="1" smtClean="0"/>
              <a:t>vụ</a:t>
            </a:r>
            <a:r>
              <a:rPr lang="en-US" dirty="0" smtClean="0"/>
              <a:t> (S)</a:t>
            </a:r>
          </a:p>
          <a:p>
            <a:endParaRPr lang="vi-VN" dirty="0"/>
          </a:p>
        </p:txBody>
      </p:sp>
      <p:graphicFrame>
        <p:nvGraphicFramePr>
          <p:cNvPr id="12" name="Table 11"/>
          <p:cNvGraphicFramePr>
            <a:graphicFrameLocks noGrp="1"/>
          </p:cNvGraphicFramePr>
          <p:nvPr>
            <p:extLst>
              <p:ext uri="{D42A27DB-BD31-4B8C-83A1-F6EECF244321}">
                <p14:modId xmlns:p14="http://schemas.microsoft.com/office/powerpoint/2010/main" val="727973795"/>
              </p:ext>
            </p:extLst>
          </p:nvPr>
        </p:nvGraphicFramePr>
        <p:xfrm>
          <a:off x="821504" y="3602985"/>
          <a:ext cx="6929487" cy="2523178"/>
        </p:xfrm>
        <a:graphic>
          <a:graphicData uri="http://schemas.openxmlformats.org/drawingml/2006/table">
            <a:tbl>
              <a:tblPr firstRow="1" bandRow="1">
                <a:tableStyleId>{5C22544A-7EE6-4342-B048-85BDC9FD1C3A}</a:tableStyleId>
              </a:tblPr>
              <a:tblGrid>
                <a:gridCol w="2165464"/>
                <a:gridCol w="1299279"/>
                <a:gridCol w="1732372"/>
                <a:gridCol w="1732372"/>
              </a:tblGrid>
              <a:tr h="785818">
                <a:tc>
                  <a:txBody>
                    <a:bodyPr/>
                    <a:lstStyle/>
                    <a:p>
                      <a:endParaRPr lang="vi-VN" dirty="0"/>
                    </a:p>
                  </a:txBody>
                  <a:tcPr/>
                </a:tc>
                <a:tc>
                  <a:txBody>
                    <a:bodyPr/>
                    <a:lstStyle/>
                    <a:p>
                      <a:pPr algn="ctr"/>
                      <a:r>
                        <a:rPr lang="en-US" dirty="0" smtClean="0"/>
                        <a:t>M</a:t>
                      </a:r>
                      <a:endParaRPr lang="vi-VN" dirty="0"/>
                    </a:p>
                  </a:txBody>
                  <a:tcPr/>
                </a:tc>
                <a:tc>
                  <a:txBody>
                    <a:bodyPr/>
                    <a:lstStyle/>
                    <a:p>
                      <a:pPr algn="ctr"/>
                      <a:r>
                        <a:rPr lang="en-US" dirty="0" smtClean="0"/>
                        <a:t>A</a:t>
                      </a:r>
                      <a:endParaRPr lang="vi-VN" dirty="0"/>
                    </a:p>
                  </a:txBody>
                  <a:tcPr/>
                </a:tc>
                <a:tc>
                  <a:txBody>
                    <a:bodyPr/>
                    <a:lstStyle/>
                    <a:p>
                      <a:pPr algn="ctr"/>
                      <a:r>
                        <a:rPr lang="en-US" dirty="0" smtClean="0"/>
                        <a:t>S</a:t>
                      </a:r>
                      <a:endParaRPr lang="vi-VN" dirty="0"/>
                    </a:p>
                  </a:txBody>
                  <a:tcPr/>
                </a:tc>
              </a:tr>
              <a:tr h="1518679">
                <a:tc>
                  <a:txBody>
                    <a:bodyPr/>
                    <a:lstStyle/>
                    <a:p>
                      <a:r>
                        <a:rPr lang="en-US" dirty="0" smtClean="0"/>
                        <a:t>Chi </a:t>
                      </a:r>
                      <a:r>
                        <a:rPr lang="en-US" dirty="0" err="1" smtClean="0"/>
                        <a:t>phí</a:t>
                      </a:r>
                      <a:r>
                        <a:rPr lang="en-US" baseline="0" dirty="0" smtClean="0"/>
                        <a:t> </a:t>
                      </a:r>
                      <a:r>
                        <a:rPr lang="en-US" baseline="0" dirty="0" err="1" smtClean="0"/>
                        <a:t>trung</a:t>
                      </a:r>
                      <a:r>
                        <a:rPr lang="en-US" baseline="0" dirty="0" smtClean="0"/>
                        <a:t> </a:t>
                      </a:r>
                      <a:r>
                        <a:rPr lang="en-US" baseline="0" dirty="0" err="1" smtClean="0"/>
                        <a:t>gian</a:t>
                      </a:r>
                      <a:endParaRPr lang="en-US" baseline="0" dirty="0" smtClean="0"/>
                    </a:p>
                    <a:p>
                      <a:r>
                        <a:rPr lang="en-US" baseline="0" dirty="0" err="1" smtClean="0"/>
                        <a:t>Khấu</a:t>
                      </a:r>
                      <a:r>
                        <a:rPr lang="en-US" baseline="0" dirty="0" smtClean="0"/>
                        <a:t> </a:t>
                      </a:r>
                      <a:r>
                        <a:rPr lang="en-US" baseline="0" dirty="0" err="1" smtClean="0"/>
                        <a:t>hao</a:t>
                      </a:r>
                      <a:endParaRPr lang="en-US" baseline="0" dirty="0" smtClean="0"/>
                    </a:p>
                    <a:p>
                      <a:r>
                        <a:rPr lang="en-US" baseline="0" dirty="0" smtClean="0"/>
                        <a:t>Chi </a:t>
                      </a:r>
                      <a:r>
                        <a:rPr lang="en-US" baseline="0" dirty="0" err="1" smtClean="0"/>
                        <a:t>phí</a:t>
                      </a:r>
                      <a:r>
                        <a:rPr lang="en-US" baseline="0" dirty="0" smtClean="0"/>
                        <a:t> </a:t>
                      </a:r>
                      <a:r>
                        <a:rPr lang="en-US" baseline="0" dirty="0" err="1" smtClean="0"/>
                        <a:t>khác</a:t>
                      </a:r>
                      <a:endParaRPr lang="en-US" baseline="0" dirty="0" smtClean="0"/>
                    </a:p>
                    <a:p>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sản</a:t>
                      </a:r>
                      <a:r>
                        <a:rPr lang="en-US" baseline="0" dirty="0" smtClean="0"/>
                        <a:t> </a:t>
                      </a:r>
                      <a:r>
                        <a:rPr lang="en-US" baseline="0" dirty="0" err="1" smtClean="0"/>
                        <a:t>lượng</a:t>
                      </a:r>
                      <a:endParaRPr lang="vi-VN" dirty="0"/>
                    </a:p>
                  </a:txBody>
                  <a:tcPr/>
                </a:tc>
                <a:tc>
                  <a:txBody>
                    <a:bodyPr/>
                    <a:lstStyle/>
                    <a:p>
                      <a:pPr algn="ctr"/>
                      <a:r>
                        <a:rPr lang="en-US" dirty="0" smtClean="0"/>
                        <a:t>100</a:t>
                      </a:r>
                    </a:p>
                    <a:p>
                      <a:pPr algn="ctr"/>
                      <a:r>
                        <a:rPr lang="en-US" dirty="0" smtClean="0"/>
                        <a:t>70</a:t>
                      </a:r>
                    </a:p>
                    <a:p>
                      <a:pPr algn="ctr"/>
                      <a:r>
                        <a:rPr lang="en-US" dirty="0" smtClean="0"/>
                        <a:t>400</a:t>
                      </a:r>
                    </a:p>
                    <a:p>
                      <a:pPr algn="ctr"/>
                      <a:r>
                        <a:rPr lang="en-US" dirty="0" smtClean="0"/>
                        <a:t>570</a:t>
                      </a:r>
                      <a:endParaRPr lang="vi-VN" dirty="0"/>
                    </a:p>
                  </a:txBody>
                  <a:tcPr/>
                </a:tc>
                <a:tc>
                  <a:txBody>
                    <a:bodyPr/>
                    <a:lstStyle/>
                    <a:p>
                      <a:pPr algn="ctr"/>
                      <a:r>
                        <a:rPr lang="en-US" dirty="0" smtClean="0"/>
                        <a:t>140</a:t>
                      </a:r>
                    </a:p>
                    <a:p>
                      <a:pPr algn="ctr"/>
                      <a:r>
                        <a:rPr lang="en-US" dirty="0" smtClean="0"/>
                        <a:t>30</a:t>
                      </a:r>
                    </a:p>
                    <a:p>
                      <a:pPr algn="ctr"/>
                      <a:r>
                        <a:rPr lang="en-US" dirty="0" smtClean="0"/>
                        <a:t>360</a:t>
                      </a:r>
                    </a:p>
                    <a:p>
                      <a:pPr algn="ctr"/>
                      <a:r>
                        <a:rPr lang="en-US" dirty="0" smtClean="0"/>
                        <a:t>530</a:t>
                      </a:r>
                      <a:endParaRPr lang="vi-VN" dirty="0"/>
                    </a:p>
                  </a:txBody>
                  <a:tcPr/>
                </a:tc>
                <a:tc>
                  <a:txBody>
                    <a:bodyPr/>
                    <a:lstStyle/>
                    <a:p>
                      <a:pPr algn="ctr"/>
                      <a:r>
                        <a:rPr lang="en-US" dirty="0" smtClean="0"/>
                        <a:t>60</a:t>
                      </a:r>
                    </a:p>
                    <a:p>
                      <a:pPr algn="ctr"/>
                      <a:r>
                        <a:rPr lang="en-US" dirty="0" smtClean="0"/>
                        <a:t>50</a:t>
                      </a:r>
                    </a:p>
                    <a:p>
                      <a:pPr algn="ctr"/>
                      <a:r>
                        <a:rPr lang="en-US" dirty="0" smtClean="0"/>
                        <a:t>190</a:t>
                      </a:r>
                    </a:p>
                    <a:p>
                      <a:pPr algn="ctr"/>
                      <a:r>
                        <a:rPr lang="en-US" dirty="0" smtClean="0"/>
                        <a:t>300</a:t>
                      </a:r>
                    </a:p>
                    <a:p>
                      <a:pPr algn="ctr"/>
                      <a:endParaRPr lang="en-US" dirty="0" smtClean="0"/>
                    </a:p>
                    <a:p>
                      <a:pPr algn="ctr"/>
                      <a:endParaRPr lang="vi-VN" dirty="0"/>
                    </a:p>
                  </a:txBody>
                  <a:tcPr/>
                </a:tc>
              </a:tr>
            </a:tbl>
          </a:graphicData>
        </a:graphic>
      </p:graphicFrame>
      <p:cxnSp>
        <p:nvCxnSpPr>
          <p:cNvPr id="14" name="Straight Connector 13"/>
          <p:cNvCxnSpPr/>
          <p:nvPr/>
        </p:nvCxnSpPr>
        <p:spPr>
          <a:xfrm>
            <a:off x="812712" y="3609649"/>
            <a:ext cx="2143140" cy="78581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170034" y="3681087"/>
            <a:ext cx="642942" cy="35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KV</a:t>
            </a:r>
            <a:endParaRPr lang="vi-VN" dirty="0"/>
          </a:p>
        </p:txBody>
      </p:sp>
      <p:sp>
        <p:nvSpPr>
          <p:cNvPr id="16" name="Rectangle 15"/>
          <p:cNvSpPr/>
          <p:nvPr/>
        </p:nvSpPr>
        <p:spPr>
          <a:xfrm>
            <a:off x="884150" y="3895401"/>
            <a:ext cx="642942" cy="35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Chi </a:t>
            </a:r>
            <a:r>
              <a:rPr lang="en-US" dirty="0" err="1" smtClean="0"/>
              <a:t>phí</a:t>
            </a:r>
            <a:endParaRPr lang="vi-VN" dirty="0"/>
          </a:p>
        </p:txBody>
      </p:sp>
    </p:spTree>
    <p:extLst>
      <p:ext uri="{BB962C8B-B14F-4D97-AF65-F5344CB8AC3E}">
        <p14:creationId xmlns:p14="http://schemas.microsoft.com/office/powerpoint/2010/main" val="1962503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259"/>
            <a:ext cx="8686800" cy="5937904"/>
          </a:xfrm>
        </p:spPr>
        <p:txBody>
          <a:bodyPr/>
          <a:lstStyle/>
          <a:p>
            <a:pPr marL="0" indent="36513" algn="ctr">
              <a:buNone/>
            </a:pPr>
            <a:r>
              <a:rPr lang="en-US" sz="2400" dirty="0" err="1" smtClean="0"/>
              <a:t>Số</a:t>
            </a:r>
            <a:r>
              <a:rPr lang="en-US" sz="2400" dirty="0" smtClean="0"/>
              <a:t> </a:t>
            </a:r>
            <a:r>
              <a:rPr lang="en-US" sz="2400" dirty="0" err="1" smtClean="0"/>
              <a:t>liệu</a:t>
            </a:r>
            <a:r>
              <a:rPr lang="en-US" sz="2400" dirty="0" smtClean="0"/>
              <a:t> </a:t>
            </a:r>
            <a:r>
              <a:rPr lang="en-US" sz="2400" dirty="0" err="1" smtClean="0"/>
              <a:t>thống</a:t>
            </a:r>
            <a:r>
              <a:rPr lang="en-US" sz="2400" dirty="0" smtClean="0"/>
              <a:t> </a:t>
            </a:r>
            <a:r>
              <a:rPr lang="en-US" sz="2400" dirty="0" err="1" smtClean="0"/>
              <a:t>kê</a:t>
            </a:r>
            <a:r>
              <a:rPr lang="en-US" sz="2400" dirty="0" smtClean="0"/>
              <a:t> 2011 </a:t>
            </a:r>
            <a:r>
              <a:rPr lang="en-US" sz="2400" dirty="0" err="1" smtClean="0"/>
              <a:t>như</a:t>
            </a:r>
            <a:r>
              <a:rPr lang="en-US" sz="2400" dirty="0" smtClean="0"/>
              <a:t> </a:t>
            </a:r>
            <a:r>
              <a:rPr lang="en-US" sz="2400" dirty="0" err="1" smtClean="0"/>
              <a:t>sau</a:t>
            </a:r>
            <a:r>
              <a:rPr lang="en-US" sz="2400" dirty="0" smtClean="0"/>
              <a:t>:</a:t>
            </a:r>
          </a:p>
          <a:p>
            <a:pPr marL="0" indent="36513" algn="ctr">
              <a:buNone/>
            </a:pPr>
            <a:endParaRPr lang="vi-VN" dirty="0"/>
          </a:p>
        </p:txBody>
      </p:sp>
      <p:cxnSp>
        <p:nvCxnSpPr>
          <p:cNvPr id="5" name="Straight Connector 4"/>
          <p:cNvCxnSpPr/>
          <p:nvPr/>
        </p:nvCxnSpPr>
        <p:spPr>
          <a:xfrm>
            <a:off x="714348" y="642918"/>
            <a:ext cx="7215238" cy="1588"/>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2715009" y="2071281"/>
            <a:ext cx="2857520" cy="794"/>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57158" y="642918"/>
            <a:ext cx="3786214" cy="2928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err="1" smtClean="0">
                <a:solidFill>
                  <a:srgbClr val="7030A0"/>
                </a:solidFill>
              </a:rPr>
              <a:t>Đầu</a:t>
            </a:r>
            <a:r>
              <a:rPr lang="en-US" sz="2400" dirty="0" smtClean="0">
                <a:solidFill>
                  <a:srgbClr val="7030A0"/>
                </a:solidFill>
              </a:rPr>
              <a:t> </a:t>
            </a:r>
            <a:r>
              <a:rPr lang="en-US" sz="2400" dirty="0" err="1" smtClean="0">
                <a:solidFill>
                  <a:srgbClr val="7030A0"/>
                </a:solidFill>
              </a:rPr>
              <a:t>tư</a:t>
            </a:r>
            <a:r>
              <a:rPr lang="en-US" sz="2400" dirty="0" smtClean="0">
                <a:solidFill>
                  <a:srgbClr val="7030A0"/>
                </a:solidFill>
              </a:rPr>
              <a:t> </a:t>
            </a:r>
            <a:r>
              <a:rPr lang="en-US" sz="2400" dirty="0" err="1" smtClean="0">
                <a:solidFill>
                  <a:srgbClr val="7030A0"/>
                </a:solidFill>
              </a:rPr>
              <a:t>ròng</a:t>
            </a:r>
            <a:r>
              <a:rPr lang="en-US" sz="2400" dirty="0" smtClean="0">
                <a:solidFill>
                  <a:srgbClr val="7030A0"/>
                </a:solidFill>
              </a:rPr>
              <a:t>		200</a:t>
            </a:r>
          </a:p>
          <a:p>
            <a:r>
              <a:rPr lang="en-US" sz="2400" dirty="0" err="1" smtClean="0">
                <a:solidFill>
                  <a:srgbClr val="7030A0"/>
                </a:solidFill>
              </a:rPr>
              <a:t>Khấu</a:t>
            </a:r>
            <a:r>
              <a:rPr lang="en-US" sz="2400" dirty="0" smtClean="0">
                <a:solidFill>
                  <a:srgbClr val="7030A0"/>
                </a:solidFill>
              </a:rPr>
              <a:t> </a:t>
            </a:r>
            <a:r>
              <a:rPr lang="en-US" sz="2400" dirty="0" err="1" smtClean="0">
                <a:solidFill>
                  <a:srgbClr val="7030A0"/>
                </a:solidFill>
              </a:rPr>
              <a:t>hao</a:t>
            </a:r>
            <a:r>
              <a:rPr lang="en-US" sz="2400" dirty="0" smtClean="0">
                <a:solidFill>
                  <a:srgbClr val="7030A0"/>
                </a:solidFill>
              </a:rPr>
              <a:t>		440</a:t>
            </a:r>
          </a:p>
          <a:p>
            <a:r>
              <a:rPr lang="en-US" sz="2400" dirty="0" err="1" smtClean="0">
                <a:solidFill>
                  <a:srgbClr val="7030A0"/>
                </a:solidFill>
              </a:rPr>
              <a:t>Xuất</a:t>
            </a:r>
            <a:r>
              <a:rPr lang="en-US" sz="2400" dirty="0" smtClean="0">
                <a:solidFill>
                  <a:srgbClr val="7030A0"/>
                </a:solidFill>
              </a:rPr>
              <a:t> </a:t>
            </a:r>
            <a:r>
              <a:rPr lang="en-US" sz="2400" dirty="0" err="1" smtClean="0">
                <a:solidFill>
                  <a:srgbClr val="7030A0"/>
                </a:solidFill>
              </a:rPr>
              <a:t>khẩu</a:t>
            </a:r>
            <a:r>
              <a:rPr lang="en-US" sz="2400" dirty="0" smtClean="0">
                <a:solidFill>
                  <a:srgbClr val="7030A0"/>
                </a:solidFill>
              </a:rPr>
              <a:t>		370</a:t>
            </a:r>
          </a:p>
          <a:p>
            <a:r>
              <a:rPr lang="en-US" sz="2400" dirty="0" err="1" smtClean="0">
                <a:solidFill>
                  <a:srgbClr val="7030A0"/>
                </a:solidFill>
              </a:rPr>
              <a:t>Đóng</a:t>
            </a:r>
            <a:r>
              <a:rPr lang="en-US" sz="2400" dirty="0" smtClean="0">
                <a:solidFill>
                  <a:srgbClr val="7030A0"/>
                </a:solidFill>
              </a:rPr>
              <a:t> </a:t>
            </a:r>
            <a:r>
              <a:rPr lang="en-US" sz="2400" dirty="0" err="1" smtClean="0">
                <a:solidFill>
                  <a:srgbClr val="7030A0"/>
                </a:solidFill>
              </a:rPr>
              <a:t>góp</a:t>
            </a:r>
            <a:r>
              <a:rPr lang="en-US" sz="2400" dirty="0" smtClean="0">
                <a:solidFill>
                  <a:srgbClr val="7030A0"/>
                </a:solidFill>
              </a:rPr>
              <a:t> </a:t>
            </a:r>
            <a:r>
              <a:rPr lang="en-US" sz="2400" dirty="0" err="1" smtClean="0">
                <a:solidFill>
                  <a:srgbClr val="7030A0"/>
                </a:solidFill>
              </a:rPr>
              <a:t>vào</a:t>
            </a:r>
            <a:endParaRPr lang="en-US" sz="2400" dirty="0" smtClean="0">
              <a:solidFill>
                <a:srgbClr val="7030A0"/>
              </a:solidFill>
            </a:endParaRPr>
          </a:p>
          <a:p>
            <a:r>
              <a:rPr lang="en-US" sz="2400" dirty="0" smtClean="0">
                <a:solidFill>
                  <a:srgbClr val="7030A0"/>
                </a:solidFill>
              </a:rPr>
              <a:t> ASXH			300</a:t>
            </a:r>
          </a:p>
          <a:p>
            <a:r>
              <a:rPr lang="en-US" sz="2400" dirty="0" smtClean="0">
                <a:solidFill>
                  <a:srgbClr val="7030A0"/>
                </a:solidFill>
              </a:rPr>
              <a:t>Chi </a:t>
            </a:r>
            <a:r>
              <a:rPr lang="en-US" sz="2400" dirty="0" err="1" smtClean="0">
                <a:solidFill>
                  <a:srgbClr val="7030A0"/>
                </a:solidFill>
              </a:rPr>
              <a:t>mua</a:t>
            </a:r>
            <a:r>
              <a:rPr lang="en-US" sz="2400" dirty="0" smtClean="0">
                <a:solidFill>
                  <a:srgbClr val="7030A0"/>
                </a:solidFill>
              </a:rPr>
              <a:t> </a:t>
            </a:r>
            <a:r>
              <a:rPr lang="en-US" sz="2400" dirty="0" err="1" smtClean="0">
                <a:solidFill>
                  <a:srgbClr val="7030A0"/>
                </a:solidFill>
              </a:rPr>
              <a:t>hàng</a:t>
            </a:r>
            <a:r>
              <a:rPr lang="en-US" sz="2400" dirty="0" smtClean="0">
                <a:solidFill>
                  <a:srgbClr val="7030A0"/>
                </a:solidFill>
              </a:rPr>
              <a:t> </a:t>
            </a:r>
            <a:r>
              <a:rPr lang="en-US" sz="2400" dirty="0" err="1" smtClean="0">
                <a:solidFill>
                  <a:srgbClr val="7030A0"/>
                </a:solidFill>
              </a:rPr>
              <a:t>hóa</a:t>
            </a:r>
            <a:r>
              <a:rPr lang="en-US" sz="2400" dirty="0" smtClean="0">
                <a:solidFill>
                  <a:srgbClr val="7030A0"/>
                </a:solidFill>
              </a:rPr>
              <a:t> </a:t>
            </a:r>
          </a:p>
          <a:p>
            <a:r>
              <a:rPr lang="en-US" sz="2400" dirty="0" err="1" smtClean="0">
                <a:solidFill>
                  <a:srgbClr val="7030A0"/>
                </a:solidFill>
              </a:rPr>
              <a:t>của</a:t>
            </a:r>
            <a:r>
              <a:rPr lang="en-US" sz="2400" dirty="0" smtClean="0">
                <a:solidFill>
                  <a:srgbClr val="7030A0"/>
                </a:solidFill>
              </a:rPr>
              <a:t> CP		800</a:t>
            </a:r>
          </a:p>
          <a:p>
            <a:r>
              <a:rPr lang="en-US" sz="2400" dirty="0" err="1" smtClean="0">
                <a:solidFill>
                  <a:srgbClr val="7030A0"/>
                </a:solidFill>
              </a:rPr>
              <a:t>Nhập</a:t>
            </a:r>
            <a:r>
              <a:rPr lang="en-US" sz="2400" dirty="0" smtClean="0">
                <a:solidFill>
                  <a:srgbClr val="7030A0"/>
                </a:solidFill>
              </a:rPr>
              <a:t> </a:t>
            </a:r>
            <a:r>
              <a:rPr lang="en-US" sz="2400" dirty="0" err="1" smtClean="0">
                <a:solidFill>
                  <a:srgbClr val="7030A0"/>
                </a:solidFill>
              </a:rPr>
              <a:t>khẩu</a:t>
            </a:r>
            <a:r>
              <a:rPr lang="en-US" sz="2400" dirty="0" smtClean="0">
                <a:solidFill>
                  <a:srgbClr val="7030A0"/>
                </a:solidFill>
              </a:rPr>
              <a:t>		450</a:t>
            </a:r>
          </a:p>
          <a:p>
            <a:r>
              <a:rPr lang="en-US" sz="2400" dirty="0" err="1" smtClean="0">
                <a:solidFill>
                  <a:srgbClr val="7030A0"/>
                </a:solidFill>
              </a:rPr>
              <a:t>Đầu</a:t>
            </a:r>
            <a:r>
              <a:rPr lang="en-US" sz="2400" dirty="0" smtClean="0">
                <a:solidFill>
                  <a:srgbClr val="7030A0"/>
                </a:solidFill>
              </a:rPr>
              <a:t> </a:t>
            </a:r>
            <a:r>
              <a:rPr lang="en-US" sz="2400" dirty="0" err="1" smtClean="0">
                <a:solidFill>
                  <a:srgbClr val="7030A0"/>
                </a:solidFill>
              </a:rPr>
              <a:t>tư</a:t>
            </a:r>
            <a:r>
              <a:rPr lang="en-US" sz="2400" dirty="0" smtClean="0">
                <a:solidFill>
                  <a:srgbClr val="7030A0"/>
                </a:solidFill>
              </a:rPr>
              <a:t> </a:t>
            </a:r>
            <a:r>
              <a:rPr lang="en-US" sz="2400" dirty="0" err="1" smtClean="0">
                <a:solidFill>
                  <a:srgbClr val="7030A0"/>
                </a:solidFill>
              </a:rPr>
              <a:t>trái</a:t>
            </a:r>
            <a:r>
              <a:rPr lang="en-US" sz="2400" dirty="0" smtClean="0">
                <a:solidFill>
                  <a:srgbClr val="7030A0"/>
                </a:solidFill>
              </a:rPr>
              <a:t> </a:t>
            </a:r>
            <a:r>
              <a:rPr lang="en-US" sz="2400" dirty="0" err="1" smtClean="0">
                <a:solidFill>
                  <a:srgbClr val="7030A0"/>
                </a:solidFill>
              </a:rPr>
              <a:t>phiếu</a:t>
            </a:r>
            <a:r>
              <a:rPr lang="en-US" sz="2400" dirty="0" smtClean="0">
                <a:solidFill>
                  <a:srgbClr val="7030A0"/>
                </a:solidFill>
              </a:rPr>
              <a:t>	300</a:t>
            </a:r>
          </a:p>
          <a:p>
            <a:endParaRPr lang="vi-VN" sz="3200" dirty="0">
              <a:solidFill>
                <a:srgbClr val="7030A0"/>
              </a:solidFill>
            </a:endParaRPr>
          </a:p>
        </p:txBody>
      </p:sp>
      <p:sp>
        <p:nvSpPr>
          <p:cNvPr id="9" name="Rectangle 8"/>
          <p:cNvSpPr/>
          <p:nvPr/>
        </p:nvSpPr>
        <p:spPr>
          <a:xfrm>
            <a:off x="4286248" y="642918"/>
            <a:ext cx="4000528" cy="28575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err="1" smtClean="0">
                <a:solidFill>
                  <a:srgbClr val="7030A0"/>
                </a:solidFill>
              </a:rPr>
              <a:t>Tiêu</a:t>
            </a:r>
            <a:r>
              <a:rPr lang="en-US" sz="2400" dirty="0" smtClean="0">
                <a:solidFill>
                  <a:srgbClr val="7030A0"/>
                </a:solidFill>
              </a:rPr>
              <a:t> </a:t>
            </a:r>
            <a:r>
              <a:rPr lang="en-US" sz="2400" dirty="0" err="1" smtClean="0">
                <a:solidFill>
                  <a:srgbClr val="7030A0"/>
                </a:solidFill>
              </a:rPr>
              <a:t>dùng</a:t>
            </a:r>
            <a:r>
              <a:rPr lang="en-US" sz="2400" dirty="0" smtClean="0">
                <a:solidFill>
                  <a:srgbClr val="7030A0"/>
                </a:solidFill>
              </a:rPr>
              <a:t> </a:t>
            </a:r>
            <a:r>
              <a:rPr lang="en-US" sz="2400" dirty="0" err="1" smtClean="0">
                <a:solidFill>
                  <a:srgbClr val="7030A0"/>
                </a:solidFill>
              </a:rPr>
              <a:t>cá</a:t>
            </a:r>
            <a:r>
              <a:rPr lang="en-US" sz="2400" dirty="0" smtClean="0">
                <a:solidFill>
                  <a:srgbClr val="7030A0"/>
                </a:solidFill>
              </a:rPr>
              <a:t> </a:t>
            </a:r>
            <a:r>
              <a:rPr lang="en-US" sz="2400" dirty="0" err="1" smtClean="0">
                <a:solidFill>
                  <a:srgbClr val="7030A0"/>
                </a:solidFill>
              </a:rPr>
              <a:t>nhân</a:t>
            </a:r>
            <a:r>
              <a:rPr lang="en-US" sz="2400" dirty="0" smtClean="0">
                <a:solidFill>
                  <a:srgbClr val="7030A0"/>
                </a:solidFill>
              </a:rPr>
              <a:t>	2580</a:t>
            </a:r>
          </a:p>
          <a:p>
            <a:r>
              <a:rPr lang="en-US" sz="2400" dirty="0" err="1" smtClean="0">
                <a:solidFill>
                  <a:srgbClr val="7030A0"/>
                </a:solidFill>
              </a:rPr>
              <a:t>Thuế</a:t>
            </a:r>
            <a:r>
              <a:rPr lang="en-US" sz="2400" dirty="0" smtClean="0">
                <a:solidFill>
                  <a:srgbClr val="7030A0"/>
                </a:solidFill>
              </a:rPr>
              <a:t> </a:t>
            </a:r>
            <a:r>
              <a:rPr lang="en-US" sz="2400" dirty="0" err="1" smtClean="0">
                <a:solidFill>
                  <a:srgbClr val="7030A0"/>
                </a:solidFill>
              </a:rPr>
              <a:t>tiêu</a:t>
            </a:r>
            <a:r>
              <a:rPr lang="en-US" sz="2400" dirty="0" smtClean="0">
                <a:solidFill>
                  <a:srgbClr val="7030A0"/>
                </a:solidFill>
              </a:rPr>
              <a:t> </a:t>
            </a:r>
            <a:r>
              <a:rPr lang="en-US" sz="2400" dirty="0" err="1" smtClean="0">
                <a:solidFill>
                  <a:srgbClr val="7030A0"/>
                </a:solidFill>
              </a:rPr>
              <a:t>thụ</a:t>
            </a:r>
            <a:r>
              <a:rPr lang="en-US" sz="2400" dirty="0" smtClean="0">
                <a:solidFill>
                  <a:srgbClr val="7030A0"/>
                </a:solidFill>
              </a:rPr>
              <a:t> </a:t>
            </a:r>
          </a:p>
          <a:p>
            <a:r>
              <a:rPr lang="en-US" sz="2400" dirty="0" err="1" smtClean="0">
                <a:solidFill>
                  <a:srgbClr val="7030A0"/>
                </a:solidFill>
              </a:rPr>
              <a:t>đặc</a:t>
            </a:r>
            <a:r>
              <a:rPr lang="en-US" sz="2400" dirty="0" smtClean="0">
                <a:solidFill>
                  <a:srgbClr val="7030A0"/>
                </a:solidFill>
              </a:rPr>
              <a:t> </a:t>
            </a:r>
            <a:r>
              <a:rPr lang="en-US" sz="2400" dirty="0" err="1" smtClean="0">
                <a:solidFill>
                  <a:srgbClr val="7030A0"/>
                </a:solidFill>
              </a:rPr>
              <a:t>biệt</a:t>
            </a:r>
            <a:r>
              <a:rPr lang="en-US" sz="2400" dirty="0" smtClean="0">
                <a:solidFill>
                  <a:srgbClr val="7030A0"/>
                </a:solidFill>
              </a:rPr>
              <a:t>		340</a:t>
            </a:r>
          </a:p>
          <a:p>
            <a:r>
              <a:rPr lang="en-US" sz="2400" dirty="0" smtClean="0">
                <a:solidFill>
                  <a:srgbClr val="7030A0"/>
                </a:solidFill>
              </a:rPr>
              <a:t>Chi </a:t>
            </a:r>
            <a:r>
              <a:rPr lang="en-US" sz="2400" dirty="0" err="1" smtClean="0">
                <a:solidFill>
                  <a:srgbClr val="7030A0"/>
                </a:solidFill>
              </a:rPr>
              <a:t>trợ</a:t>
            </a:r>
            <a:r>
              <a:rPr lang="en-US" sz="2400" dirty="0" smtClean="0">
                <a:solidFill>
                  <a:srgbClr val="7030A0"/>
                </a:solidFill>
              </a:rPr>
              <a:t> </a:t>
            </a:r>
            <a:r>
              <a:rPr lang="en-US" sz="2400" dirty="0" err="1" smtClean="0">
                <a:solidFill>
                  <a:srgbClr val="7030A0"/>
                </a:solidFill>
              </a:rPr>
              <a:t>cấp</a:t>
            </a:r>
            <a:r>
              <a:rPr lang="en-US" sz="2400" dirty="0" smtClean="0">
                <a:solidFill>
                  <a:srgbClr val="7030A0"/>
                </a:solidFill>
              </a:rPr>
              <a:t> </a:t>
            </a:r>
            <a:r>
              <a:rPr lang="en-US" sz="2400" dirty="0" err="1" smtClean="0">
                <a:solidFill>
                  <a:srgbClr val="7030A0"/>
                </a:solidFill>
              </a:rPr>
              <a:t>của</a:t>
            </a:r>
            <a:r>
              <a:rPr lang="en-US" sz="2400" dirty="0" smtClean="0">
                <a:solidFill>
                  <a:srgbClr val="7030A0"/>
                </a:solidFill>
              </a:rPr>
              <a:t> CP	640</a:t>
            </a:r>
          </a:p>
          <a:p>
            <a:r>
              <a:rPr lang="en-US" sz="2400" dirty="0" err="1" smtClean="0">
                <a:solidFill>
                  <a:srgbClr val="7030A0"/>
                </a:solidFill>
              </a:rPr>
              <a:t>Thuế</a:t>
            </a:r>
            <a:r>
              <a:rPr lang="en-US" sz="2400" dirty="0" smtClean="0">
                <a:solidFill>
                  <a:srgbClr val="7030A0"/>
                </a:solidFill>
              </a:rPr>
              <a:t> </a:t>
            </a:r>
            <a:r>
              <a:rPr lang="en-US" sz="2400" dirty="0" err="1" smtClean="0">
                <a:solidFill>
                  <a:srgbClr val="7030A0"/>
                </a:solidFill>
              </a:rPr>
              <a:t>thu</a:t>
            </a:r>
            <a:r>
              <a:rPr lang="en-US" sz="2400" dirty="0" smtClean="0">
                <a:solidFill>
                  <a:srgbClr val="7030A0"/>
                </a:solidFill>
              </a:rPr>
              <a:t> </a:t>
            </a:r>
            <a:r>
              <a:rPr lang="en-US" sz="2400" dirty="0" err="1" smtClean="0">
                <a:solidFill>
                  <a:srgbClr val="7030A0"/>
                </a:solidFill>
              </a:rPr>
              <a:t>nhập</a:t>
            </a:r>
            <a:r>
              <a:rPr lang="en-US" sz="2400" dirty="0" smtClean="0">
                <a:solidFill>
                  <a:srgbClr val="7030A0"/>
                </a:solidFill>
              </a:rPr>
              <a:t> </a:t>
            </a:r>
          </a:p>
          <a:p>
            <a:r>
              <a:rPr lang="en-US" sz="2400" dirty="0" err="1" smtClean="0">
                <a:solidFill>
                  <a:srgbClr val="7030A0"/>
                </a:solidFill>
              </a:rPr>
              <a:t>cá</a:t>
            </a:r>
            <a:r>
              <a:rPr lang="en-US" sz="2400" dirty="0" smtClean="0">
                <a:solidFill>
                  <a:srgbClr val="7030A0"/>
                </a:solidFill>
              </a:rPr>
              <a:t> </a:t>
            </a:r>
            <a:r>
              <a:rPr lang="en-US" sz="2400" dirty="0" err="1" smtClean="0">
                <a:solidFill>
                  <a:srgbClr val="7030A0"/>
                </a:solidFill>
              </a:rPr>
              <a:t>nhân</a:t>
            </a:r>
            <a:r>
              <a:rPr lang="en-US" sz="2400" dirty="0" smtClean="0">
                <a:solidFill>
                  <a:srgbClr val="7030A0"/>
                </a:solidFill>
              </a:rPr>
              <a:t>		490</a:t>
            </a:r>
          </a:p>
          <a:p>
            <a:r>
              <a:rPr lang="en-US" sz="2400" dirty="0" err="1" smtClean="0">
                <a:solidFill>
                  <a:srgbClr val="7030A0"/>
                </a:solidFill>
              </a:rPr>
              <a:t>Lãi</a:t>
            </a:r>
            <a:r>
              <a:rPr lang="en-US" sz="2400" dirty="0" smtClean="0">
                <a:solidFill>
                  <a:srgbClr val="7030A0"/>
                </a:solidFill>
              </a:rPr>
              <a:t> </a:t>
            </a:r>
            <a:r>
              <a:rPr lang="en-US" sz="2400" dirty="0" err="1" smtClean="0">
                <a:solidFill>
                  <a:srgbClr val="7030A0"/>
                </a:solidFill>
              </a:rPr>
              <a:t>không</a:t>
            </a:r>
            <a:r>
              <a:rPr lang="en-US" sz="2400" dirty="0" smtClean="0">
                <a:solidFill>
                  <a:srgbClr val="7030A0"/>
                </a:solidFill>
              </a:rPr>
              <a:t> </a:t>
            </a:r>
            <a:r>
              <a:rPr lang="en-US" sz="2400" dirty="0" err="1" smtClean="0">
                <a:solidFill>
                  <a:srgbClr val="7030A0"/>
                </a:solidFill>
              </a:rPr>
              <a:t>chia</a:t>
            </a:r>
            <a:r>
              <a:rPr lang="en-US" sz="2400" dirty="0" smtClean="0">
                <a:solidFill>
                  <a:srgbClr val="7030A0"/>
                </a:solidFill>
              </a:rPr>
              <a:t> </a:t>
            </a:r>
          </a:p>
          <a:p>
            <a:r>
              <a:rPr lang="en-US" sz="2400" dirty="0" err="1" smtClean="0">
                <a:solidFill>
                  <a:srgbClr val="7030A0"/>
                </a:solidFill>
              </a:rPr>
              <a:t>của</a:t>
            </a:r>
            <a:r>
              <a:rPr lang="en-US" sz="2400" dirty="0" smtClean="0">
                <a:solidFill>
                  <a:srgbClr val="7030A0"/>
                </a:solidFill>
              </a:rPr>
              <a:t> </a:t>
            </a:r>
            <a:r>
              <a:rPr lang="en-US" sz="2400" dirty="0" err="1" smtClean="0">
                <a:solidFill>
                  <a:srgbClr val="7030A0"/>
                </a:solidFill>
              </a:rPr>
              <a:t>các</a:t>
            </a:r>
            <a:r>
              <a:rPr lang="en-US" sz="2400" dirty="0" smtClean="0">
                <a:solidFill>
                  <a:srgbClr val="7030A0"/>
                </a:solidFill>
              </a:rPr>
              <a:t> DN	  	75</a:t>
            </a:r>
          </a:p>
          <a:p>
            <a:r>
              <a:rPr lang="en-US" sz="2400" dirty="0" err="1" smtClean="0">
                <a:solidFill>
                  <a:srgbClr val="7030A0"/>
                </a:solidFill>
              </a:rPr>
              <a:t>Thuế</a:t>
            </a:r>
            <a:r>
              <a:rPr lang="en-US" sz="2400" dirty="0" smtClean="0">
                <a:solidFill>
                  <a:srgbClr val="7030A0"/>
                </a:solidFill>
              </a:rPr>
              <a:t> </a:t>
            </a:r>
            <a:r>
              <a:rPr lang="en-US" sz="2400" dirty="0" err="1" smtClean="0">
                <a:solidFill>
                  <a:srgbClr val="7030A0"/>
                </a:solidFill>
              </a:rPr>
              <a:t>thu</a:t>
            </a:r>
            <a:r>
              <a:rPr lang="en-US" sz="2400" dirty="0" smtClean="0">
                <a:solidFill>
                  <a:srgbClr val="7030A0"/>
                </a:solidFill>
              </a:rPr>
              <a:t> </a:t>
            </a:r>
            <a:r>
              <a:rPr lang="en-US" sz="2400" dirty="0" err="1" smtClean="0">
                <a:solidFill>
                  <a:srgbClr val="7030A0"/>
                </a:solidFill>
              </a:rPr>
              <a:t>nhập</a:t>
            </a:r>
            <a:r>
              <a:rPr lang="en-US" sz="2400" dirty="0" smtClean="0">
                <a:solidFill>
                  <a:srgbClr val="7030A0"/>
                </a:solidFill>
              </a:rPr>
              <a:t> DN	90</a:t>
            </a:r>
          </a:p>
          <a:p>
            <a:endParaRPr lang="en-US" sz="2400" dirty="0" smtClean="0">
              <a:solidFill>
                <a:srgbClr val="7030A0"/>
              </a:solidFill>
            </a:endParaRPr>
          </a:p>
          <a:p>
            <a:endParaRPr lang="vi-VN" sz="2400" dirty="0">
              <a:solidFill>
                <a:srgbClr val="7030A0"/>
              </a:solidFill>
            </a:endParaRPr>
          </a:p>
        </p:txBody>
      </p:sp>
      <p:sp>
        <p:nvSpPr>
          <p:cNvPr id="11" name="Rectangle 10"/>
          <p:cNvSpPr/>
          <p:nvPr/>
        </p:nvSpPr>
        <p:spPr>
          <a:xfrm>
            <a:off x="214282" y="4572008"/>
            <a:ext cx="8429684" cy="19288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lnSpc>
                <a:spcPct val="150000"/>
              </a:lnSpc>
              <a:buAutoNum type="alphaLcPeriod"/>
            </a:pPr>
            <a:r>
              <a:rPr lang="en-US" sz="2400" dirty="0" err="1" smtClean="0">
                <a:solidFill>
                  <a:srgbClr val="7030A0"/>
                </a:solidFill>
              </a:rPr>
              <a:t>Tính</a:t>
            </a:r>
            <a:r>
              <a:rPr lang="en-US" sz="2400" dirty="0" smtClean="0">
                <a:solidFill>
                  <a:srgbClr val="7030A0"/>
                </a:solidFill>
              </a:rPr>
              <a:t> </a:t>
            </a:r>
            <a:r>
              <a:rPr lang="en-US" sz="2400" dirty="0" err="1" smtClean="0">
                <a:solidFill>
                  <a:srgbClr val="7030A0"/>
                </a:solidFill>
              </a:rPr>
              <a:t>tổng</a:t>
            </a:r>
            <a:r>
              <a:rPr lang="en-US" sz="2400" dirty="0" smtClean="0">
                <a:solidFill>
                  <a:srgbClr val="7030A0"/>
                </a:solidFill>
              </a:rPr>
              <a:t> </a:t>
            </a:r>
            <a:r>
              <a:rPr lang="en-US" sz="2400" dirty="0" err="1" smtClean="0">
                <a:solidFill>
                  <a:srgbClr val="7030A0"/>
                </a:solidFill>
              </a:rPr>
              <a:t>sản</a:t>
            </a:r>
            <a:r>
              <a:rPr lang="en-US" sz="2400" dirty="0" smtClean="0">
                <a:solidFill>
                  <a:srgbClr val="7030A0"/>
                </a:solidFill>
              </a:rPr>
              <a:t> </a:t>
            </a:r>
            <a:r>
              <a:rPr lang="en-US" sz="2400" dirty="0" err="1" smtClean="0">
                <a:solidFill>
                  <a:srgbClr val="7030A0"/>
                </a:solidFill>
              </a:rPr>
              <a:t>phẩm</a:t>
            </a:r>
            <a:r>
              <a:rPr lang="en-US" sz="2400" dirty="0" smtClean="0">
                <a:solidFill>
                  <a:srgbClr val="7030A0"/>
                </a:solidFill>
              </a:rPr>
              <a:t> </a:t>
            </a:r>
            <a:r>
              <a:rPr lang="en-US" sz="2400" dirty="0" err="1" smtClean="0">
                <a:solidFill>
                  <a:srgbClr val="7030A0"/>
                </a:solidFill>
              </a:rPr>
              <a:t>quốc</a:t>
            </a:r>
            <a:r>
              <a:rPr lang="en-US" sz="2400" dirty="0" smtClean="0">
                <a:solidFill>
                  <a:srgbClr val="7030A0"/>
                </a:solidFill>
              </a:rPr>
              <a:t> </a:t>
            </a:r>
            <a:r>
              <a:rPr lang="en-US" sz="2400" dirty="0" err="1" smtClean="0">
                <a:solidFill>
                  <a:srgbClr val="7030A0"/>
                </a:solidFill>
              </a:rPr>
              <a:t>dân</a:t>
            </a:r>
            <a:endParaRPr lang="en-US" sz="2400" dirty="0" smtClean="0">
              <a:solidFill>
                <a:srgbClr val="7030A0"/>
              </a:solidFill>
            </a:endParaRPr>
          </a:p>
          <a:p>
            <a:pPr marL="342900" indent="-342900">
              <a:lnSpc>
                <a:spcPct val="150000"/>
              </a:lnSpc>
              <a:buAutoNum type="alphaLcPeriod"/>
            </a:pPr>
            <a:r>
              <a:rPr lang="en-US" sz="2400" dirty="0" err="1" smtClean="0">
                <a:solidFill>
                  <a:srgbClr val="7030A0"/>
                </a:solidFill>
              </a:rPr>
              <a:t>Tính</a:t>
            </a:r>
            <a:r>
              <a:rPr lang="en-US" sz="2400" dirty="0" smtClean="0">
                <a:solidFill>
                  <a:srgbClr val="7030A0"/>
                </a:solidFill>
              </a:rPr>
              <a:t> </a:t>
            </a:r>
            <a:r>
              <a:rPr lang="en-US" sz="2400" dirty="0" err="1" smtClean="0">
                <a:solidFill>
                  <a:srgbClr val="7030A0"/>
                </a:solidFill>
              </a:rPr>
              <a:t>thu</a:t>
            </a:r>
            <a:r>
              <a:rPr lang="en-US" sz="2400" dirty="0" smtClean="0">
                <a:solidFill>
                  <a:srgbClr val="7030A0"/>
                </a:solidFill>
              </a:rPr>
              <a:t> </a:t>
            </a:r>
            <a:r>
              <a:rPr lang="en-US" sz="2400" dirty="0" err="1" smtClean="0">
                <a:solidFill>
                  <a:srgbClr val="7030A0"/>
                </a:solidFill>
              </a:rPr>
              <a:t>nhập</a:t>
            </a:r>
            <a:r>
              <a:rPr lang="en-US" sz="2400" dirty="0" smtClean="0">
                <a:solidFill>
                  <a:srgbClr val="7030A0"/>
                </a:solidFill>
              </a:rPr>
              <a:t> </a:t>
            </a:r>
            <a:r>
              <a:rPr lang="en-US" sz="2400" dirty="0" err="1" smtClean="0">
                <a:solidFill>
                  <a:srgbClr val="7030A0"/>
                </a:solidFill>
              </a:rPr>
              <a:t>quốc</a:t>
            </a:r>
            <a:r>
              <a:rPr lang="en-US" sz="2400" dirty="0" smtClean="0">
                <a:solidFill>
                  <a:srgbClr val="7030A0"/>
                </a:solidFill>
              </a:rPr>
              <a:t> </a:t>
            </a:r>
            <a:r>
              <a:rPr lang="en-US" sz="2400" dirty="0" err="1" smtClean="0">
                <a:solidFill>
                  <a:srgbClr val="7030A0"/>
                </a:solidFill>
              </a:rPr>
              <a:t>dân</a:t>
            </a:r>
            <a:endParaRPr lang="en-US" sz="2400" dirty="0" smtClean="0">
              <a:solidFill>
                <a:srgbClr val="7030A0"/>
              </a:solidFill>
            </a:endParaRPr>
          </a:p>
          <a:p>
            <a:pPr marL="342900" indent="-342900">
              <a:lnSpc>
                <a:spcPct val="150000"/>
              </a:lnSpc>
              <a:buAutoNum type="alphaLcPeriod"/>
            </a:pPr>
            <a:r>
              <a:rPr lang="en-US" sz="2400" dirty="0" err="1" smtClean="0">
                <a:solidFill>
                  <a:srgbClr val="7030A0"/>
                </a:solidFill>
              </a:rPr>
              <a:t>Tính</a:t>
            </a:r>
            <a:r>
              <a:rPr lang="en-US" sz="2400" dirty="0" smtClean="0">
                <a:solidFill>
                  <a:srgbClr val="7030A0"/>
                </a:solidFill>
              </a:rPr>
              <a:t> </a:t>
            </a:r>
            <a:r>
              <a:rPr lang="en-US" sz="2400" dirty="0" err="1" smtClean="0">
                <a:solidFill>
                  <a:srgbClr val="7030A0"/>
                </a:solidFill>
              </a:rPr>
              <a:t>thu</a:t>
            </a:r>
            <a:r>
              <a:rPr lang="en-US" sz="2400" dirty="0" smtClean="0">
                <a:solidFill>
                  <a:srgbClr val="7030A0"/>
                </a:solidFill>
              </a:rPr>
              <a:t> </a:t>
            </a:r>
            <a:r>
              <a:rPr lang="en-US" sz="2400" dirty="0" err="1" smtClean="0">
                <a:solidFill>
                  <a:srgbClr val="7030A0"/>
                </a:solidFill>
              </a:rPr>
              <a:t>nhập</a:t>
            </a:r>
            <a:r>
              <a:rPr lang="en-US" sz="2400" dirty="0" smtClean="0">
                <a:solidFill>
                  <a:srgbClr val="7030A0"/>
                </a:solidFill>
              </a:rPr>
              <a:t> </a:t>
            </a:r>
            <a:r>
              <a:rPr lang="en-US" sz="2400" dirty="0" err="1" smtClean="0">
                <a:solidFill>
                  <a:srgbClr val="7030A0"/>
                </a:solidFill>
              </a:rPr>
              <a:t>khả</a:t>
            </a:r>
            <a:r>
              <a:rPr lang="en-US" sz="2400" dirty="0" smtClean="0">
                <a:solidFill>
                  <a:srgbClr val="7030A0"/>
                </a:solidFill>
              </a:rPr>
              <a:t> </a:t>
            </a:r>
            <a:r>
              <a:rPr lang="en-US" sz="2400" dirty="0" err="1" smtClean="0">
                <a:solidFill>
                  <a:srgbClr val="7030A0"/>
                </a:solidFill>
              </a:rPr>
              <a:t>dụng</a:t>
            </a:r>
            <a:endParaRPr lang="en-US" sz="2400" dirty="0" smtClean="0">
              <a:solidFill>
                <a:srgbClr val="7030A0"/>
              </a:solidFill>
            </a:endParaRPr>
          </a:p>
          <a:p>
            <a:pPr>
              <a:lnSpc>
                <a:spcPct val="150000"/>
              </a:lnSpc>
            </a:pPr>
            <a:endParaRPr lang="vi-VN" sz="2400" dirty="0">
              <a:solidFill>
                <a:srgbClr val="7030A0"/>
              </a:solidFill>
            </a:endParaRPr>
          </a:p>
        </p:txBody>
      </p:sp>
    </p:spTree>
    <p:extLst>
      <p:ext uri="{BB962C8B-B14F-4D97-AF65-F5344CB8AC3E}">
        <p14:creationId xmlns:p14="http://schemas.microsoft.com/office/powerpoint/2010/main" val="4236200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357292" y="2464587"/>
            <a:ext cx="1768091" cy="1714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GDP</a:t>
            </a:r>
            <a:endParaRPr lang="vi-VN" sz="2400" b="1" dirty="0"/>
          </a:p>
        </p:txBody>
      </p:sp>
      <p:cxnSp>
        <p:nvCxnSpPr>
          <p:cNvPr id="4" name="Straight Arrow Connector 3"/>
          <p:cNvCxnSpPr/>
          <p:nvPr/>
        </p:nvCxnSpPr>
        <p:spPr>
          <a:xfrm flipV="1">
            <a:off x="3125380" y="2303853"/>
            <a:ext cx="1017992" cy="9108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4089794" y="857252"/>
            <a:ext cx="3144724" cy="750099"/>
          </a:xfrm>
          <a:prstGeom prst="roundRect">
            <a:avLst/>
          </a:prstGeom>
          <a:solidFill>
            <a:schemeClr val="accent4">
              <a:lumMod val="20000"/>
              <a:lumOff val="8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rgbClr val="7030A0"/>
                </a:solidFill>
              </a:rPr>
              <a:t>giá</a:t>
            </a:r>
            <a:r>
              <a:rPr lang="en-US" sz="2000" b="1" dirty="0">
                <a:solidFill>
                  <a:srgbClr val="7030A0"/>
                </a:solidFill>
              </a:rPr>
              <a:t> </a:t>
            </a:r>
            <a:r>
              <a:rPr lang="en-US" sz="2000" b="1" dirty="0" err="1">
                <a:solidFill>
                  <a:srgbClr val="7030A0"/>
                </a:solidFill>
              </a:rPr>
              <a:t>trị</a:t>
            </a:r>
            <a:r>
              <a:rPr lang="en-US" sz="2000" b="1" dirty="0">
                <a:solidFill>
                  <a:srgbClr val="7030A0"/>
                </a:solidFill>
              </a:rPr>
              <a:t> </a:t>
            </a:r>
            <a:r>
              <a:rPr lang="en-US" sz="2000" b="1" dirty="0" err="1">
                <a:solidFill>
                  <a:srgbClr val="7030A0"/>
                </a:solidFill>
              </a:rPr>
              <a:t>thị</a:t>
            </a:r>
            <a:r>
              <a:rPr lang="en-US" sz="2000" b="1" dirty="0">
                <a:solidFill>
                  <a:srgbClr val="7030A0"/>
                </a:solidFill>
              </a:rPr>
              <a:t> </a:t>
            </a:r>
            <a:r>
              <a:rPr lang="en-US" sz="2000" b="1" dirty="0" err="1">
                <a:solidFill>
                  <a:srgbClr val="7030A0"/>
                </a:solidFill>
              </a:rPr>
              <a:t>trường</a:t>
            </a:r>
            <a:endParaRPr lang="vi-VN" sz="2000" b="1" dirty="0">
              <a:solidFill>
                <a:srgbClr val="7030A0"/>
              </a:solidFill>
            </a:endParaRPr>
          </a:p>
        </p:txBody>
      </p:sp>
      <p:sp>
        <p:nvSpPr>
          <p:cNvPr id="7" name="Rounded Rectangle 6"/>
          <p:cNvSpPr/>
          <p:nvPr/>
        </p:nvSpPr>
        <p:spPr>
          <a:xfrm>
            <a:off x="4143372" y="1928804"/>
            <a:ext cx="3144724" cy="750099"/>
          </a:xfrm>
          <a:prstGeom prst="roundRect">
            <a:avLst/>
          </a:prstGeom>
          <a:solidFill>
            <a:schemeClr val="accent4">
              <a:lumMod val="20000"/>
              <a:lumOff val="8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rgbClr val="7030A0"/>
                </a:solidFill>
              </a:rPr>
              <a:t>toàn</a:t>
            </a:r>
            <a:r>
              <a:rPr lang="en-US" sz="2000" b="1" dirty="0">
                <a:solidFill>
                  <a:srgbClr val="7030A0"/>
                </a:solidFill>
              </a:rPr>
              <a:t> </a:t>
            </a:r>
            <a:r>
              <a:rPr lang="en-US" sz="2000" b="1" dirty="0" err="1">
                <a:solidFill>
                  <a:srgbClr val="7030A0"/>
                </a:solidFill>
              </a:rPr>
              <a:t>bộ</a:t>
            </a:r>
            <a:r>
              <a:rPr lang="en-US" sz="2000" b="1" dirty="0">
                <a:solidFill>
                  <a:srgbClr val="7030A0"/>
                </a:solidFill>
              </a:rPr>
              <a:t> </a:t>
            </a:r>
            <a:r>
              <a:rPr lang="en-US" sz="2000" b="1" dirty="0" err="1">
                <a:solidFill>
                  <a:srgbClr val="7030A0"/>
                </a:solidFill>
              </a:rPr>
              <a:t>hàng</a:t>
            </a:r>
            <a:r>
              <a:rPr lang="en-US" sz="2000" b="1" dirty="0">
                <a:solidFill>
                  <a:srgbClr val="7030A0"/>
                </a:solidFill>
              </a:rPr>
              <a:t> </a:t>
            </a:r>
            <a:r>
              <a:rPr lang="en-US" sz="2000" b="1" dirty="0" err="1">
                <a:solidFill>
                  <a:srgbClr val="7030A0"/>
                </a:solidFill>
              </a:rPr>
              <a:t>hóa</a:t>
            </a:r>
            <a:r>
              <a:rPr lang="en-US" sz="2000" b="1" dirty="0">
                <a:solidFill>
                  <a:srgbClr val="7030A0"/>
                </a:solidFill>
              </a:rPr>
              <a:t> </a:t>
            </a:r>
            <a:r>
              <a:rPr lang="en-US" sz="2000" b="1" dirty="0" err="1">
                <a:solidFill>
                  <a:srgbClr val="7030A0"/>
                </a:solidFill>
              </a:rPr>
              <a:t>và</a:t>
            </a:r>
            <a:r>
              <a:rPr lang="en-US" sz="2000" b="1" dirty="0">
                <a:solidFill>
                  <a:srgbClr val="7030A0"/>
                </a:solidFill>
              </a:rPr>
              <a:t> </a:t>
            </a:r>
            <a:r>
              <a:rPr lang="en-US" sz="2000" b="1" dirty="0" err="1">
                <a:solidFill>
                  <a:srgbClr val="7030A0"/>
                </a:solidFill>
              </a:rPr>
              <a:t>dịch</a:t>
            </a:r>
            <a:r>
              <a:rPr lang="en-US" sz="2000" b="1" dirty="0">
                <a:solidFill>
                  <a:srgbClr val="7030A0"/>
                </a:solidFill>
              </a:rPr>
              <a:t> </a:t>
            </a:r>
            <a:r>
              <a:rPr lang="en-US" sz="2000" b="1" dirty="0" err="1">
                <a:solidFill>
                  <a:srgbClr val="7030A0"/>
                </a:solidFill>
              </a:rPr>
              <a:t>vụ</a:t>
            </a:r>
            <a:r>
              <a:rPr lang="en-US" sz="2000" b="1" dirty="0">
                <a:solidFill>
                  <a:srgbClr val="7030A0"/>
                </a:solidFill>
              </a:rPr>
              <a:t> </a:t>
            </a:r>
            <a:r>
              <a:rPr lang="en-US" sz="2000" b="1" dirty="0" err="1">
                <a:solidFill>
                  <a:srgbClr val="7030A0"/>
                </a:solidFill>
              </a:rPr>
              <a:t>cuối</a:t>
            </a:r>
            <a:r>
              <a:rPr lang="en-US" sz="2000" b="1" dirty="0">
                <a:solidFill>
                  <a:srgbClr val="7030A0"/>
                </a:solidFill>
              </a:rPr>
              <a:t> </a:t>
            </a:r>
            <a:r>
              <a:rPr lang="en-US" sz="2000" b="1" dirty="0" err="1">
                <a:solidFill>
                  <a:srgbClr val="7030A0"/>
                </a:solidFill>
              </a:rPr>
              <a:t>cùng</a:t>
            </a:r>
            <a:endParaRPr lang="vi-VN" sz="2000" b="1" dirty="0">
              <a:solidFill>
                <a:srgbClr val="7030A0"/>
              </a:solidFill>
            </a:endParaRPr>
          </a:p>
        </p:txBody>
      </p:sp>
      <p:sp>
        <p:nvSpPr>
          <p:cNvPr id="8" name="Rounded Rectangle 7"/>
          <p:cNvSpPr/>
          <p:nvPr/>
        </p:nvSpPr>
        <p:spPr>
          <a:xfrm>
            <a:off x="4089794" y="2946796"/>
            <a:ext cx="3144724" cy="750099"/>
          </a:xfrm>
          <a:prstGeom prst="roundRect">
            <a:avLst/>
          </a:prstGeom>
          <a:solidFill>
            <a:schemeClr val="accent4">
              <a:lumMod val="20000"/>
              <a:lumOff val="8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dirty="0">
                <a:solidFill>
                  <a:srgbClr val="7030A0"/>
                </a:solidFill>
              </a:rPr>
              <a:t>được sản xuất ra</a:t>
            </a:r>
          </a:p>
        </p:txBody>
      </p:sp>
      <p:sp>
        <p:nvSpPr>
          <p:cNvPr id="9" name="Rounded Rectangle 8"/>
          <p:cNvSpPr/>
          <p:nvPr/>
        </p:nvSpPr>
        <p:spPr>
          <a:xfrm>
            <a:off x="4089794" y="4071944"/>
            <a:ext cx="3144724" cy="750099"/>
          </a:xfrm>
          <a:prstGeom prst="roundRect">
            <a:avLst/>
          </a:prstGeom>
          <a:solidFill>
            <a:schemeClr val="accent4">
              <a:lumMod val="20000"/>
              <a:lumOff val="8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rgbClr val="7030A0"/>
                </a:solidFill>
              </a:rPr>
              <a:t>trên</a:t>
            </a:r>
            <a:r>
              <a:rPr lang="en-US" sz="2000" b="1" dirty="0">
                <a:solidFill>
                  <a:srgbClr val="7030A0"/>
                </a:solidFill>
              </a:rPr>
              <a:t> </a:t>
            </a:r>
            <a:r>
              <a:rPr lang="en-US" sz="2000" b="1" dirty="0" err="1">
                <a:solidFill>
                  <a:srgbClr val="7030A0"/>
                </a:solidFill>
              </a:rPr>
              <a:t>lãnh</a:t>
            </a:r>
            <a:r>
              <a:rPr lang="en-US" sz="2000" b="1" dirty="0">
                <a:solidFill>
                  <a:srgbClr val="7030A0"/>
                </a:solidFill>
              </a:rPr>
              <a:t> </a:t>
            </a:r>
            <a:r>
              <a:rPr lang="en-US" sz="2000" b="1" dirty="0" err="1">
                <a:solidFill>
                  <a:srgbClr val="7030A0"/>
                </a:solidFill>
              </a:rPr>
              <a:t>thổ</a:t>
            </a:r>
            <a:r>
              <a:rPr lang="en-US" sz="2000" b="1" dirty="0">
                <a:solidFill>
                  <a:srgbClr val="7030A0"/>
                </a:solidFill>
              </a:rPr>
              <a:t> </a:t>
            </a:r>
            <a:r>
              <a:rPr lang="en-US" sz="2000" b="1" dirty="0" err="1">
                <a:solidFill>
                  <a:srgbClr val="7030A0"/>
                </a:solidFill>
              </a:rPr>
              <a:t>một</a:t>
            </a:r>
            <a:r>
              <a:rPr lang="en-US" sz="2000" b="1" dirty="0">
                <a:solidFill>
                  <a:srgbClr val="7030A0"/>
                </a:solidFill>
              </a:rPr>
              <a:t> </a:t>
            </a:r>
            <a:r>
              <a:rPr lang="en-US" sz="2000" b="1" dirty="0" err="1">
                <a:solidFill>
                  <a:srgbClr val="7030A0"/>
                </a:solidFill>
              </a:rPr>
              <a:t>quốc</a:t>
            </a:r>
            <a:r>
              <a:rPr lang="en-US" sz="2000" b="1" dirty="0">
                <a:solidFill>
                  <a:srgbClr val="7030A0"/>
                </a:solidFill>
              </a:rPr>
              <a:t> </a:t>
            </a:r>
            <a:r>
              <a:rPr lang="en-US" sz="2000" b="1" dirty="0" err="1">
                <a:solidFill>
                  <a:srgbClr val="7030A0"/>
                </a:solidFill>
              </a:rPr>
              <a:t>gia</a:t>
            </a:r>
            <a:endParaRPr lang="vi-VN" sz="2000" b="1" dirty="0">
              <a:solidFill>
                <a:srgbClr val="7030A0"/>
              </a:solidFill>
            </a:endParaRPr>
          </a:p>
        </p:txBody>
      </p:sp>
      <p:sp>
        <p:nvSpPr>
          <p:cNvPr id="10" name="Rounded Rectangle 9"/>
          <p:cNvSpPr/>
          <p:nvPr/>
        </p:nvSpPr>
        <p:spPr>
          <a:xfrm>
            <a:off x="4089794" y="5143514"/>
            <a:ext cx="3144724" cy="750099"/>
          </a:xfrm>
          <a:prstGeom prst="roundRect">
            <a:avLst/>
          </a:prstGeom>
          <a:solidFill>
            <a:schemeClr val="accent4">
              <a:lumMod val="20000"/>
              <a:lumOff val="8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rgbClr val="7030A0"/>
                </a:solidFill>
              </a:rPr>
              <a:t>trong</a:t>
            </a:r>
            <a:r>
              <a:rPr lang="en-US" sz="2000" b="1" dirty="0">
                <a:solidFill>
                  <a:srgbClr val="7030A0"/>
                </a:solidFill>
              </a:rPr>
              <a:t> </a:t>
            </a:r>
            <a:r>
              <a:rPr lang="en-US" sz="2000" b="1" dirty="0" err="1">
                <a:solidFill>
                  <a:srgbClr val="7030A0"/>
                </a:solidFill>
              </a:rPr>
              <a:t>một</a:t>
            </a:r>
            <a:r>
              <a:rPr lang="en-US" sz="2000" b="1" dirty="0">
                <a:solidFill>
                  <a:srgbClr val="7030A0"/>
                </a:solidFill>
              </a:rPr>
              <a:t> </a:t>
            </a:r>
            <a:r>
              <a:rPr lang="en-US" sz="2000" b="1" dirty="0" err="1">
                <a:solidFill>
                  <a:srgbClr val="7030A0"/>
                </a:solidFill>
              </a:rPr>
              <a:t>thời</a:t>
            </a:r>
            <a:r>
              <a:rPr lang="en-US" sz="2000" b="1" dirty="0">
                <a:solidFill>
                  <a:srgbClr val="7030A0"/>
                </a:solidFill>
              </a:rPr>
              <a:t> </a:t>
            </a:r>
            <a:r>
              <a:rPr lang="en-US" sz="2000" b="1" dirty="0" err="1">
                <a:solidFill>
                  <a:srgbClr val="7030A0"/>
                </a:solidFill>
              </a:rPr>
              <a:t>gian</a:t>
            </a:r>
            <a:r>
              <a:rPr lang="en-US" sz="2000" b="1" dirty="0">
                <a:solidFill>
                  <a:srgbClr val="7030A0"/>
                </a:solidFill>
              </a:rPr>
              <a:t> </a:t>
            </a:r>
            <a:r>
              <a:rPr lang="en-US" sz="2000" b="1" dirty="0" err="1">
                <a:solidFill>
                  <a:srgbClr val="7030A0"/>
                </a:solidFill>
              </a:rPr>
              <a:t>nhất</a:t>
            </a:r>
            <a:r>
              <a:rPr lang="en-US" sz="2000" b="1" dirty="0">
                <a:solidFill>
                  <a:srgbClr val="7030A0"/>
                </a:solidFill>
              </a:rPr>
              <a:t> </a:t>
            </a:r>
            <a:r>
              <a:rPr lang="en-US" sz="2000" b="1" dirty="0" err="1">
                <a:solidFill>
                  <a:srgbClr val="7030A0"/>
                </a:solidFill>
              </a:rPr>
              <a:t>định</a:t>
            </a:r>
            <a:endParaRPr lang="vi-VN" sz="2000" b="1" dirty="0">
              <a:solidFill>
                <a:srgbClr val="7030A0"/>
              </a:solidFill>
            </a:endParaRPr>
          </a:p>
        </p:txBody>
      </p:sp>
      <p:cxnSp>
        <p:nvCxnSpPr>
          <p:cNvPr id="11" name="Straight Arrow Connector 10"/>
          <p:cNvCxnSpPr/>
          <p:nvPr/>
        </p:nvCxnSpPr>
        <p:spPr>
          <a:xfrm rot="5400000" flipH="1" flipV="1">
            <a:off x="2696754" y="1660909"/>
            <a:ext cx="1768091" cy="10179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2" idx="6"/>
            <a:endCxn id="8" idx="1"/>
          </p:cNvCxnSpPr>
          <p:nvPr/>
        </p:nvCxnSpPr>
        <p:spPr>
          <a:xfrm>
            <a:off x="3125383" y="3321843"/>
            <a:ext cx="964411" cy="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9" idx="1"/>
          </p:cNvCxnSpPr>
          <p:nvPr/>
        </p:nvCxnSpPr>
        <p:spPr>
          <a:xfrm>
            <a:off x="3125383" y="3536159"/>
            <a:ext cx="964411" cy="9108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2643176" y="4125523"/>
            <a:ext cx="1821669" cy="9644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45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4" presetClass="entr" presetSubtype="0" accel="10000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05"/>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 calcmode="lin" valueType="num">
                                      <p:cBhvr>
                                        <p:cTn id="16" dur="500" fill="hold"/>
                                        <p:tgtEl>
                                          <p:spTgt spid="11"/>
                                        </p:tgtEl>
                                        <p:attrNameLst>
                                          <p:attrName>ppt_x</p:attrName>
                                        </p:attrNameLst>
                                      </p:cBhvr>
                                      <p:tavLst>
                                        <p:tav tm="0">
                                          <p:val>
                                            <p:strVal val="#ppt_x-.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animEffect transition="in" filter="fade">
                                      <p:cBhvr>
                                        <p:cTn id="18" dur="500"/>
                                        <p:tgtEl>
                                          <p:spTgt spid="11"/>
                                        </p:tgtEl>
                                      </p:cBhvr>
                                    </p:animEffect>
                                  </p:childTnLst>
                                </p:cTn>
                              </p:par>
                              <p:par>
                                <p:cTn id="19" presetID="26"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80">
                                          <p:stCondLst>
                                            <p:cond delay="0"/>
                                          </p:stCondLst>
                                        </p:cTn>
                                        <p:tgtEl>
                                          <p:spTgt spid="5"/>
                                        </p:tgtEl>
                                      </p:cBhvr>
                                    </p:animEffect>
                                    <p:anim calcmode="lin" valueType="num">
                                      <p:cBhvr>
                                        <p:cTn id="22"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7" dur="26">
                                          <p:stCondLst>
                                            <p:cond delay="650"/>
                                          </p:stCondLst>
                                        </p:cTn>
                                        <p:tgtEl>
                                          <p:spTgt spid="5"/>
                                        </p:tgtEl>
                                      </p:cBhvr>
                                      <p:to x="100000" y="60000"/>
                                    </p:animScale>
                                    <p:animScale>
                                      <p:cBhvr>
                                        <p:cTn id="28" dur="166" decel="50000">
                                          <p:stCondLst>
                                            <p:cond delay="676"/>
                                          </p:stCondLst>
                                        </p:cTn>
                                        <p:tgtEl>
                                          <p:spTgt spid="5"/>
                                        </p:tgtEl>
                                      </p:cBhvr>
                                      <p:to x="100000" y="100000"/>
                                    </p:animScale>
                                    <p:animScale>
                                      <p:cBhvr>
                                        <p:cTn id="29" dur="26">
                                          <p:stCondLst>
                                            <p:cond delay="1312"/>
                                          </p:stCondLst>
                                        </p:cTn>
                                        <p:tgtEl>
                                          <p:spTgt spid="5"/>
                                        </p:tgtEl>
                                      </p:cBhvr>
                                      <p:to x="100000" y="80000"/>
                                    </p:animScale>
                                    <p:animScale>
                                      <p:cBhvr>
                                        <p:cTn id="30" dur="166" decel="50000">
                                          <p:stCondLst>
                                            <p:cond delay="1338"/>
                                          </p:stCondLst>
                                        </p:cTn>
                                        <p:tgtEl>
                                          <p:spTgt spid="5"/>
                                        </p:tgtEl>
                                      </p:cBhvr>
                                      <p:to x="100000" y="100000"/>
                                    </p:animScale>
                                    <p:animScale>
                                      <p:cBhvr>
                                        <p:cTn id="31" dur="26">
                                          <p:stCondLst>
                                            <p:cond delay="1642"/>
                                          </p:stCondLst>
                                        </p:cTn>
                                        <p:tgtEl>
                                          <p:spTgt spid="5"/>
                                        </p:tgtEl>
                                      </p:cBhvr>
                                      <p:to x="100000" y="90000"/>
                                    </p:animScale>
                                    <p:animScale>
                                      <p:cBhvr>
                                        <p:cTn id="32" dur="166" decel="50000">
                                          <p:stCondLst>
                                            <p:cond delay="1668"/>
                                          </p:stCondLst>
                                        </p:cTn>
                                        <p:tgtEl>
                                          <p:spTgt spid="5"/>
                                        </p:tgtEl>
                                      </p:cBhvr>
                                      <p:to x="100000" y="100000"/>
                                    </p:animScale>
                                    <p:animScale>
                                      <p:cBhvr>
                                        <p:cTn id="33" dur="26">
                                          <p:stCondLst>
                                            <p:cond delay="1808"/>
                                          </p:stCondLst>
                                        </p:cTn>
                                        <p:tgtEl>
                                          <p:spTgt spid="5"/>
                                        </p:tgtEl>
                                      </p:cBhvr>
                                      <p:to x="100000" y="95000"/>
                                    </p:animScale>
                                    <p:animScale>
                                      <p:cBhvr>
                                        <p:cTn id="34" dur="166" decel="50000">
                                          <p:stCondLst>
                                            <p:cond delay="1834"/>
                                          </p:stCondLst>
                                        </p:cTn>
                                        <p:tgtEl>
                                          <p:spTgt spid="5"/>
                                        </p:tgtEl>
                                      </p:cBhvr>
                                      <p:to x="100000" y="100000"/>
                                    </p:animScale>
                                  </p:childTnLst>
                                </p:cTn>
                              </p:par>
                            </p:childTnLst>
                          </p:cTn>
                        </p:par>
                      </p:childTnLst>
                    </p:cTn>
                  </p:par>
                  <p:par>
                    <p:cTn id="35" fill="hold">
                      <p:stCondLst>
                        <p:cond delay="indefinite"/>
                      </p:stCondLst>
                      <p:childTnLst>
                        <p:par>
                          <p:cTn id="36" fill="hold">
                            <p:stCondLst>
                              <p:cond delay="0"/>
                            </p:stCondLst>
                            <p:childTnLst>
                              <p:par>
                                <p:cTn id="37" presetID="54" presetClass="entr" presetSubtype="0" accel="10000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p:cTn id="39" dur="500" fill="hold"/>
                                        <p:tgtEl>
                                          <p:spTgt spid="7"/>
                                        </p:tgtEl>
                                        <p:attrNameLst>
                                          <p:attrName>ppt_w</p:attrName>
                                        </p:attrNameLst>
                                      </p:cBhvr>
                                      <p:tavLst>
                                        <p:tav tm="0">
                                          <p:val>
                                            <p:strVal val="#ppt_w*0.05"/>
                                          </p:val>
                                        </p:tav>
                                        <p:tav tm="100000">
                                          <p:val>
                                            <p:strVal val="#ppt_w"/>
                                          </p:val>
                                        </p:tav>
                                      </p:tavLst>
                                    </p:anim>
                                    <p:anim calcmode="lin" valueType="num">
                                      <p:cBhvr>
                                        <p:cTn id="40" dur="500" fill="hold"/>
                                        <p:tgtEl>
                                          <p:spTgt spid="7"/>
                                        </p:tgtEl>
                                        <p:attrNameLst>
                                          <p:attrName>ppt_h</p:attrName>
                                        </p:attrNameLst>
                                      </p:cBhvr>
                                      <p:tavLst>
                                        <p:tav tm="0">
                                          <p:val>
                                            <p:strVal val="#ppt_h"/>
                                          </p:val>
                                        </p:tav>
                                        <p:tav tm="100000">
                                          <p:val>
                                            <p:strVal val="#ppt_h"/>
                                          </p:val>
                                        </p:tav>
                                      </p:tavLst>
                                    </p:anim>
                                    <p:anim calcmode="lin" valueType="num">
                                      <p:cBhvr>
                                        <p:cTn id="41" dur="500" fill="hold"/>
                                        <p:tgtEl>
                                          <p:spTgt spid="7"/>
                                        </p:tgtEl>
                                        <p:attrNameLst>
                                          <p:attrName>ppt_x</p:attrName>
                                        </p:attrNameLst>
                                      </p:cBhvr>
                                      <p:tavLst>
                                        <p:tav tm="0">
                                          <p:val>
                                            <p:strVal val="#ppt_x-.2"/>
                                          </p:val>
                                        </p:tav>
                                        <p:tav tm="100000">
                                          <p:val>
                                            <p:strVal val="#ppt_x"/>
                                          </p:val>
                                        </p:tav>
                                      </p:tavLst>
                                    </p:anim>
                                    <p:anim calcmode="lin" valueType="num">
                                      <p:cBhvr>
                                        <p:cTn id="42" dur="500" fill="hold"/>
                                        <p:tgtEl>
                                          <p:spTgt spid="7"/>
                                        </p:tgtEl>
                                        <p:attrNameLst>
                                          <p:attrName>ppt_y</p:attrName>
                                        </p:attrNameLst>
                                      </p:cBhvr>
                                      <p:tavLst>
                                        <p:tav tm="0">
                                          <p:val>
                                            <p:strVal val="#ppt_y"/>
                                          </p:val>
                                        </p:tav>
                                        <p:tav tm="100000">
                                          <p:val>
                                            <p:strVal val="#ppt_y"/>
                                          </p:val>
                                        </p:tav>
                                      </p:tavLst>
                                    </p:anim>
                                    <p:animEffect transition="in" filter="fade">
                                      <p:cBhvr>
                                        <p:cTn id="43" dur="500"/>
                                        <p:tgtEl>
                                          <p:spTgt spid="7"/>
                                        </p:tgtEl>
                                      </p:cBhvr>
                                    </p:animEffect>
                                  </p:childTnLst>
                                </p:cTn>
                              </p:par>
                              <p:par>
                                <p:cTn id="44" presetID="54" presetClass="entr" presetSubtype="0" accel="100000" fill="hold" nodeType="with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p:cTn id="46" dur="500" fill="hold"/>
                                        <p:tgtEl>
                                          <p:spTgt spid="4"/>
                                        </p:tgtEl>
                                        <p:attrNameLst>
                                          <p:attrName>ppt_w</p:attrName>
                                        </p:attrNameLst>
                                      </p:cBhvr>
                                      <p:tavLst>
                                        <p:tav tm="0">
                                          <p:val>
                                            <p:strVal val="#ppt_w*0.05"/>
                                          </p:val>
                                        </p:tav>
                                        <p:tav tm="100000">
                                          <p:val>
                                            <p:strVal val="#ppt_w"/>
                                          </p:val>
                                        </p:tav>
                                      </p:tavLst>
                                    </p:anim>
                                    <p:anim calcmode="lin" valueType="num">
                                      <p:cBhvr>
                                        <p:cTn id="47" dur="500" fill="hold"/>
                                        <p:tgtEl>
                                          <p:spTgt spid="4"/>
                                        </p:tgtEl>
                                        <p:attrNameLst>
                                          <p:attrName>ppt_h</p:attrName>
                                        </p:attrNameLst>
                                      </p:cBhvr>
                                      <p:tavLst>
                                        <p:tav tm="0">
                                          <p:val>
                                            <p:strVal val="#ppt_h"/>
                                          </p:val>
                                        </p:tav>
                                        <p:tav tm="100000">
                                          <p:val>
                                            <p:strVal val="#ppt_h"/>
                                          </p:val>
                                        </p:tav>
                                      </p:tavLst>
                                    </p:anim>
                                    <p:anim calcmode="lin" valueType="num">
                                      <p:cBhvr>
                                        <p:cTn id="48" dur="500" fill="hold"/>
                                        <p:tgtEl>
                                          <p:spTgt spid="4"/>
                                        </p:tgtEl>
                                        <p:attrNameLst>
                                          <p:attrName>ppt_x</p:attrName>
                                        </p:attrNameLst>
                                      </p:cBhvr>
                                      <p:tavLst>
                                        <p:tav tm="0">
                                          <p:val>
                                            <p:strVal val="#ppt_x-.2"/>
                                          </p:val>
                                        </p:tav>
                                        <p:tav tm="100000">
                                          <p:val>
                                            <p:strVal val="#ppt_x"/>
                                          </p:val>
                                        </p:tav>
                                      </p:tavLst>
                                    </p:anim>
                                    <p:anim calcmode="lin" valueType="num">
                                      <p:cBhvr>
                                        <p:cTn id="49" dur="500" fill="hold"/>
                                        <p:tgtEl>
                                          <p:spTgt spid="4"/>
                                        </p:tgtEl>
                                        <p:attrNameLst>
                                          <p:attrName>ppt_y</p:attrName>
                                        </p:attrNameLst>
                                      </p:cBhvr>
                                      <p:tavLst>
                                        <p:tav tm="0">
                                          <p:val>
                                            <p:strVal val="#ppt_y"/>
                                          </p:val>
                                        </p:tav>
                                        <p:tav tm="100000">
                                          <p:val>
                                            <p:strVal val="#ppt_y"/>
                                          </p:val>
                                        </p:tav>
                                      </p:tavLst>
                                    </p:anim>
                                    <p:animEffect transition="in" filter="fade">
                                      <p:cBhvr>
                                        <p:cTn id="50" dur="500"/>
                                        <p:tgtEl>
                                          <p:spTgt spid="4"/>
                                        </p:tgtEl>
                                      </p:cBhvr>
                                    </p:animEffect>
                                  </p:childTnLst>
                                </p:cTn>
                              </p:par>
                            </p:childTnLst>
                          </p:cTn>
                        </p:par>
                      </p:childTnLst>
                    </p:cTn>
                  </p:par>
                  <p:par>
                    <p:cTn id="51" fill="hold">
                      <p:stCondLst>
                        <p:cond delay="indefinite"/>
                      </p:stCondLst>
                      <p:childTnLst>
                        <p:par>
                          <p:cTn id="52" fill="hold">
                            <p:stCondLst>
                              <p:cond delay="0"/>
                            </p:stCondLst>
                            <p:childTnLst>
                              <p:par>
                                <p:cTn id="53" presetID="54" presetClass="entr" presetSubtype="0" accel="100000"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p:cTn id="55" dur="500" fill="hold"/>
                                        <p:tgtEl>
                                          <p:spTgt spid="8"/>
                                        </p:tgtEl>
                                        <p:attrNameLst>
                                          <p:attrName>ppt_w</p:attrName>
                                        </p:attrNameLst>
                                      </p:cBhvr>
                                      <p:tavLst>
                                        <p:tav tm="0">
                                          <p:val>
                                            <p:strVal val="#ppt_w*0.05"/>
                                          </p:val>
                                        </p:tav>
                                        <p:tav tm="100000">
                                          <p:val>
                                            <p:strVal val="#ppt_w"/>
                                          </p:val>
                                        </p:tav>
                                      </p:tavLst>
                                    </p:anim>
                                    <p:anim calcmode="lin" valueType="num">
                                      <p:cBhvr>
                                        <p:cTn id="56" dur="500" fill="hold"/>
                                        <p:tgtEl>
                                          <p:spTgt spid="8"/>
                                        </p:tgtEl>
                                        <p:attrNameLst>
                                          <p:attrName>ppt_h</p:attrName>
                                        </p:attrNameLst>
                                      </p:cBhvr>
                                      <p:tavLst>
                                        <p:tav tm="0">
                                          <p:val>
                                            <p:strVal val="#ppt_h"/>
                                          </p:val>
                                        </p:tav>
                                        <p:tav tm="100000">
                                          <p:val>
                                            <p:strVal val="#ppt_h"/>
                                          </p:val>
                                        </p:tav>
                                      </p:tavLst>
                                    </p:anim>
                                    <p:anim calcmode="lin" valueType="num">
                                      <p:cBhvr>
                                        <p:cTn id="57" dur="500" fill="hold"/>
                                        <p:tgtEl>
                                          <p:spTgt spid="8"/>
                                        </p:tgtEl>
                                        <p:attrNameLst>
                                          <p:attrName>ppt_x</p:attrName>
                                        </p:attrNameLst>
                                      </p:cBhvr>
                                      <p:tavLst>
                                        <p:tav tm="0">
                                          <p:val>
                                            <p:strVal val="#ppt_x-.2"/>
                                          </p:val>
                                        </p:tav>
                                        <p:tav tm="100000">
                                          <p:val>
                                            <p:strVal val="#ppt_x"/>
                                          </p:val>
                                        </p:tav>
                                      </p:tavLst>
                                    </p:anim>
                                    <p:anim calcmode="lin" valueType="num">
                                      <p:cBhvr>
                                        <p:cTn id="58" dur="500" fill="hold"/>
                                        <p:tgtEl>
                                          <p:spTgt spid="8"/>
                                        </p:tgtEl>
                                        <p:attrNameLst>
                                          <p:attrName>ppt_y</p:attrName>
                                        </p:attrNameLst>
                                      </p:cBhvr>
                                      <p:tavLst>
                                        <p:tav tm="0">
                                          <p:val>
                                            <p:strVal val="#ppt_y"/>
                                          </p:val>
                                        </p:tav>
                                        <p:tav tm="100000">
                                          <p:val>
                                            <p:strVal val="#ppt_y"/>
                                          </p:val>
                                        </p:tav>
                                      </p:tavLst>
                                    </p:anim>
                                    <p:animEffect transition="in" filter="fade">
                                      <p:cBhvr>
                                        <p:cTn id="59" dur="500"/>
                                        <p:tgtEl>
                                          <p:spTgt spid="8"/>
                                        </p:tgtEl>
                                      </p:cBhvr>
                                    </p:animEffect>
                                  </p:childTnLst>
                                </p:cTn>
                              </p:par>
                              <p:par>
                                <p:cTn id="60" presetID="54" presetClass="entr" presetSubtype="0" accel="100000" fill="hold" nodeType="with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500" fill="hold"/>
                                        <p:tgtEl>
                                          <p:spTgt spid="15"/>
                                        </p:tgtEl>
                                        <p:attrNameLst>
                                          <p:attrName>ppt_w</p:attrName>
                                        </p:attrNameLst>
                                      </p:cBhvr>
                                      <p:tavLst>
                                        <p:tav tm="0">
                                          <p:val>
                                            <p:strVal val="#ppt_w*0.05"/>
                                          </p:val>
                                        </p:tav>
                                        <p:tav tm="100000">
                                          <p:val>
                                            <p:strVal val="#ppt_w"/>
                                          </p:val>
                                        </p:tav>
                                      </p:tavLst>
                                    </p:anim>
                                    <p:anim calcmode="lin" valueType="num">
                                      <p:cBhvr>
                                        <p:cTn id="63" dur="500" fill="hold"/>
                                        <p:tgtEl>
                                          <p:spTgt spid="15"/>
                                        </p:tgtEl>
                                        <p:attrNameLst>
                                          <p:attrName>ppt_h</p:attrName>
                                        </p:attrNameLst>
                                      </p:cBhvr>
                                      <p:tavLst>
                                        <p:tav tm="0">
                                          <p:val>
                                            <p:strVal val="#ppt_h"/>
                                          </p:val>
                                        </p:tav>
                                        <p:tav tm="100000">
                                          <p:val>
                                            <p:strVal val="#ppt_h"/>
                                          </p:val>
                                        </p:tav>
                                      </p:tavLst>
                                    </p:anim>
                                    <p:anim calcmode="lin" valueType="num">
                                      <p:cBhvr>
                                        <p:cTn id="64" dur="500" fill="hold"/>
                                        <p:tgtEl>
                                          <p:spTgt spid="15"/>
                                        </p:tgtEl>
                                        <p:attrNameLst>
                                          <p:attrName>ppt_x</p:attrName>
                                        </p:attrNameLst>
                                      </p:cBhvr>
                                      <p:tavLst>
                                        <p:tav tm="0">
                                          <p:val>
                                            <p:strVal val="#ppt_x-.2"/>
                                          </p:val>
                                        </p:tav>
                                        <p:tav tm="100000">
                                          <p:val>
                                            <p:strVal val="#ppt_x"/>
                                          </p:val>
                                        </p:tav>
                                      </p:tavLst>
                                    </p:anim>
                                    <p:anim calcmode="lin" valueType="num">
                                      <p:cBhvr>
                                        <p:cTn id="65" dur="500" fill="hold"/>
                                        <p:tgtEl>
                                          <p:spTgt spid="15"/>
                                        </p:tgtEl>
                                        <p:attrNameLst>
                                          <p:attrName>ppt_y</p:attrName>
                                        </p:attrNameLst>
                                      </p:cBhvr>
                                      <p:tavLst>
                                        <p:tav tm="0">
                                          <p:val>
                                            <p:strVal val="#ppt_y"/>
                                          </p:val>
                                        </p:tav>
                                        <p:tav tm="100000">
                                          <p:val>
                                            <p:strVal val="#ppt_y"/>
                                          </p:val>
                                        </p:tav>
                                      </p:tavLst>
                                    </p:anim>
                                    <p:animEffect transition="in" filter="fade">
                                      <p:cBhvr>
                                        <p:cTn id="66" dur="500"/>
                                        <p:tgtEl>
                                          <p:spTgt spid="15"/>
                                        </p:tgtEl>
                                      </p:cBhvr>
                                    </p:animEffect>
                                  </p:childTnLst>
                                </p:cTn>
                              </p:par>
                            </p:childTnLst>
                          </p:cTn>
                        </p:par>
                      </p:childTnLst>
                    </p:cTn>
                  </p:par>
                  <p:par>
                    <p:cTn id="67" fill="hold">
                      <p:stCondLst>
                        <p:cond delay="indefinite"/>
                      </p:stCondLst>
                      <p:childTnLst>
                        <p:par>
                          <p:cTn id="68" fill="hold">
                            <p:stCondLst>
                              <p:cond delay="0"/>
                            </p:stCondLst>
                            <p:childTnLst>
                              <p:par>
                                <p:cTn id="69" presetID="54" presetClass="entr" presetSubtype="0" accel="100000" fill="hold" nodeType="clickEffect">
                                  <p:stCondLst>
                                    <p:cond delay="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ppt_w</p:attrName>
                                        </p:attrNameLst>
                                      </p:cBhvr>
                                      <p:tavLst>
                                        <p:tav tm="0">
                                          <p:val>
                                            <p:strVal val="#ppt_w*0.05"/>
                                          </p:val>
                                        </p:tav>
                                        <p:tav tm="100000">
                                          <p:val>
                                            <p:strVal val="#ppt_w"/>
                                          </p:val>
                                        </p:tav>
                                      </p:tavLst>
                                    </p:anim>
                                    <p:anim calcmode="lin" valueType="num">
                                      <p:cBhvr>
                                        <p:cTn id="72" dur="500" fill="hold"/>
                                        <p:tgtEl>
                                          <p:spTgt spid="17"/>
                                        </p:tgtEl>
                                        <p:attrNameLst>
                                          <p:attrName>ppt_h</p:attrName>
                                        </p:attrNameLst>
                                      </p:cBhvr>
                                      <p:tavLst>
                                        <p:tav tm="0">
                                          <p:val>
                                            <p:strVal val="#ppt_h"/>
                                          </p:val>
                                        </p:tav>
                                        <p:tav tm="100000">
                                          <p:val>
                                            <p:strVal val="#ppt_h"/>
                                          </p:val>
                                        </p:tav>
                                      </p:tavLst>
                                    </p:anim>
                                    <p:anim calcmode="lin" valueType="num">
                                      <p:cBhvr>
                                        <p:cTn id="73" dur="500" fill="hold"/>
                                        <p:tgtEl>
                                          <p:spTgt spid="17"/>
                                        </p:tgtEl>
                                        <p:attrNameLst>
                                          <p:attrName>ppt_x</p:attrName>
                                        </p:attrNameLst>
                                      </p:cBhvr>
                                      <p:tavLst>
                                        <p:tav tm="0">
                                          <p:val>
                                            <p:strVal val="#ppt_x-.2"/>
                                          </p:val>
                                        </p:tav>
                                        <p:tav tm="100000">
                                          <p:val>
                                            <p:strVal val="#ppt_x"/>
                                          </p:val>
                                        </p:tav>
                                      </p:tavLst>
                                    </p:anim>
                                    <p:anim calcmode="lin" valueType="num">
                                      <p:cBhvr>
                                        <p:cTn id="74" dur="500" fill="hold"/>
                                        <p:tgtEl>
                                          <p:spTgt spid="17"/>
                                        </p:tgtEl>
                                        <p:attrNameLst>
                                          <p:attrName>ppt_y</p:attrName>
                                        </p:attrNameLst>
                                      </p:cBhvr>
                                      <p:tavLst>
                                        <p:tav tm="0">
                                          <p:val>
                                            <p:strVal val="#ppt_y"/>
                                          </p:val>
                                        </p:tav>
                                        <p:tav tm="100000">
                                          <p:val>
                                            <p:strVal val="#ppt_y"/>
                                          </p:val>
                                        </p:tav>
                                      </p:tavLst>
                                    </p:anim>
                                    <p:animEffect transition="in" filter="fade">
                                      <p:cBhvr>
                                        <p:cTn id="75" dur="500"/>
                                        <p:tgtEl>
                                          <p:spTgt spid="17"/>
                                        </p:tgtEl>
                                      </p:cBhvr>
                                    </p:animEffect>
                                  </p:childTnLst>
                                </p:cTn>
                              </p:par>
                              <p:par>
                                <p:cTn id="76" presetID="54" presetClass="entr" presetSubtype="0" accel="100000" fill="hold" grpId="0" nodeType="withEffect">
                                  <p:stCondLst>
                                    <p:cond delay="0"/>
                                  </p:stCondLst>
                                  <p:childTnLst>
                                    <p:set>
                                      <p:cBhvr>
                                        <p:cTn id="77" dur="1" fill="hold">
                                          <p:stCondLst>
                                            <p:cond delay="0"/>
                                          </p:stCondLst>
                                        </p:cTn>
                                        <p:tgtEl>
                                          <p:spTgt spid="9"/>
                                        </p:tgtEl>
                                        <p:attrNameLst>
                                          <p:attrName>style.visibility</p:attrName>
                                        </p:attrNameLst>
                                      </p:cBhvr>
                                      <p:to>
                                        <p:strVal val="visible"/>
                                      </p:to>
                                    </p:set>
                                    <p:anim calcmode="lin" valueType="num">
                                      <p:cBhvr>
                                        <p:cTn id="78" dur="500" fill="hold"/>
                                        <p:tgtEl>
                                          <p:spTgt spid="9"/>
                                        </p:tgtEl>
                                        <p:attrNameLst>
                                          <p:attrName>ppt_w</p:attrName>
                                        </p:attrNameLst>
                                      </p:cBhvr>
                                      <p:tavLst>
                                        <p:tav tm="0">
                                          <p:val>
                                            <p:strVal val="#ppt_w*0.05"/>
                                          </p:val>
                                        </p:tav>
                                        <p:tav tm="100000">
                                          <p:val>
                                            <p:strVal val="#ppt_w"/>
                                          </p:val>
                                        </p:tav>
                                      </p:tavLst>
                                    </p:anim>
                                    <p:anim calcmode="lin" valueType="num">
                                      <p:cBhvr>
                                        <p:cTn id="79" dur="500" fill="hold"/>
                                        <p:tgtEl>
                                          <p:spTgt spid="9"/>
                                        </p:tgtEl>
                                        <p:attrNameLst>
                                          <p:attrName>ppt_h</p:attrName>
                                        </p:attrNameLst>
                                      </p:cBhvr>
                                      <p:tavLst>
                                        <p:tav tm="0">
                                          <p:val>
                                            <p:strVal val="#ppt_h"/>
                                          </p:val>
                                        </p:tav>
                                        <p:tav tm="100000">
                                          <p:val>
                                            <p:strVal val="#ppt_h"/>
                                          </p:val>
                                        </p:tav>
                                      </p:tavLst>
                                    </p:anim>
                                    <p:anim calcmode="lin" valueType="num">
                                      <p:cBhvr>
                                        <p:cTn id="80" dur="500" fill="hold"/>
                                        <p:tgtEl>
                                          <p:spTgt spid="9"/>
                                        </p:tgtEl>
                                        <p:attrNameLst>
                                          <p:attrName>ppt_x</p:attrName>
                                        </p:attrNameLst>
                                      </p:cBhvr>
                                      <p:tavLst>
                                        <p:tav tm="0">
                                          <p:val>
                                            <p:strVal val="#ppt_x-.2"/>
                                          </p:val>
                                        </p:tav>
                                        <p:tav tm="100000">
                                          <p:val>
                                            <p:strVal val="#ppt_x"/>
                                          </p:val>
                                        </p:tav>
                                      </p:tavLst>
                                    </p:anim>
                                    <p:anim calcmode="lin" valueType="num">
                                      <p:cBhvr>
                                        <p:cTn id="81" dur="500" fill="hold"/>
                                        <p:tgtEl>
                                          <p:spTgt spid="9"/>
                                        </p:tgtEl>
                                        <p:attrNameLst>
                                          <p:attrName>ppt_y</p:attrName>
                                        </p:attrNameLst>
                                      </p:cBhvr>
                                      <p:tavLst>
                                        <p:tav tm="0">
                                          <p:val>
                                            <p:strVal val="#ppt_y"/>
                                          </p:val>
                                        </p:tav>
                                        <p:tav tm="100000">
                                          <p:val>
                                            <p:strVal val="#ppt_y"/>
                                          </p:val>
                                        </p:tav>
                                      </p:tavLst>
                                    </p:anim>
                                    <p:animEffect transition="in" filter="fade">
                                      <p:cBhvr>
                                        <p:cTn id="82" dur="500"/>
                                        <p:tgtEl>
                                          <p:spTgt spid="9"/>
                                        </p:tgtEl>
                                      </p:cBhvr>
                                    </p:animEffect>
                                  </p:childTnLst>
                                </p:cTn>
                              </p:par>
                            </p:childTnLst>
                          </p:cTn>
                        </p:par>
                      </p:childTnLst>
                    </p:cTn>
                  </p:par>
                  <p:par>
                    <p:cTn id="83" fill="hold">
                      <p:stCondLst>
                        <p:cond delay="indefinite"/>
                      </p:stCondLst>
                      <p:childTnLst>
                        <p:par>
                          <p:cTn id="84" fill="hold">
                            <p:stCondLst>
                              <p:cond delay="0"/>
                            </p:stCondLst>
                            <p:childTnLst>
                              <p:par>
                                <p:cTn id="85" presetID="54" presetClass="entr" presetSubtype="0" accel="100000" fill="hold" nodeType="clickEffect">
                                  <p:stCondLst>
                                    <p:cond delay="0"/>
                                  </p:stCondLst>
                                  <p:childTnLst>
                                    <p:set>
                                      <p:cBhvr>
                                        <p:cTn id="86" dur="1" fill="hold">
                                          <p:stCondLst>
                                            <p:cond delay="0"/>
                                          </p:stCondLst>
                                        </p:cTn>
                                        <p:tgtEl>
                                          <p:spTgt spid="19"/>
                                        </p:tgtEl>
                                        <p:attrNameLst>
                                          <p:attrName>style.visibility</p:attrName>
                                        </p:attrNameLst>
                                      </p:cBhvr>
                                      <p:to>
                                        <p:strVal val="visible"/>
                                      </p:to>
                                    </p:set>
                                    <p:anim calcmode="lin" valueType="num">
                                      <p:cBhvr>
                                        <p:cTn id="87" dur="500" fill="hold"/>
                                        <p:tgtEl>
                                          <p:spTgt spid="19"/>
                                        </p:tgtEl>
                                        <p:attrNameLst>
                                          <p:attrName>ppt_w</p:attrName>
                                        </p:attrNameLst>
                                      </p:cBhvr>
                                      <p:tavLst>
                                        <p:tav tm="0">
                                          <p:val>
                                            <p:strVal val="#ppt_w*0.05"/>
                                          </p:val>
                                        </p:tav>
                                        <p:tav tm="100000">
                                          <p:val>
                                            <p:strVal val="#ppt_w"/>
                                          </p:val>
                                        </p:tav>
                                      </p:tavLst>
                                    </p:anim>
                                    <p:anim calcmode="lin" valueType="num">
                                      <p:cBhvr>
                                        <p:cTn id="88" dur="500" fill="hold"/>
                                        <p:tgtEl>
                                          <p:spTgt spid="19"/>
                                        </p:tgtEl>
                                        <p:attrNameLst>
                                          <p:attrName>ppt_h</p:attrName>
                                        </p:attrNameLst>
                                      </p:cBhvr>
                                      <p:tavLst>
                                        <p:tav tm="0">
                                          <p:val>
                                            <p:strVal val="#ppt_h"/>
                                          </p:val>
                                        </p:tav>
                                        <p:tav tm="100000">
                                          <p:val>
                                            <p:strVal val="#ppt_h"/>
                                          </p:val>
                                        </p:tav>
                                      </p:tavLst>
                                    </p:anim>
                                    <p:anim calcmode="lin" valueType="num">
                                      <p:cBhvr>
                                        <p:cTn id="89" dur="500" fill="hold"/>
                                        <p:tgtEl>
                                          <p:spTgt spid="19"/>
                                        </p:tgtEl>
                                        <p:attrNameLst>
                                          <p:attrName>ppt_x</p:attrName>
                                        </p:attrNameLst>
                                      </p:cBhvr>
                                      <p:tavLst>
                                        <p:tav tm="0">
                                          <p:val>
                                            <p:strVal val="#ppt_x-.2"/>
                                          </p:val>
                                        </p:tav>
                                        <p:tav tm="100000">
                                          <p:val>
                                            <p:strVal val="#ppt_x"/>
                                          </p:val>
                                        </p:tav>
                                      </p:tavLst>
                                    </p:anim>
                                    <p:anim calcmode="lin" valueType="num">
                                      <p:cBhvr>
                                        <p:cTn id="90" dur="500" fill="hold"/>
                                        <p:tgtEl>
                                          <p:spTgt spid="19"/>
                                        </p:tgtEl>
                                        <p:attrNameLst>
                                          <p:attrName>ppt_y</p:attrName>
                                        </p:attrNameLst>
                                      </p:cBhvr>
                                      <p:tavLst>
                                        <p:tav tm="0">
                                          <p:val>
                                            <p:strVal val="#ppt_y"/>
                                          </p:val>
                                        </p:tav>
                                        <p:tav tm="100000">
                                          <p:val>
                                            <p:strVal val="#ppt_y"/>
                                          </p:val>
                                        </p:tav>
                                      </p:tavLst>
                                    </p:anim>
                                    <p:animEffect transition="in" filter="fade">
                                      <p:cBhvr>
                                        <p:cTn id="91" dur="500"/>
                                        <p:tgtEl>
                                          <p:spTgt spid="19"/>
                                        </p:tgtEl>
                                      </p:cBhvr>
                                    </p:animEffect>
                                  </p:childTnLst>
                                </p:cTn>
                              </p:par>
                              <p:par>
                                <p:cTn id="92" presetID="54" presetClass="entr" presetSubtype="0" accel="100000" fill="hold" grpId="0" nodeType="withEffect">
                                  <p:stCondLst>
                                    <p:cond delay="0"/>
                                  </p:stCondLst>
                                  <p:childTnLst>
                                    <p:set>
                                      <p:cBhvr>
                                        <p:cTn id="93" dur="1" fill="hold">
                                          <p:stCondLst>
                                            <p:cond delay="0"/>
                                          </p:stCondLst>
                                        </p:cTn>
                                        <p:tgtEl>
                                          <p:spTgt spid="10"/>
                                        </p:tgtEl>
                                        <p:attrNameLst>
                                          <p:attrName>style.visibility</p:attrName>
                                        </p:attrNameLst>
                                      </p:cBhvr>
                                      <p:to>
                                        <p:strVal val="visible"/>
                                      </p:to>
                                    </p:set>
                                    <p:anim calcmode="lin" valueType="num">
                                      <p:cBhvr>
                                        <p:cTn id="94" dur="500" fill="hold"/>
                                        <p:tgtEl>
                                          <p:spTgt spid="10"/>
                                        </p:tgtEl>
                                        <p:attrNameLst>
                                          <p:attrName>ppt_w</p:attrName>
                                        </p:attrNameLst>
                                      </p:cBhvr>
                                      <p:tavLst>
                                        <p:tav tm="0">
                                          <p:val>
                                            <p:strVal val="#ppt_w*0.05"/>
                                          </p:val>
                                        </p:tav>
                                        <p:tav tm="100000">
                                          <p:val>
                                            <p:strVal val="#ppt_w"/>
                                          </p:val>
                                        </p:tav>
                                      </p:tavLst>
                                    </p:anim>
                                    <p:anim calcmode="lin" valueType="num">
                                      <p:cBhvr>
                                        <p:cTn id="95" dur="500" fill="hold"/>
                                        <p:tgtEl>
                                          <p:spTgt spid="10"/>
                                        </p:tgtEl>
                                        <p:attrNameLst>
                                          <p:attrName>ppt_h</p:attrName>
                                        </p:attrNameLst>
                                      </p:cBhvr>
                                      <p:tavLst>
                                        <p:tav tm="0">
                                          <p:val>
                                            <p:strVal val="#ppt_h"/>
                                          </p:val>
                                        </p:tav>
                                        <p:tav tm="100000">
                                          <p:val>
                                            <p:strVal val="#ppt_h"/>
                                          </p:val>
                                        </p:tav>
                                      </p:tavLst>
                                    </p:anim>
                                    <p:anim calcmode="lin" valueType="num">
                                      <p:cBhvr>
                                        <p:cTn id="96" dur="500" fill="hold"/>
                                        <p:tgtEl>
                                          <p:spTgt spid="10"/>
                                        </p:tgtEl>
                                        <p:attrNameLst>
                                          <p:attrName>ppt_x</p:attrName>
                                        </p:attrNameLst>
                                      </p:cBhvr>
                                      <p:tavLst>
                                        <p:tav tm="0">
                                          <p:val>
                                            <p:strVal val="#ppt_x-.2"/>
                                          </p:val>
                                        </p:tav>
                                        <p:tav tm="100000">
                                          <p:val>
                                            <p:strVal val="#ppt_x"/>
                                          </p:val>
                                        </p:tav>
                                      </p:tavLst>
                                    </p:anim>
                                    <p:anim calcmode="lin" valueType="num">
                                      <p:cBhvr>
                                        <p:cTn id="97" dur="500" fill="hold"/>
                                        <p:tgtEl>
                                          <p:spTgt spid="10"/>
                                        </p:tgtEl>
                                        <p:attrNameLst>
                                          <p:attrName>ppt_y</p:attrName>
                                        </p:attrNameLst>
                                      </p:cBhvr>
                                      <p:tavLst>
                                        <p:tav tm="0">
                                          <p:val>
                                            <p:strVal val="#ppt_y"/>
                                          </p:val>
                                        </p:tav>
                                        <p:tav tm="100000">
                                          <p:val>
                                            <p:strVal val="#ppt_y"/>
                                          </p:val>
                                        </p:tav>
                                      </p:tavLst>
                                    </p:anim>
                                    <p:animEffect transition="in" filter="fade">
                                      <p:cBhvr>
                                        <p:cTn id="9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animBg="1"/>
      <p:bldP spid="8"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800" y="689114"/>
            <a:ext cx="8611603" cy="994172"/>
          </a:xfrm>
        </p:spPr>
        <p:txBody>
          <a:bodyPr>
            <a:noAutofit/>
          </a:bodyPr>
          <a:lstStyle/>
          <a:p>
            <a:pPr algn="just">
              <a:lnSpc>
                <a:spcPct val="150000"/>
              </a:lnSpc>
            </a:pPr>
            <a:r>
              <a:rPr lang="en-US" sz="2800" smtClean="0"/>
              <a:t> Ví dụ: Một quốc gia có 4 doanh nghiệp với giá trị sản xuất trong năm được thể hiện trong bảng dưới  đây. Hãy tính GDP của quốc gia này</a:t>
            </a:r>
            <a:endParaRPr lang="en-US" sz="2800"/>
          </a:p>
        </p:txBody>
      </p:sp>
      <p:graphicFrame>
        <p:nvGraphicFramePr>
          <p:cNvPr id="4" name="Group 62"/>
          <p:cNvGraphicFramePr>
            <a:graphicFrameLocks/>
          </p:cNvGraphicFramePr>
          <p:nvPr>
            <p:extLst>
              <p:ext uri="{D42A27DB-BD31-4B8C-83A1-F6EECF244321}">
                <p14:modId xmlns:p14="http://schemas.microsoft.com/office/powerpoint/2010/main" val="1111821557"/>
              </p:ext>
            </p:extLst>
          </p:nvPr>
        </p:nvGraphicFramePr>
        <p:xfrm>
          <a:off x="301145" y="2464797"/>
          <a:ext cx="8170502" cy="3363702"/>
        </p:xfrm>
        <a:graphic>
          <a:graphicData uri="http://schemas.openxmlformats.org/drawingml/2006/table">
            <a:tbl>
              <a:tblPr/>
              <a:tblGrid>
                <a:gridCol w="817792"/>
                <a:gridCol w="2616869"/>
                <a:gridCol w="2154006"/>
                <a:gridCol w="2581835"/>
              </a:tblGrid>
              <a:tr h="99889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VNI-Times" pitchFamily="2" charset="0"/>
                        </a:rPr>
                        <a:t>STT</a:t>
                      </a: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VNI-Times" pitchFamily="2" charset="0"/>
                        </a:rPr>
                        <a:t>DOANH NGHIEÄP</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VNI-Times" pitchFamily="2" charset="0"/>
                        </a:rPr>
                        <a:t>GIAÙ TRÒ SAÛN XUAÁT</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VNI-Times" pitchFamily="2" charset="0"/>
                        </a:rPr>
                        <a:t>GIAÙ TRÒ HAØNG HOÙA &amp; DÒCH VUÏ CUOÁI CUØNG </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33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dirty="0" smtClean="0">
                          <a:ln>
                            <a:noFill/>
                          </a:ln>
                          <a:solidFill>
                            <a:schemeClr val="tx1"/>
                          </a:solidFill>
                          <a:effectLst/>
                          <a:latin typeface="VNI-Times" pitchFamily="2" charset="0"/>
                        </a:rPr>
                        <a:t>1</a:t>
                      </a: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dirty="0" err="1" smtClean="0">
                          <a:ln>
                            <a:noFill/>
                          </a:ln>
                          <a:solidFill>
                            <a:schemeClr val="tx1"/>
                          </a:solidFill>
                          <a:effectLst/>
                          <a:latin typeface="VNI-Times" pitchFamily="2" charset="0"/>
                        </a:rPr>
                        <a:t>Cơ</a:t>
                      </a:r>
                      <a:r>
                        <a:rPr kumimoji="0" lang="en-US" sz="2100" b="0" i="0" u="none" strike="noStrike" cap="none" normalizeH="0" baseline="0" dirty="0" smtClean="0">
                          <a:ln>
                            <a:noFill/>
                          </a:ln>
                          <a:solidFill>
                            <a:schemeClr val="tx1"/>
                          </a:solidFill>
                          <a:effectLst/>
                          <a:latin typeface="VNI-Times" pitchFamily="2" charset="0"/>
                        </a:rPr>
                        <a:t> </a:t>
                      </a:r>
                      <a:r>
                        <a:rPr kumimoji="0" lang="en-US" sz="2100" b="0" i="0" u="none" strike="noStrike" cap="none" normalizeH="0" baseline="0" dirty="0" err="1" smtClean="0">
                          <a:ln>
                            <a:noFill/>
                          </a:ln>
                          <a:solidFill>
                            <a:schemeClr val="tx1"/>
                          </a:solidFill>
                          <a:effectLst/>
                          <a:latin typeface="VNI-Times" pitchFamily="2" charset="0"/>
                        </a:rPr>
                        <a:t>khí</a:t>
                      </a:r>
                      <a:endParaRPr kumimoji="0" lang="en-US" sz="2100" b="0" i="0" u="none" strike="noStrike" cap="none" normalizeH="0" baseline="0" dirty="0" smtClean="0">
                        <a:ln>
                          <a:noFill/>
                        </a:ln>
                        <a:solidFill>
                          <a:schemeClr val="tx1"/>
                        </a:solidFill>
                        <a:effectLst/>
                        <a:latin typeface="VNI-Times" pitchFamily="2" charset="0"/>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dirty="0" smtClean="0">
                          <a:ln>
                            <a:noFill/>
                          </a:ln>
                          <a:solidFill>
                            <a:schemeClr val="tx1"/>
                          </a:solidFill>
                          <a:effectLst/>
                          <a:latin typeface="VNI-Times" pitchFamily="2" charset="0"/>
                        </a:rPr>
                        <a:t>2</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100" b="0" i="0" u="none" strike="noStrike" cap="none" normalizeH="0" baseline="0" dirty="0" smtClean="0">
                        <a:ln>
                          <a:noFill/>
                        </a:ln>
                        <a:solidFill>
                          <a:schemeClr val="tx1"/>
                        </a:solidFill>
                        <a:effectLst/>
                        <a:latin typeface="VNI-Times" pitchFamily="2" charset="0"/>
                      </a:endParaRP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33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dirty="0" smtClean="0">
                          <a:ln>
                            <a:noFill/>
                          </a:ln>
                          <a:solidFill>
                            <a:schemeClr val="tx1"/>
                          </a:solidFill>
                          <a:effectLst/>
                          <a:latin typeface="VNI-Times" pitchFamily="2" charset="0"/>
                        </a:rPr>
                        <a:t>2</a:t>
                      </a: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dirty="0" err="1" smtClean="0">
                          <a:ln>
                            <a:noFill/>
                          </a:ln>
                          <a:solidFill>
                            <a:schemeClr val="tx1"/>
                          </a:solidFill>
                          <a:effectLst/>
                          <a:latin typeface="VNI-Times" pitchFamily="2" charset="0"/>
                        </a:rPr>
                        <a:t>Deät</a:t>
                      </a:r>
                      <a:r>
                        <a:rPr kumimoji="0" lang="en-US" sz="2100" b="0" i="0" u="none" strike="noStrike" cap="none" normalizeH="0" baseline="0" dirty="0" smtClean="0">
                          <a:ln>
                            <a:noFill/>
                          </a:ln>
                          <a:solidFill>
                            <a:schemeClr val="tx1"/>
                          </a:solidFill>
                          <a:effectLst/>
                          <a:latin typeface="VNI-Times" pitchFamily="2" charset="0"/>
                        </a:rPr>
                        <a:t> </a:t>
                      </a:r>
                      <a:r>
                        <a:rPr kumimoji="0" lang="en-US" sz="2100" b="0" i="0" u="none" strike="noStrike" cap="none" normalizeH="0" baseline="0" dirty="0" err="1" smtClean="0">
                          <a:ln>
                            <a:noFill/>
                          </a:ln>
                          <a:solidFill>
                            <a:schemeClr val="tx1"/>
                          </a:solidFill>
                          <a:effectLst/>
                          <a:latin typeface="VNI-Times" pitchFamily="2" charset="0"/>
                        </a:rPr>
                        <a:t>sôïi</a:t>
                      </a:r>
                      <a:endParaRPr kumimoji="0" lang="en-US" sz="2100" b="0" i="0" u="none" strike="noStrike" cap="none" normalizeH="0" baseline="0" dirty="0" smtClean="0">
                        <a:ln>
                          <a:noFill/>
                        </a:ln>
                        <a:solidFill>
                          <a:schemeClr val="tx1"/>
                        </a:solidFill>
                        <a:effectLst/>
                        <a:latin typeface="VNI-Times" pitchFamily="2" charset="0"/>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VNI-Times" pitchFamily="2" charset="0"/>
                        </a:rPr>
                        <a:t>1</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100" b="0" i="0" u="none" strike="noStrike" cap="none" normalizeH="0" baseline="0" smtClean="0">
                        <a:ln>
                          <a:noFill/>
                        </a:ln>
                        <a:solidFill>
                          <a:schemeClr val="tx1"/>
                        </a:solidFill>
                        <a:effectLst/>
                        <a:latin typeface="VNI-Times" pitchFamily="2" charset="0"/>
                      </a:endParaRP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239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dirty="0" smtClean="0">
                          <a:ln>
                            <a:noFill/>
                          </a:ln>
                          <a:solidFill>
                            <a:schemeClr val="tx1"/>
                          </a:solidFill>
                          <a:effectLst/>
                          <a:latin typeface="VNI-Times" pitchFamily="2" charset="0"/>
                        </a:rPr>
                        <a:t>3</a:t>
                      </a: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VNI-Times" pitchFamily="2" charset="0"/>
                        </a:rPr>
                        <a:t>Deät vaûi</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VNI-Times" pitchFamily="2" charset="0"/>
                        </a:rPr>
                        <a:t>2</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100" b="0" i="0" u="none" strike="noStrike" cap="none" normalizeH="0" baseline="0" smtClean="0">
                        <a:ln>
                          <a:noFill/>
                        </a:ln>
                        <a:solidFill>
                          <a:schemeClr val="tx1"/>
                        </a:solidFill>
                        <a:effectLst/>
                        <a:latin typeface="VNI-Times" pitchFamily="2" charset="0"/>
                      </a:endParaRP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33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dirty="0" smtClean="0">
                          <a:ln>
                            <a:noFill/>
                          </a:ln>
                          <a:solidFill>
                            <a:schemeClr val="tx1"/>
                          </a:solidFill>
                          <a:effectLst/>
                          <a:latin typeface="VNI-Times" pitchFamily="2" charset="0"/>
                        </a:rPr>
                        <a:t>4</a:t>
                      </a: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VNI-Times" pitchFamily="2" charset="0"/>
                        </a:rPr>
                        <a:t>May maëc</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VNI-Times" pitchFamily="2" charset="0"/>
                        </a:rPr>
                        <a:t>3</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100" b="0" i="0" u="none" strike="noStrike" cap="none" normalizeH="0" baseline="0" dirty="0" smtClean="0">
                        <a:ln>
                          <a:noFill/>
                        </a:ln>
                        <a:solidFill>
                          <a:schemeClr val="tx1"/>
                        </a:solidFill>
                        <a:effectLst/>
                        <a:latin typeface="VNI-Times" pitchFamily="2" charset="0"/>
                      </a:endParaRP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239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100" b="0" i="0" u="none" strike="noStrike" cap="none" normalizeH="0" baseline="0" smtClean="0">
                        <a:ln>
                          <a:noFill/>
                        </a:ln>
                        <a:solidFill>
                          <a:schemeClr val="tx1"/>
                        </a:solidFill>
                        <a:effectLst/>
                        <a:latin typeface="VNI-Times" pitchFamily="2" charset="0"/>
                      </a:endParaRP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1" u="none" strike="noStrike" cap="none" normalizeH="0" baseline="0" dirty="0" err="1" smtClean="0">
                          <a:ln>
                            <a:noFill/>
                          </a:ln>
                          <a:solidFill>
                            <a:schemeClr val="tx1"/>
                          </a:solidFill>
                          <a:effectLst/>
                          <a:latin typeface="VNI-Times" pitchFamily="2" charset="0"/>
                        </a:rPr>
                        <a:t>Toång</a:t>
                      </a:r>
                      <a:r>
                        <a:rPr kumimoji="0" lang="en-US" sz="2100" b="0" i="1" u="none" strike="noStrike" cap="none" normalizeH="0" baseline="0" dirty="0" smtClean="0">
                          <a:ln>
                            <a:noFill/>
                          </a:ln>
                          <a:solidFill>
                            <a:schemeClr val="tx1"/>
                          </a:solidFill>
                          <a:effectLst/>
                          <a:latin typeface="VNI-Times" pitchFamily="2" charset="0"/>
                        </a:rPr>
                        <a:t> </a:t>
                      </a:r>
                      <a:r>
                        <a:rPr kumimoji="0" lang="en-US" sz="2100" b="0" i="1" u="none" strike="noStrike" cap="none" normalizeH="0" baseline="0" dirty="0" err="1" smtClean="0">
                          <a:ln>
                            <a:noFill/>
                          </a:ln>
                          <a:solidFill>
                            <a:schemeClr val="tx1"/>
                          </a:solidFill>
                          <a:effectLst/>
                          <a:latin typeface="VNI-Times" pitchFamily="2" charset="0"/>
                        </a:rPr>
                        <a:t>giaù</a:t>
                      </a:r>
                      <a:r>
                        <a:rPr kumimoji="0" lang="en-US" sz="2100" b="0" i="1" u="none" strike="noStrike" cap="none" normalizeH="0" baseline="0" dirty="0" smtClean="0">
                          <a:ln>
                            <a:noFill/>
                          </a:ln>
                          <a:solidFill>
                            <a:schemeClr val="tx1"/>
                          </a:solidFill>
                          <a:effectLst/>
                          <a:latin typeface="VNI-Times" pitchFamily="2" charset="0"/>
                        </a:rPr>
                        <a:t> </a:t>
                      </a:r>
                      <a:r>
                        <a:rPr kumimoji="0" lang="en-US" sz="2100" b="0" i="1" u="none" strike="noStrike" cap="none" normalizeH="0" baseline="0" dirty="0" err="1" smtClean="0">
                          <a:ln>
                            <a:noFill/>
                          </a:ln>
                          <a:solidFill>
                            <a:schemeClr val="tx1"/>
                          </a:solidFill>
                          <a:effectLst/>
                          <a:latin typeface="VNI-Times" pitchFamily="2" charset="0"/>
                        </a:rPr>
                        <a:t>trò</a:t>
                      </a:r>
                      <a:endParaRPr kumimoji="0" lang="en-US" sz="2100" b="0" i="1" u="none" strike="noStrike" cap="none" normalizeH="0" baseline="0" dirty="0" smtClean="0">
                        <a:ln>
                          <a:noFill/>
                        </a:ln>
                        <a:solidFill>
                          <a:schemeClr val="tx1"/>
                        </a:solidFill>
                        <a:effectLst/>
                        <a:latin typeface="VNI-Times" pitchFamily="2" charset="0"/>
                      </a:endParaRP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dirty="0" smtClean="0">
                          <a:ln>
                            <a:noFill/>
                          </a:ln>
                          <a:solidFill>
                            <a:schemeClr val="tx1"/>
                          </a:solidFill>
                          <a:effectLst/>
                          <a:latin typeface="VNI-Times" pitchFamily="2" charset="0"/>
                        </a:rPr>
                        <a:t>8</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100" b="0" i="0" u="none" strike="noStrike" cap="none" normalizeH="0" baseline="0" dirty="0" smtClean="0">
                        <a:ln>
                          <a:noFill/>
                        </a:ln>
                        <a:solidFill>
                          <a:schemeClr val="tx1"/>
                        </a:solidFill>
                        <a:effectLst/>
                        <a:latin typeface="VNI-Times" pitchFamily="2" charset="0"/>
                      </a:endParaRP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89370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7200" y="428604"/>
            <a:ext cx="8329642" cy="5697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2400" smtClean="0"/>
              <a:t> Giá cả là một thước đo co dãn, lạm phát trong nền kinh tế thường đưa mức giá lên cao. Do vậy, GDP tính bằng tiền có thể tăng lên nhanh chóng qua các năm trong khi giá trị thực của tổng sản phẩm tính bằng hiện vật có thể tăng rất ít hoặc thậm chí là không tăng.</a:t>
            </a:r>
            <a:endParaRPr lang="vi-VN" sz="2400" dirty="0"/>
          </a:p>
        </p:txBody>
      </p:sp>
      <p:graphicFrame>
        <p:nvGraphicFramePr>
          <p:cNvPr id="5" name="Table 4"/>
          <p:cNvGraphicFramePr>
            <a:graphicFrameLocks noGrp="1"/>
          </p:cNvGraphicFramePr>
          <p:nvPr>
            <p:extLst>
              <p:ext uri="{D42A27DB-BD31-4B8C-83A1-F6EECF244321}">
                <p14:modId xmlns:p14="http://schemas.microsoft.com/office/powerpoint/2010/main" val="371582159"/>
              </p:ext>
            </p:extLst>
          </p:nvPr>
        </p:nvGraphicFramePr>
        <p:xfrm>
          <a:off x="820247" y="3411495"/>
          <a:ext cx="7500990" cy="2714668"/>
        </p:xfrm>
        <a:graphic>
          <a:graphicData uri="http://schemas.openxmlformats.org/drawingml/2006/table">
            <a:tbl>
              <a:tblPr firstRow="1" bandRow="1">
                <a:tableStyleId>{21E4AEA4-8DFA-4A89-87EB-49C32662AFE0}</a:tableStyleId>
              </a:tblPr>
              <a:tblGrid>
                <a:gridCol w="1857388"/>
                <a:gridCol w="1857388"/>
                <a:gridCol w="1857388"/>
                <a:gridCol w="1928826"/>
              </a:tblGrid>
              <a:tr h="567292">
                <a:tc rowSpan="2">
                  <a:txBody>
                    <a:bodyPr/>
                    <a:lstStyle/>
                    <a:p>
                      <a:r>
                        <a:rPr lang="en-US" dirty="0" err="1" smtClean="0"/>
                        <a:t>Năm</a:t>
                      </a:r>
                      <a:r>
                        <a:rPr lang="en-US" baseline="0" dirty="0" smtClean="0"/>
                        <a:t> /SP</a:t>
                      </a:r>
                      <a:endParaRPr lang="vi-VN" dirty="0"/>
                    </a:p>
                  </a:txBody>
                  <a:tcPr/>
                </a:tc>
                <a:tc>
                  <a:txBody>
                    <a:bodyPr/>
                    <a:lstStyle/>
                    <a:p>
                      <a:pPr algn="ctr"/>
                      <a:r>
                        <a:rPr lang="en-US" smtClean="0"/>
                        <a:t>2018</a:t>
                      </a:r>
                      <a:endParaRPr lang="vi-VN" dirty="0"/>
                    </a:p>
                  </a:txBody>
                  <a:tcPr/>
                </a:tc>
                <a:tc>
                  <a:txBody>
                    <a:bodyPr/>
                    <a:lstStyle/>
                    <a:p>
                      <a:pPr algn="ctr"/>
                      <a:r>
                        <a:rPr lang="en-US" smtClean="0"/>
                        <a:t>2019</a:t>
                      </a:r>
                      <a:endParaRPr lang="vi-VN" dirty="0"/>
                    </a:p>
                  </a:txBody>
                  <a:tcPr/>
                </a:tc>
                <a:tc>
                  <a:txBody>
                    <a:bodyPr/>
                    <a:lstStyle/>
                    <a:p>
                      <a:pPr algn="ctr"/>
                      <a:r>
                        <a:rPr lang="en-US" smtClean="0"/>
                        <a:t>2020</a:t>
                      </a:r>
                      <a:endParaRPr lang="vi-VN" dirty="0"/>
                    </a:p>
                  </a:txBody>
                  <a:tcPr/>
                </a:tc>
              </a:tr>
              <a:tr h="510563">
                <a:tc vMerge="1">
                  <a:txBody>
                    <a:bodyPr/>
                    <a:lstStyle/>
                    <a:p>
                      <a:endParaRPr lang="vi-VN" dirty="0"/>
                    </a:p>
                  </a:txBody>
                  <a:tcPr/>
                </a:tc>
                <a:tc>
                  <a:txBody>
                    <a:bodyPr/>
                    <a:lstStyle/>
                    <a:p>
                      <a:r>
                        <a:rPr lang="en-US" dirty="0" smtClean="0"/>
                        <a:t>P                   Q</a:t>
                      </a:r>
                      <a:endParaRPr lang="vi-VN" dirty="0"/>
                    </a:p>
                  </a:txBody>
                  <a:tcPr/>
                </a:tc>
                <a:tc>
                  <a:txBody>
                    <a:bodyPr/>
                    <a:lstStyle/>
                    <a:p>
                      <a:r>
                        <a:rPr lang="en-US" dirty="0" smtClean="0"/>
                        <a:t>P                  Q</a:t>
                      </a:r>
                      <a:endParaRPr lang="vi-VN" dirty="0"/>
                    </a:p>
                  </a:txBody>
                  <a:tcPr/>
                </a:tc>
                <a:tc>
                  <a:txBody>
                    <a:bodyPr/>
                    <a:lstStyle/>
                    <a:p>
                      <a:r>
                        <a:rPr lang="en-US" dirty="0" smtClean="0"/>
                        <a:t>P                  Q</a:t>
                      </a:r>
                      <a:endParaRPr lang="vi-VN" dirty="0"/>
                    </a:p>
                  </a:txBody>
                  <a:tcPr/>
                </a:tc>
              </a:tr>
              <a:tr h="990463">
                <a:tc>
                  <a:txBody>
                    <a:bodyPr/>
                    <a:lstStyle/>
                    <a:p>
                      <a:r>
                        <a:rPr lang="en-US" dirty="0" err="1" smtClean="0"/>
                        <a:t>Lúa</a:t>
                      </a:r>
                      <a:endParaRPr lang="en-US" dirty="0" smtClean="0"/>
                    </a:p>
                    <a:p>
                      <a:r>
                        <a:rPr lang="en-US" dirty="0" err="1" smtClean="0"/>
                        <a:t>Vải</a:t>
                      </a:r>
                      <a:r>
                        <a:rPr lang="en-US" baseline="0" dirty="0" smtClean="0"/>
                        <a:t> </a:t>
                      </a:r>
                    </a:p>
                    <a:p>
                      <a:r>
                        <a:rPr lang="en-US" dirty="0" err="1" smtClean="0"/>
                        <a:t>Giày</a:t>
                      </a:r>
                      <a:endParaRPr lang="vi-VN" dirty="0"/>
                    </a:p>
                  </a:txBody>
                  <a:tcPr/>
                </a:tc>
                <a:tc>
                  <a:txBody>
                    <a:bodyPr/>
                    <a:lstStyle/>
                    <a:p>
                      <a:r>
                        <a:rPr lang="en-US" dirty="0" smtClean="0"/>
                        <a:t>1.500            10</a:t>
                      </a:r>
                    </a:p>
                    <a:p>
                      <a:r>
                        <a:rPr lang="en-US" dirty="0" smtClean="0"/>
                        <a:t>11.000            5</a:t>
                      </a:r>
                    </a:p>
                    <a:p>
                      <a:r>
                        <a:rPr lang="en-US" dirty="0" smtClean="0"/>
                        <a:t>40.000            2</a:t>
                      </a:r>
                      <a:endParaRPr lang="vi-VN" dirty="0"/>
                    </a:p>
                  </a:txBody>
                  <a:tcPr/>
                </a:tc>
                <a:tc>
                  <a:txBody>
                    <a:bodyPr/>
                    <a:lstStyle/>
                    <a:p>
                      <a:r>
                        <a:rPr lang="en-US" dirty="0" smtClean="0"/>
                        <a:t> 2.000            10</a:t>
                      </a:r>
                    </a:p>
                    <a:p>
                      <a:r>
                        <a:rPr lang="en-US" dirty="0" smtClean="0"/>
                        <a:t>16.000             5</a:t>
                      </a:r>
                    </a:p>
                    <a:p>
                      <a:r>
                        <a:rPr lang="en-US" dirty="0" smtClean="0"/>
                        <a:t>50.000             2</a:t>
                      </a:r>
                      <a:endParaRPr lang="vi-VN" dirty="0"/>
                    </a:p>
                  </a:txBody>
                  <a:tcPr/>
                </a:tc>
                <a:tc>
                  <a:txBody>
                    <a:bodyPr/>
                    <a:lstStyle/>
                    <a:p>
                      <a:r>
                        <a:rPr lang="en-US" dirty="0" smtClean="0"/>
                        <a:t>2.000            20</a:t>
                      </a:r>
                    </a:p>
                    <a:p>
                      <a:r>
                        <a:rPr lang="en-US" dirty="0" smtClean="0"/>
                        <a:t>24.000          10</a:t>
                      </a:r>
                    </a:p>
                    <a:p>
                      <a:r>
                        <a:rPr lang="en-US" dirty="0" smtClean="0"/>
                        <a:t>80.000            4</a:t>
                      </a:r>
                      <a:endParaRPr lang="vi-VN" dirty="0"/>
                    </a:p>
                  </a:txBody>
                  <a:tcPr/>
                </a:tc>
              </a:tr>
              <a:tr h="646350">
                <a:tc>
                  <a:txBody>
                    <a:bodyPr/>
                    <a:lstStyle/>
                    <a:p>
                      <a:pPr algn="ctr"/>
                      <a:r>
                        <a:rPr lang="en-US" b="1" dirty="0" smtClean="0">
                          <a:solidFill>
                            <a:schemeClr val="tx2"/>
                          </a:solidFill>
                        </a:rPr>
                        <a:t>GDP</a:t>
                      </a:r>
                      <a:endParaRPr lang="vi-VN" b="1" dirty="0">
                        <a:solidFill>
                          <a:schemeClr val="tx2"/>
                        </a:solidFill>
                      </a:endParaRPr>
                    </a:p>
                  </a:txBody>
                  <a:tcPr>
                    <a:solidFill>
                      <a:schemeClr val="bg1"/>
                    </a:solidFill>
                  </a:tcPr>
                </a:tc>
                <a:tc>
                  <a:txBody>
                    <a:bodyPr/>
                    <a:lstStyle/>
                    <a:p>
                      <a:pPr algn="ctr"/>
                      <a:endParaRPr lang="vi-VN" b="1" dirty="0">
                        <a:solidFill>
                          <a:schemeClr val="tx2"/>
                        </a:solidFill>
                      </a:endParaRPr>
                    </a:p>
                  </a:txBody>
                  <a:tcPr>
                    <a:solidFill>
                      <a:schemeClr val="bg1"/>
                    </a:solidFill>
                  </a:tcPr>
                </a:tc>
                <a:tc>
                  <a:txBody>
                    <a:bodyPr/>
                    <a:lstStyle/>
                    <a:p>
                      <a:pPr algn="ctr"/>
                      <a:endParaRPr lang="vi-VN" b="1" dirty="0">
                        <a:solidFill>
                          <a:schemeClr val="tx2"/>
                        </a:solidFill>
                      </a:endParaRPr>
                    </a:p>
                  </a:txBody>
                  <a:tcPr>
                    <a:solidFill>
                      <a:schemeClr val="bg1"/>
                    </a:solidFill>
                  </a:tcPr>
                </a:tc>
                <a:tc>
                  <a:txBody>
                    <a:bodyPr/>
                    <a:lstStyle/>
                    <a:p>
                      <a:pPr algn="ctr"/>
                      <a:endParaRPr lang="vi-VN" b="1" dirty="0">
                        <a:solidFill>
                          <a:schemeClr val="tx2"/>
                        </a:solidFill>
                      </a:endParaRPr>
                    </a:p>
                  </a:txBody>
                  <a:tcPr>
                    <a:solidFill>
                      <a:schemeClr val="bg1"/>
                    </a:solidFill>
                  </a:tcPr>
                </a:tc>
              </a:tr>
            </a:tbl>
          </a:graphicData>
        </a:graphic>
      </p:graphicFrame>
    </p:spTree>
    <p:extLst>
      <p:ext uri="{BB962C8B-B14F-4D97-AF65-F5344CB8AC3E}">
        <p14:creationId xmlns:p14="http://schemas.microsoft.com/office/powerpoint/2010/main" val="1978558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444752"/>
            <a:ext cx="8329642" cy="4779175"/>
          </a:xfrm>
        </p:spPr>
        <p:txBody>
          <a:bodyPr>
            <a:normAutofit/>
          </a:bodyPr>
          <a:lstStyle/>
          <a:p>
            <a:pPr algn="just">
              <a:lnSpc>
                <a:spcPct val="150000"/>
              </a:lnSpc>
              <a:spcBef>
                <a:spcPts val="0"/>
              </a:spcBef>
              <a:buNone/>
            </a:pPr>
            <a:r>
              <a:rPr lang="en-US" sz="2400" b="1" dirty="0" smtClean="0">
                <a:solidFill>
                  <a:srgbClr val="FF0000"/>
                </a:solidFill>
              </a:rPr>
              <a:t>b. GDP </a:t>
            </a:r>
            <a:r>
              <a:rPr lang="en-US" sz="2400" b="1" dirty="0" err="1" smtClean="0">
                <a:solidFill>
                  <a:srgbClr val="FF0000"/>
                </a:solidFill>
              </a:rPr>
              <a:t>danh</a:t>
            </a:r>
            <a:r>
              <a:rPr lang="en-US" sz="2400" b="1" dirty="0" smtClean="0">
                <a:solidFill>
                  <a:srgbClr val="FF0000"/>
                </a:solidFill>
              </a:rPr>
              <a:t> </a:t>
            </a:r>
            <a:r>
              <a:rPr lang="en-US" sz="2400" b="1" dirty="0" err="1" smtClean="0">
                <a:solidFill>
                  <a:srgbClr val="FF0000"/>
                </a:solidFill>
              </a:rPr>
              <a:t>nghĩa</a:t>
            </a:r>
            <a:r>
              <a:rPr lang="en-US" sz="2400" b="1" dirty="0" smtClean="0">
                <a:solidFill>
                  <a:srgbClr val="FF0000"/>
                </a:solidFill>
              </a:rPr>
              <a:t> </a:t>
            </a:r>
            <a:r>
              <a:rPr lang="en-US" sz="2400" b="1" dirty="0" err="1" smtClean="0">
                <a:solidFill>
                  <a:srgbClr val="FF0000"/>
                </a:solidFill>
              </a:rPr>
              <a:t>và</a:t>
            </a:r>
            <a:r>
              <a:rPr lang="en-US" sz="2400" b="1" dirty="0" smtClean="0">
                <a:solidFill>
                  <a:srgbClr val="FF0000"/>
                </a:solidFill>
              </a:rPr>
              <a:t> GDP </a:t>
            </a:r>
            <a:r>
              <a:rPr lang="en-US" sz="2400" b="1" dirty="0" err="1" smtClean="0">
                <a:solidFill>
                  <a:srgbClr val="FF0000"/>
                </a:solidFill>
              </a:rPr>
              <a:t>thực</a:t>
            </a:r>
            <a:r>
              <a:rPr lang="en-US" sz="2400" b="1" dirty="0" smtClean="0">
                <a:solidFill>
                  <a:srgbClr val="FF0000"/>
                </a:solidFill>
              </a:rPr>
              <a:t> </a:t>
            </a:r>
            <a:r>
              <a:rPr lang="en-US" sz="2400" b="1" dirty="0" err="1" smtClean="0">
                <a:solidFill>
                  <a:srgbClr val="FF0000"/>
                </a:solidFill>
              </a:rPr>
              <a:t>tế</a:t>
            </a:r>
            <a:endParaRPr lang="en-US" sz="2400" b="1" dirty="0" smtClean="0">
              <a:solidFill>
                <a:srgbClr val="FF0000"/>
              </a:solidFill>
            </a:endParaRPr>
          </a:p>
          <a:p>
            <a:pPr algn="just">
              <a:lnSpc>
                <a:spcPct val="150000"/>
              </a:lnSpc>
              <a:spcBef>
                <a:spcPts val="0"/>
              </a:spcBef>
            </a:pPr>
            <a:r>
              <a:rPr lang="en-US" sz="2400" dirty="0" smtClean="0"/>
              <a:t>  GDP </a:t>
            </a:r>
            <a:r>
              <a:rPr lang="en-US" sz="2400" dirty="0" err="1" smtClean="0"/>
              <a:t>danh</a:t>
            </a:r>
            <a:r>
              <a:rPr lang="en-US" sz="2400" dirty="0" smtClean="0"/>
              <a:t> </a:t>
            </a:r>
            <a:r>
              <a:rPr lang="en-US" sz="2400" dirty="0" err="1" smtClean="0"/>
              <a:t>nghĩa</a:t>
            </a:r>
            <a:r>
              <a:rPr lang="en-US" sz="2400" dirty="0" smtClean="0"/>
              <a:t> (</a:t>
            </a:r>
            <a:r>
              <a:rPr lang="en-US" sz="2400" dirty="0" err="1" smtClean="0"/>
              <a:t>GDPn</a:t>
            </a:r>
            <a:r>
              <a:rPr lang="en-US" sz="2400" dirty="0" smtClean="0"/>
              <a:t>- </a:t>
            </a:r>
            <a:r>
              <a:rPr lang="en-US" sz="2400" err="1" smtClean="0"/>
              <a:t>GDP</a:t>
            </a:r>
            <a:r>
              <a:rPr lang="en-US" sz="2400" baseline="-25000" err="1" smtClean="0"/>
              <a:t>nominal</a:t>
            </a:r>
            <a:r>
              <a:rPr lang="en-US" sz="2400" smtClean="0"/>
              <a:t>), </a:t>
            </a:r>
            <a:r>
              <a:rPr lang="en-US" sz="2400" dirty="0" err="1" smtClean="0"/>
              <a:t>đo</a:t>
            </a:r>
            <a:r>
              <a:rPr lang="en-US" sz="2400" dirty="0" smtClean="0"/>
              <a:t> </a:t>
            </a:r>
            <a:r>
              <a:rPr lang="en-US" sz="2400" dirty="0" err="1" smtClean="0"/>
              <a:t>lường</a:t>
            </a:r>
            <a:r>
              <a:rPr lang="en-US" sz="2400" dirty="0" smtClean="0"/>
              <a:t> </a:t>
            </a:r>
            <a:r>
              <a:rPr lang="en-US" sz="2400" dirty="0" err="1" smtClean="0"/>
              <a:t>tổng</a:t>
            </a:r>
            <a:r>
              <a:rPr lang="en-US" sz="2400" dirty="0" smtClean="0"/>
              <a:t> </a:t>
            </a:r>
            <a:r>
              <a:rPr lang="en-US" sz="2400" dirty="0" err="1" smtClean="0"/>
              <a:t>sản</a:t>
            </a:r>
            <a:r>
              <a:rPr lang="en-US" sz="2400" dirty="0" smtClean="0"/>
              <a:t> </a:t>
            </a:r>
            <a:r>
              <a:rPr lang="en-US" sz="2400" dirty="0" err="1" smtClean="0"/>
              <a:t>phẩm</a:t>
            </a:r>
            <a:r>
              <a:rPr lang="en-US" sz="2400" dirty="0" smtClean="0"/>
              <a:t> </a:t>
            </a:r>
            <a:r>
              <a:rPr lang="en-US" sz="2400" dirty="0" err="1" smtClean="0"/>
              <a:t>quốc</a:t>
            </a:r>
            <a:r>
              <a:rPr lang="en-US" sz="2400" dirty="0" smtClean="0"/>
              <a:t> </a:t>
            </a:r>
            <a:r>
              <a:rPr lang="en-US" sz="2400" dirty="0" err="1" smtClean="0"/>
              <a:t>nội</a:t>
            </a:r>
            <a:r>
              <a:rPr lang="en-US" sz="2400" dirty="0" smtClean="0"/>
              <a:t> </a:t>
            </a:r>
            <a:r>
              <a:rPr lang="en-US" sz="2400" dirty="0" err="1" smtClean="0"/>
              <a:t>sản</a:t>
            </a:r>
            <a:r>
              <a:rPr lang="en-US" sz="2400" dirty="0" smtClean="0"/>
              <a:t> </a:t>
            </a:r>
            <a:r>
              <a:rPr lang="en-US" sz="2400" dirty="0" err="1" smtClean="0"/>
              <a:t>xuất</a:t>
            </a:r>
            <a:r>
              <a:rPr lang="en-US" sz="2400" dirty="0" smtClean="0"/>
              <a:t> </a:t>
            </a:r>
            <a:r>
              <a:rPr lang="en-US" sz="2400" dirty="0" err="1" smtClean="0"/>
              <a:t>ra</a:t>
            </a:r>
            <a:r>
              <a:rPr lang="en-US" sz="2400" dirty="0" smtClean="0"/>
              <a:t> </a:t>
            </a:r>
            <a:r>
              <a:rPr lang="en-US" sz="2400" dirty="0" err="1" smtClean="0"/>
              <a:t>trong</a:t>
            </a:r>
            <a:r>
              <a:rPr lang="en-US" sz="2400" dirty="0" smtClean="0"/>
              <a:t> </a:t>
            </a:r>
            <a:r>
              <a:rPr lang="en-US" sz="2400" dirty="0" err="1" smtClean="0"/>
              <a:t>một</a:t>
            </a:r>
            <a:r>
              <a:rPr lang="en-US" sz="2400" dirty="0" smtClean="0"/>
              <a:t> </a:t>
            </a:r>
            <a:r>
              <a:rPr lang="en-US" sz="2400" dirty="0" err="1" smtClean="0"/>
              <a:t>thời</a:t>
            </a:r>
            <a:r>
              <a:rPr lang="en-US" sz="2400" dirty="0" smtClean="0"/>
              <a:t> </a:t>
            </a:r>
            <a:r>
              <a:rPr lang="en-US" sz="2400" dirty="0" err="1" smtClean="0"/>
              <a:t>kì</a:t>
            </a:r>
            <a:r>
              <a:rPr lang="en-US" sz="2400" dirty="0" smtClean="0"/>
              <a:t>, </a:t>
            </a:r>
            <a:r>
              <a:rPr lang="en-US" sz="2400" dirty="0" err="1" smtClean="0"/>
              <a:t>theo</a:t>
            </a:r>
            <a:r>
              <a:rPr lang="en-US" sz="2400" dirty="0" smtClean="0"/>
              <a:t> </a:t>
            </a:r>
            <a:r>
              <a:rPr lang="en-US" sz="2400" dirty="0" err="1" smtClean="0"/>
              <a:t>giá</a:t>
            </a:r>
            <a:r>
              <a:rPr lang="en-US" sz="2400" dirty="0" smtClean="0"/>
              <a:t> </a:t>
            </a:r>
            <a:r>
              <a:rPr lang="en-US" sz="2400" dirty="0" err="1" smtClean="0"/>
              <a:t>hiện</a:t>
            </a:r>
            <a:r>
              <a:rPr lang="en-US" sz="2400" dirty="0" smtClean="0"/>
              <a:t> </a:t>
            </a:r>
            <a:r>
              <a:rPr lang="en-US" sz="2400" dirty="0" err="1" smtClean="0"/>
              <a:t>hành</a:t>
            </a:r>
            <a:r>
              <a:rPr lang="en-US" sz="2400" dirty="0" smtClean="0"/>
              <a:t>, </a:t>
            </a:r>
            <a:r>
              <a:rPr lang="en-US" sz="2400" dirty="0" err="1" smtClean="0"/>
              <a:t>tức</a:t>
            </a:r>
            <a:r>
              <a:rPr lang="en-US" sz="2400" dirty="0" smtClean="0"/>
              <a:t> </a:t>
            </a:r>
            <a:r>
              <a:rPr lang="en-US" sz="2400" dirty="0" err="1" smtClean="0"/>
              <a:t>là</a:t>
            </a:r>
            <a:r>
              <a:rPr lang="en-US" sz="2400" dirty="0" smtClean="0"/>
              <a:t> </a:t>
            </a:r>
            <a:r>
              <a:rPr lang="en-US" sz="2400" dirty="0" err="1" smtClean="0"/>
              <a:t>giá</a:t>
            </a:r>
            <a:r>
              <a:rPr lang="en-US" sz="2400" dirty="0" smtClean="0"/>
              <a:t> </a:t>
            </a:r>
            <a:r>
              <a:rPr lang="en-US" sz="2400" dirty="0" err="1" smtClean="0"/>
              <a:t>cả</a:t>
            </a:r>
            <a:r>
              <a:rPr lang="en-US" sz="2400" dirty="0" smtClean="0"/>
              <a:t> </a:t>
            </a:r>
            <a:r>
              <a:rPr lang="en-US" sz="2400" dirty="0" err="1" smtClean="0"/>
              <a:t>của</a:t>
            </a:r>
            <a:r>
              <a:rPr lang="en-US" sz="2400" dirty="0" smtClean="0"/>
              <a:t> </a:t>
            </a:r>
            <a:r>
              <a:rPr lang="en-US" sz="2400" dirty="0" err="1" smtClean="0"/>
              <a:t>cùng</a:t>
            </a:r>
            <a:r>
              <a:rPr lang="en-US" sz="2400" dirty="0" smtClean="0"/>
              <a:t> </a:t>
            </a:r>
            <a:r>
              <a:rPr lang="en-US" sz="2400" dirty="0" err="1" smtClean="0"/>
              <a:t>thời</a:t>
            </a:r>
            <a:r>
              <a:rPr lang="en-US" sz="2400" dirty="0" smtClean="0"/>
              <a:t> </a:t>
            </a:r>
            <a:r>
              <a:rPr lang="en-US" sz="2400" dirty="0" err="1" smtClean="0"/>
              <a:t>kỳ</a:t>
            </a:r>
            <a:r>
              <a:rPr lang="en-US" sz="2400" dirty="0" smtClean="0"/>
              <a:t> </a:t>
            </a:r>
            <a:r>
              <a:rPr lang="en-US" sz="2400" dirty="0" err="1" smtClean="0"/>
              <a:t>đó</a:t>
            </a:r>
            <a:r>
              <a:rPr lang="en-US" sz="2400" dirty="0" smtClean="0"/>
              <a:t>.</a:t>
            </a:r>
          </a:p>
          <a:p>
            <a:pPr algn="just">
              <a:lnSpc>
                <a:spcPct val="150000"/>
              </a:lnSpc>
              <a:spcBef>
                <a:spcPts val="0"/>
              </a:spcBef>
            </a:pPr>
            <a:r>
              <a:rPr lang="en-US" sz="2400" dirty="0" smtClean="0"/>
              <a:t> GDP </a:t>
            </a:r>
            <a:r>
              <a:rPr lang="en-US" sz="2400" dirty="0" err="1" smtClean="0"/>
              <a:t>thực</a:t>
            </a:r>
            <a:r>
              <a:rPr lang="en-US" sz="2400" dirty="0" smtClean="0"/>
              <a:t> </a:t>
            </a:r>
            <a:r>
              <a:rPr lang="en-US" sz="2400" dirty="0" err="1" smtClean="0"/>
              <a:t>tế</a:t>
            </a:r>
            <a:r>
              <a:rPr lang="en-US" sz="2400" dirty="0" smtClean="0"/>
              <a:t> (</a:t>
            </a:r>
            <a:r>
              <a:rPr lang="en-US" sz="2400" dirty="0" err="1" smtClean="0"/>
              <a:t>GDPr</a:t>
            </a:r>
            <a:r>
              <a:rPr lang="en-US" sz="2400" dirty="0" smtClean="0"/>
              <a:t>- </a:t>
            </a:r>
            <a:r>
              <a:rPr lang="en-US" sz="2400" dirty="0" err="1" smtClean="0"/>
              <a:t>GDP</a:t>
            </a:r>
            <a:r>
              <a:rPr lang="en-US" sz="2400" baseline="-25000" dirty="0" err="1" smtClean="0"/>
              <a:t>real</a:t>
            </a:r>
            <a:r>
              <a:rPr lang="en-US" sz="2400" dirty="0" smtClean="0"/>
              <a:t>): </a:t>
            </a:r>
            <a:r>
              <a:rPr lang="en-US" sz="2400" dirty="0" err="1" smtClean="0"/>
              <a:t>đo</a:t>
            </a:r>
            <a:r>
              <a:rPr lang="en-US" sz="2400" dirty="0" smtClean="0"/>
              <a:t> </a:t>
            </a:r>
            <a:r>
              <a:rPr lang="en-US" sz="2400" dirty="0" err="1" smtClean="0"/>
              <a:t>lường</a:t>
            </a:r>
            <a:r>
              <a:rPr lang="en-US" sz="2400" dirty="0" smtClean="0"/>
              <a:t> </a:t>
            </a:r>
            <a:r>
              <a:rPr lang="en-US" sz="2400" dirty="0" err="1" smtClean="0"/>
              <a:t>tổng</a:t>
            </a:r>
            <a:r>
              <a:rPr lang="en-US" sz="2400" dirty="0" smtClean="0"/>
              <a:t> </a:t>
            </a:r>
            <a:r>
              <a:rPr lang="en-US" sz="2400" dirty="0" err="1" smtClean="0"/>
              <a:t>sản</a:t>
            </a:r>
            <a:r>
              <a:rPr lang="en-US" sz="2400" dirty="0" smtClean="0"/>
              <a:t> </a:t>
            </a:r>
            <a:r>
              <a:rPr lang="en-US" sz="2400" dirty="0" err="1" smtClean="0"/>
              <a:t>phẩm</a:t>
            </a:r>
            <a:r>
              <a:rPr lang="en-US" sz="2400" dirty="0" smtClean="0"/>
              <a:t> </a:t>
            </a:r>
            <a:r>
              <a:rPr lang="en-US" sz="2400" dirty="0" err="1" smtClean="0"/>
              <a:t>quốc</a:t>
            </a:r>
            <a:r>
              <a:rPr lang="en-US" sz="2400" dirty="0" smtClean="0"/>
              <a:t> </a:t>
            </a:r>
            <a:r>
              <a:rPr lang="en-US" sz="2400" dirty="0" err="1" smtClean="0"/>
              <a:t>nội</a:t>
            </a:r>
            <a:r>
              <a:rPr lang="en-US" sz="2400" dirty="0" smtClean="0"/>
              <a:t> </a:t>
            </a:r>
            <a:r>
              <a:rPr lang="en-US" sz="2400" dirty="0" err="1" smtClean="0"/>
              <a:t>sản</a:t>
            </a:r>
            <a:r>
              <a:rPr lang="en-US" sz="2400" dirty="0" smtClean="0"/>
              <a:t> </a:t>
            </a:r>
            <a:r>
              <a:rPr lang="en-US" sz="2400" dirty="0" err="1" smtClean="0"/>
              <a:t>xuất</a:t>
            </a:r>
            <a:r>
              <a:rPr lang="en-US" sz="2400" dirty="0" smtClean="0"/>
              <a:t> </a:t>
            </a:r>
            <a:r>
              <a:rPr lang="en-US" sz="2400" dirty="0" err="1" smtClean="0"/>
              <a:t>ra</a:t>
            </a:r>
            <a:r>
              <a:rPr lang="en-US" sz="2400" dirty="0" smtClean="0"/>
              <a:t> </a:t>
            </a:r>
            <a:r>
              <a:rPr lang="en-US" sz="2400" dirty="0" err="1" smtClean="0"/>
              <a:t>theo</a:t>
            </a:r>
            <a:r>
              <a:rPr lang="en-US" sz="2400" dirty="0" smtClean="0"/>
              <a:t> </a:t>
            </a:r>
            <a:r>
              <a:rPr lang="en-US" sz="2400" dirty="0" err="1" smtClean="0"/>
              <a:t>giá</a:t>
            </a:r>
            <a:r>
              <a:rPr lang="en-US" sz="2400" dirty="0" smtClean="0"/>
              <a:t> </a:t>
            </a:r>
            <a:r>
              <a:rPr lang="en-US" sz="2400" dirty="0" err="1" smtClean="0"/>
              <a:t>cả</a:t>
            </a:r>
            <a:r>
              <a:rPr lang="en-US" sz="2400" dirty="0" smtClean="0"/>
              <a:t> </a:t>
            </a:r>
            <a:r>
              <a:rPr lang="en-US" sz="2400" dirty="0" err="1" smtClean="0"/>
              <a:t>cố</a:t>
            </a:r>
            <a:r>
              <a:rPr lang="en-US" sz="2400" dirty="0" smtClean="0"/>
              <a:t> </a:t>
            </a:r>
            <a:r>
              <a:rPr lang="en-US" sz="2400" dirty="0" err="1" smtClean="0"/>
              <a:t>định</a:t>
            </a:r>
            <a:r>
              <a:rPr lang="en-US" sz="2400" dirty="0" smtClean="0"/>
              <a:t> ở </a:t>
            </a:r>
            <a:r>
              <a:rPr lang="en-US" sz="2400" dirty="0" err="1" smtClean="0"/>
              <a:t>một</a:t>
            </a:r>
            <a:r>
              <a:rPr lang="en-US" sz="2400" dirty="0" smtClean="0"/>
              <a:t> </a:t>
            </a:r>
            <a:r>
              <a:rPr lang="en-US" sz="2400" dirty="0" err="1" smtClean="0"/>
              <a:t>thời</a:t>
            </a:r>
            <a:r>
              <a:rPr lang="en-US" sz="2400" dirty="0" smtClean="0"/>
              <a:t> </a:t>
            </a:r>
            <a:r>
              <a:rPr lang="en-US" sz="2400" dirty="0" err="1" smtClean="0"/>
              <a:t>kỳ</a:t>
            </a:r>
            <a:r>
              <a:rPr lang="en-US" sz="2400" dirty="0" smtClean="0"/>
              <a:t> </a:t>
            </a:r>
            <a:r>
              <a:rPr lang="en-US" sz="2400" dirty="0" err="1" smtClean="0"/>
              <a:t>được</a:t>
            </a:r>
            <a:r>
              <a:rPr lang="en-US" sz="2400" dirty="0" smtClean="0"/>
              <a:t> </a:t>
            </a:r>
            <a:r>
              <a:rPr lang="en-US" sz="2400" dirty="0" err="1" smtClean="0"/>
              <a:t>lấy</a:t>
            </a:r>
            <a:r>
              <a:rPr lang="en-US" sz="2400" dirty="0" smtClean="0"/>
              <a:t> </a:t>
            </a:r>
            <a:r>
              <a:rPr lang="en-US" sz="2400" dirty="0" err="1" smtClean="0"/>
              <a:t>làm</a:t>
            </a:r>
            <a:r>
              <a:rPr lang="en-US" sz="2400" dirty="0" smtClean="0"/>
              <a:t> </a:t>
            </a:r>
            <a:r>
              <a:rPr lang="en-US" sz="2400" dirty="0" err="1" smtClean="0"/>
              <a:t>gốc</a:t>
            </a:r>
            <a:r>
              <a:rPr lang="en-US" sz="2400" dirty="0" smtClean="0"/>
              <a:t>.</a:t>
            </a:r>
          </a:p>
          <a:p>
            <a:pPr algn="just">
              <a:lnSpc>
                <a:spcPct val="150000"/>
              </a:lnSpc>
              <a:spcBef>
                <a:spcPts val="0"/>
              </a:spcBef>
            </a:pPr>
            <a:r>
              <a:rPr lang="en-US" sz="2400" dirty="0" smtClean="0"/>
              <a:t> </a:t>
            </a:r>
            <a:r>
              <a:rPr lang="en-US" sz="2400" dirty="0" err="1" smtClean="0"/>
              <a:t>Mối</a:t>
            </a:r>
            <a:r>
              <a:rPr lang="en-US" sz="2400" dirty="0" smtClean="0"/>
              <a:t> </a:t>
            </a:r>
            <a:r>
              <a:rPr lang="en-US" sz="2400" dirty="0" err="1" smtClean="0"/>
              <a:t>quan</a:t>
            </a:r>
            <a:r>
              <a:rPr lang="en-US" sz="2400" dirty="0" smtClean="0"/>
              <a:t> </a:t>
            </a:r>
            <a:r>
              <a:rPr lang="en-US" sz="2400" dirty="0" err="1" smtClean="0"/>
              <a:t>hệ</a:t>
            </a:r>
            <a:r>
              <a:rPr lang="en-US" sz="2400" dirty="0" smtClean="0"/>
              <a:t> </a:t>
            </a:r>
            <a:r>
              <a:rPr lang="en-US" sz="2400" dirty="0" err="1" smtClean="0"/>
              <a:t>giữa</a:t>
            </a:r>
            <a:r>
              <a:rPr lang="en-US" sz="2400" dirty="0" smtClean="0"/>
              <a:t> GDP </a:t>
            </a:r>
            <a:r>
              <a:rPr lang="en-US" sz="2400" dirty="0" err="1" smtClean="0"/>
              <a:t>danh</a:t>
            </a:r>
            <a:r>
              <a:rPr lang="en-US" sz="2400" dirty="0" smtClean="0"/>
              <a:t> </a:t>
            </a:r>
            <a:r>
              <a:rPr lang="en-US" sz="2400" dirty="0" err="1" smtClean="0"/>
              <a:t>nghĩa</a:t>
            </a:r>
            <a:r>
              <a:rPr lang="en-US" sz="2400" dirty="0" smtClean="0"/>
              <a:t> </a:t>
            </a:r>
            <a:r>
              <a:rPr lang="en-US" sz="2400" dirty="0" err="1" smtClean="0"/>
              <a:t>và</a:t>
            </a:r>
            <a:r>
              <a:rPr lang="en-US" sz="2400" dirty="0" smtClean="0"/>
              <a:t> GDP </a:t>
            </a:r>
            <a:r>
              <a:rPr lang="en-US" sz="2400" dirty="0" err="1" smtClean="0"/>
              <a:t>thực</a:t>
            </a:r>
            <a:r>
              <a:rPr lang="en-US" sz="2400" dirty="0" smtClean="0"/>
              <a:t> </a:t>
            </a:r>
            <a:r>
              <a:rPr lang="en-US" sz="2400" dirty="0" err="1" smtClean="0"/>
              <a:t>tế</a:t>
            </a:r>
            <a:r>
              <a:rPr lang="en-US" sz="2400" dirty="0" smtClean="0"/>
              <a:t> </a:t>
            </a:r>
            <a:r>
              <a:rPr lang="en-US" sz="2400" dirty="0" err="1" smtClean="0"/>
              <a:t>được</a:t>
            </a:r>
            <a:r>
              <a:rPr lang="en-US" sz="2400" dirty="0" smtClean="0"/>
              <a:t> </a:t>
            </a:r>
            <a:r>
              <a:rPr lang="en-US" sz="2400" dirty="0" err="1" smtClean="0"/>
              <a:t>thể</a:t>
            </a:r>
            <a:r>
              <a:rPr lang="en-US" sz="2400" dirty="0" smtClean="0"/>
              <a:t> </a:t>
            </a:r>
            <a:r>
              <a:rPr lang="en-US" sz="2400" dirty="0" err="1" smtClean="0"/>
              <a:t>hiện</a:t>
            </a:r>
            <a:r>
              <a:rPr lang="en-US" sz="2400" dirty="0" smtClean="0"/>
              <a:t> qua </a:t>
            </a:r>
            <a:r>
              <a:rPr lang="en-US" sz="2400" dirty="0" err="1" smtClean="0"/>
              <a:t>chỉ</a:t>
            </a:r>
            <a:r>
              <a:rPr lang="en-US" sz="2400" dirty="0" smtClean="0"/>
              <a:t> </a:t>
            </a:r>
            <a:r>
              <a:rPr lang="en-US" sz="2400" dirty="0" err="1" smtClean="0"/>
              <a:t>tiêu</a:t>
            </a:r>
            <a:r>
              <a:rPr lang="en-US" sz="2400" dirty="0" smtClean="0"/>
              <a:t>: </a:t>
            </a:r>
            <a:r>
              <a:rPr lang="en-US" sz="2400" dirty="0" err="1" smtClean="0"/>
              <a:t>chỉ</a:t>
            </a:r>
            <a:r>
              <a:rPr lang="en-US" sz="2400" dirty="0" smtClean="0"/>
              <a:t> </a:t>
            </a:r>
            <a:r>
              <a:rPr lang="en-US" sz="2400" dirty="0" err="1" smtClean="0"/>
              <a:t>số</a:t>
            </a:r>
            <a:r>
              <a:rPr lang="en-US" sz="2400" dirty="0" smtClean="0"/>
              <a:t> </a:t>
            </a:r>
            <a:r>
              <a:rPr lang="en-US" sz="2400" dirty="0" err="1" smtClean="0"/>
              <a:t>điều</a:t>
            </a:r>
            <a:r>
              <a:rPr lang="en-US" sz="2400" dirty="0" smtClean="0"/>
              <a:t> </a:t>
            </a:r>
            <a:r>
              <a:rPr lang="en-US" sz="2400" dirty="0" err="1" smtClean="0"/>
              <a:t>chỉnh</a:t>
            </a:r>
            <a:r>
              <a:rPr lang="en-US" sz="2400" dirty="0" smtClean="0"/>
              <a:t> GDP (D</a:t>
            </a:r>
            <a:r>
              <a:rPr lang="en-US" sz="2400" baseline="-25000" dirty="0" smtClean="0"/>
              <a:t>GDP</a:t>
            </a:r>
            <a:r>
              <a:rPr lang="en-US" sz="2400" dirty="0" smtClean="0"/>
              <a:t> - Deflator)</a:t>
            </a:r>
          </a:p>
          <a:p>
            <a:pPr algn="just">
              <a:lnSpc>
                <a:spcPct val="150000"/>
              </a:lnSpc>
              <a:spcBef>
                <a:spcPts val="0"/>
              </a:spcBef>
              <a:buNone/>
            </a:pPr>
            <a:endParaRPr lang="en-US" sz="2400" dirty="0" smtClean="0"/>
          </a:p>
          <a:p>
            <a:pPr algn="just">
              <a:lnSpc>
                <a:spcPct val="150000"/>
              </a:lnSpc>
              <a:spcBef>
                <a:spcPts val="0"/>
              </a:spcBef>
              <a:buNone/>
            </a:pPr>
            <a:endParaRPr lang="vi-VN" sz="2400" dirty="0"/>
          </a:p>
        </p:txBody>
      </p:sp>
      <mc:AlternateContent xmlns:mc="http://schemas.openxmlformats.org/markup-compatibility/2006" xmlns:a14="http://schemas.microsoft.com/office/drawing/2010/main">
        <mc:Choice Requires="a14">
          <p:sp>
            <p:nvSpPr>
              <p:cNvPr id="5" name="Rounded Rectangle 4"/>
              <p:cNvSpPr/>
              <p:nvPr/>
            </p:nvSpPr>
            <p:spPr>
              <a:xfrm>
                <a:off x="2357422" y="5164293"/>
                <a:ext cx="4714908" cy="107157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vi-VN" sz="2800" b="1" i="1" smtClean="0">
                              <a:latin typeface="Cambria Math" panose="02040503050406030204" pitchFamily="18" charset="0"/>
                            </a:rPr>
                          </m:ctrlPr>
                        </m:sSubPr>
                        <m:e>
                          <m:r>
                            <a:rPr lang="en-US" sz="2800" b="1" i="1" smtClean="0">
                              <a:latin typeface="Cambria Math"/>
                            </a:rPr>
                            <m:t>𝑫</m:t>
                          </m:r>
                        </m:e>
                        <m:sub>
                          <m:r>
                            <a:rPr lang="en-US" sz="2800" b="1" i="1" smtClean="0">
                              <a:latin typeface="Cambria Math"/>
                            </a:rPr>
                            <m:t>𝑮𝑫𝑷</m:t>
                          </m:r>
                        </m:sub>
                      </m:sSub>
                      <m:r>
                        <a:rPr lang="en-US" sz="2800" b="1" i="1" smtClean="0">
                          <a:latin typeface="Cambria Math"/>
                        </a:rPr>
                        <m:t>=</m:t>
                      </m:r>
                      <m:f>
                        <m:fPr>
                          <m:ctrlPr>
                            <a:rPr lang="en-US" sz="2800" b="1" i="1" smtClean="0">
                              <a:latin typeface="Cambria Math" panose="02040503050406030204" pitchFamily="18" charset="0"/>
                            </a:rPr>
                          </m:ctrlPr>
                        </m:fPr>
                        <m:num>
                          <m:sSub>
                            <m:sSubPr>
                              <m:ctrlPr>
                                <a:rPr lang="en-US" sz="2800" b="1" i="1" smtClean="0">
                                  <a:latin typeface="Cambria Math" panose="02040503050406030204" pitchFamily="18" charset="0"/>
                                </a:rPr>
                              </m:ctrlPr>
                            </m:sSubPr>
                            <m:e>
                              <m:r>
                                <a:rPr lang="en-US" sz="2800" b="1" i="1" smtClean="0">
                                  <a:latin typeface="Cambria Math"/>
                                </a:rPr>
                                <m:t>𝑮𝑫𝑷</m:t>
                              </m:r>
                            </m:e>
                            <m:sub>
                              <m:r>
                                <a:rPr lang="en-US" sz="2800" b="1" i="1" smtClean="0">
                                  <a:latin typeface="Cambria Math"/>
                                </a:rPr>
                                <m:t>𝒏</m:t>
                              </m:r>
                            </m:sub>
                          </m:sSub>
                        </m:num>
                        <m:den>
                          <m:sSub>
                            <m:sSubPr>
                              <m:ctrlPr>
                                <a:rPr lang="en-US" sz="2800" b="1" i="1" smtClean="0">
                                  <a:latin typeface="Cambria Math" panose="02040503050406030204" pitchFamily="18" charset="0"/>
                                </a:rPr>
                              </m:ctrlPr>
                            </m:sSubPr>
                            <m:e>
                              <m:r>
                                <a:rPr lang="en-US" sz="2800" b="1" i="1" smtClean="0">
                                  <a:latin typeface="Cambria Math"/>
                                </a:rPr>
                                <m:t>𝑮𝑫𝑷</m:t>
                              </m:r>
                            </m:e>
                            <m:sub>
                              <m:r>
                                <a:rPr lang="en-US" sz="2800" b="1" i="1" smtClean="0">
                                  <a:latin typeface="Cambria Math"/>
                                </a:rPr>
                                <m:t>𝒓</m:t>
                              </m:r>
                            </m:sub>
                          </m:sSub>
                        </m:den>
                      </m:f>
                    </m:oMath>
                  </m:oMathPara>
                </a14:m>
                <a:endParaRPr lang="vi-VN" sz="2800" b="1" i="1" dirty="0"/>
              </a:p>
            </p:txBody>
          </p:sp>
        </mc:Choice>
        <mc:Fallback xmlns="">
          <p:sp>
            <p:nvSpPr>
              <p:cNvPr id="5" name="Rounded Rectangle 4"/>
              <p:cNvSpPr>
                <a:spLocks noRot="1" noChangeAspect="1" noMove="1" noResize="1" noEditPoints="1" noAdjustHandles="1" noChangeArrowheads="1" noChangeShapeType="1" noTextEdit="1"/>
              </p:cNvSpPr>
              <p:nvPr/>
            </p:nvSpPr>
            <p:spPr>
              <a:xfrm>
                <a:off x="2357422" y="5164293"/>
                <a:ext cx="4714908" cy="1071570"/>
              </a:xfrm>
              <a:prstGeom prst="round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93410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1000" fill="hold"/>
                                        <p:tgtEl>
                                          <p:spTgt spid="4">
                                            <p:txEl>
                                              <p:pRg st="1" end="1"/>
                                            </p:txEl>
                                          </p:spTgt>
                                        </p:tgtEl>
                                        <p:attrNameLst>
                                          <p:attrName>ppt_w</p:attrName>
                                        </p:attrNameLst>
                                      </p:cBhvr>
                                      <p:tavLst>
                                        <p:tav tm="0">
                                          <p:val>
                                            <p:strVal val="#ppt_w+.3"/>
                                          </p:val>
                                        </p:tav>
                                        <p:tav tm="100000">
                                          <p:val>
                                            <p:strVal val="#ppt_w"/>
                                          </p:val>
                                        </p:tav>
                                      </p:tavLst>
                                    </p:anim>
                                    <p:anim calcmode="lin" valueType="num">
                                      <p:cBhvr>
                                        <p:cTn id="8" dur="1000" fill="hold"/>
                                        <p:tgtEl>
                                          <p:spTgt spid="4">
                                            <p:txEl>
                                              <p:pRg st="1" end="1"/>
                                            </p:txEl>
                                          </p:spTgt>
                                        </p:tgtEl>
                                        <p:attrNameLst>
                                          <p:attrName>ppt_h</p:attrName>
                                        </p:attrNameLst>
                                      </p:cBhvr>
                                      <p:tavLst>
                                        <p:tav tm="0">
                                          <p:val>
                                            <p:strVal val="#ppt_h"/>
                                          </p:val>
                                        </p:tav>
                                        <p:tav tm="100000">
                                          <p:val>
                                            <p:strVal val="#ppt_h"/>
                                          </p:val>
                                        </p:tav>
                                      </p:tavLst>
                                    </p:anim>
                                    <p:animEffect transition="in" filter="fade">
                                      <p:cBhvr>
                                        <p:cTn id="9" dur="1000"/>
                                        <p:tgtEl>
                                          <p:spTgt spid="4">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 calcmode="lin" valueType="num">
                                      <p:cBhvr>
                                        <p:cTn id="14" dur="1000" fill="hold"/>
                                        <p:tgtEl>
                                          <p:spTgt spid="4">
                                            <p:txEl>
                                              <p:pRg st="2" end="2"/>
                                            </p:txEl>
                                          </p:spTgt>
                                        </p:tgtEl>
                                        <p:attrNameLst>
                                          <p:attrName>ppt_w</p:attrName>
                                        </p:attrNameLst>
                                      </p:cBhvr>
                                      <p:tavLst>
                                        <p:tav tm="0">
                                          <p:val>
                                            <p:strVal val="#ppt_w+.3"/>
                                          </p:val>
                                        </p:tav>
                                        <p:tav tm="100000">
                                          <p:val>
                                            <p:strVal val="#ppt_w"/>
                                          </p:val>
                                        </p:tav>
                                      </p:tavLst>
                                    </p:anim>
                                    <p:anim calcmode="lin" valueType="num">
                                      <p:cBhvr>
                                        <p:cTn id="15" dur="1000" fill="hold"/>
                                        <p:tgtEl>
                                          <p:spTgt spid="4">
                                            <p:txEl>
                                              <p:pRg st="2" end="2"/>
                                            </p:txEl>
                                          </p:spTgt>
                                        </p:tgtEl>
                                        <p:attrNameLst>
                                          <p:attrName>ppt_h</p:attrName>
                                        </p:attrNameLst>
                                      </p:cBhvr>
                                      <p:tavLst>
                                        <p:tav tm="0">
                                          <p:val>
                                            <p:strVal val="#ppt_h"/>
                                          </p:val>
                                        </p:tav>
                                        <p:tav tm="100000">
                                          <p:val>
                                            <p:strVal val="#ppt_h"/>
                                          </p:val>
                                        </p:tav>
                                      </p:tavLst>
                                    </p:anim>
                                    <p:animEffect transition="in" filter="fade">
                                      <p:cBhvr>
                                        <p:cTn id="16" dur="10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p:cTn id="21" dur="1000" fill="hold"/>
                                        <p:tgtEl>
                                          <p:spTgt spid="4">
                                            <p:txEl>
                                              <p:pRg st="3" end="3"/>
                                            </p:txEl>
                                          </p:spTgt>
                                        </p:tgtEl>
                                        <p:attrNameLst>
                                          <p:attrName>ppt_w</p:attrName>
                                        </p:attrNameLst>
                                      </p:cBhvr>
                                      <p:tavLst>
                                        <p:tav tm="0">
                                          <p:val>
                                            <p:strVal val="#ppt_w+.3"/>
                                          </p:val>
                                        </p:tav>
                                        <p:tav tm="100000">
                                          <p:val>
                                            <p:strVal val="#ppt_w"/>
                                          </p:val>
                                        </p:tav>
                                      </p:tavLst>
                                    </p:anim>
                                    <p:anim calcmode="lin" valueType="num">
                                      <p:cBhvr>
                                        <p:cTn id="22" dur="1000" fill="hold"/>
                                        <p:tgtEl>
                                          <p:spTgt spid="4">
                                            <p:txEl>
                                              <p:pRg st="3" end="3"/>
                                            </p:txEl>
                                          </p:spTgt>
                                        </p:tgtEl>
                                        <p:attrNameLst>
                                          <p:attrName>ppt_h</p:attrName>
                                        </p:attrNameLst>
                                      </p:cBhvr>
                                      <p:tavLst>
                                        <p:tav tm="0">
                                          <p:val>
                                            <p:strVal val="#ppt_h"/>
                                          </p:val>
                                        </p:tav>
                                        <p:tav tm="100000">
                                          <p:val>
                                            <p:strVal val="#ppt_h"/>
                                          </p:val>
                                        </p:tav>
                                      </p:tavLst>
                                    </p:anim>
                                    <p:animEffect transition="in" filter="fade">
                                      <p:cBhvr>
                                        <p:cTn id="23" dur="1000"/>
                                        <p:tgtEl>
                                          <p:spTgt spid="4">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checkerboard(across)">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472518" cy="6357982"/>
          </a:xfrm>
        </p:spPr>
        <p:txBody>
          <a:bodyPr>
            <a:normAutofit/>
          </a:bodyPr>
          <a:lstStyle/>
          <a:p>
            <a:pPr>
              <a:lnSpc>
                <a:spcPct val="160000"/>
              </a:lnSpc>
              <a:spcBef>
                <a:spcPts val="0"/>
              </a:spcBef>
              <a:buNone/>
            </a:pPr>
            <a:r>
              <a:rPr lang="en-US" sz="3500" b="1" dirty="0" smtClean="0">
                <a:solidFill>
                  <a:srgbClr val="0000FF"/>
                </a:solidFill>
              </a:rPr>
              <a:t>2. </a:t>
            </a:r>
            <a:r>
              <a:rPr lang="en-US" sz="3500" b="1" dirty="0" err="1" smtClean="0">
                <a:solidFill>
                  <a:srgbClr val="0000FF"/>
                </a:solidFill>
              </a:rPr>
              <a:t>Tổng</a:t>
            </a:r>
            <a:r>
              <a:rPr lang="en-US" sz="3500" b="1" dirty="0" smtClean="0">
                <a:solidFill>
                  <a:srgbClr val="0000FF"/>
                </a:solidFill>
              </a:rPr>
              <a:t> </a:t>
            </a:r>
            <a:r>
              <a:rPr lang="en-US" sz="3500" b="1" dirty="0" err="1" smtClean="0">
                <a:solidFill>
                  <a:srgbClr val="0000FF"/>
                </a:solidFill>
              </a:rPr>
              <a:t>sản</a:t>
            </a:r>
            <a:r>
              <a:rPr lang="en-US" sz="3500" b="1" dirty="0" smtClean="0">
                <a:solidFill>
                  <a:srgbClr val="0000FF"/>
                </a:solidFill>
              </a:rPr>
              <a:t> </a:t>
            </a:r>
            <a:r>
              <a:rPr lang="en-US" sz="3500" b="1" dirty="0" err="1" smtClean="0">
                <a:solidFill>
                  <a:srgbClr val="0000FF"/>
                </a:solidFill>
              </a:rPr>
              <a:t>phẩm</a:t>
            </a:r>
            <a:r>
              <a:rPr lang="en-US" sz="3500" b="1" dirty="0" smtClean="0">
                <a:solidFill>
                  <a:srgbClr val="0000FF"/>
                </a:solidFill>
              </a:rPr>
              <a:t> </a:t>
            </a:r>
            <a:r>
              <a:rPr lang="en-US" sz="3500" b="1" dirty="0" err="1" smtClean="0">
                <a:solidFill>
                  <a:srgbClr val="0000FF"/>
                </a:solidFill>
              </a:rPr>
              <a:t>quốc</a:t>
            </a:r>
            <a:r>
              <a:rPr lang="en-US" sz="3500" b="1" dirty="0" smtClean="0">
                <a:solidFill>
                  <a:srgbClr val="0000FF"/>
                </a:solidFill>
              </a:rPr>
              <a:t> </a:t>
            </a:r>
            <a:r>
              <a:rPr lang="en-US" sz="3500" b="1" dirty="0" err="1" smtClean="0">
                <a:solidFill>
                  <a:srgbClr val="0000FF"/>
                </a:solidFill>
              </a:rPr>
              <a:t>dân</a:t>
            </a:r>
            <a:r>
              <a:rPr lang="en-US" sz="3500" b="1" dirty="0" smtClean="0">
                <a:solidFill>
                  <a:srgbClr val="0000FF"/>
                </a:solidFill>
              </a:rPr>
              <a:t> (GNP- Gross National Products)</a:t>
            </a:r>
          </a:p>
          <a:p>
            <a:pPr marL="0" indent="36513" algn="just">
              <a:lnSpc>
                <a:spcPct val="160000"/>
              </a:lnSpc>
              <a:spcBef>
                <a:spcPts val="0"/>
              </a:spcBef>
              <a:buNone/>
            </a:pPr>
            <a:r>
              <a:rPr lang="en-US" dirty="0" smtClean="0"/>
              <a:t>GNP </a:t>
            </a:r>
            <a:r>
              <a:rPr lang="en-US" dirty="0" err="1" smtClean="0"/>
              <a:t>là</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thị</a:t>
            </a:r>
            <a:r>
              <a:rPr lang="en-US" dirty="0" smtClean="0"/>
              <a:t> </a:t>
            </a:r>
            <a:r>
              <a:rPr lang="en-US" dirty="0" err="1" smtClean="0"/>
              <a:t>trường</a:t>
            </a:r>
            <a:r>
              <a:rPr lang="en-US" dirty="0" smtClean="0"/>
              <a:t> </a:t>
            </a:r>
            <a:r>
              <a:rPr lang="en-US" dirty="0" err="1" smtClean="0"/>
              <a:t>của</a:t>
            </a:r>
            <a:r>
              <a:rPr lang="en-US" dirty="0" smtClean="0"/>
              <a:t> </a:t>
            </a:r>
            <a:r>
              <a:rPr lang="en-US" dirty="0" err="1" smtClean="0"/>
              <a:t>toàn</a:t>
            </a:r>
            <a:r>
              <a:rPr lang="en-US" dirty="0" smtClean="0"/>
              <a:t> </a:t>
            </a:r>
            <a:r>
              <a:rPr lang="en-US" dirty="0" err="1" smtClean="0"/>
              <a:t>bộ</a:t>
            </a:r>
            <a:r>
              <a:rPr lang="en-US" dirty="0" smtClean="0"/>
              <a:t> </a:t>
            </a:r>
            <a:r>
              <a:rPr lang="en-US" dirty="0" err="1" smtClean="0"/>
              <a:t>hàng</a:t>
            </a:r>
            <a:r>
              <a:rPr lang="en-US" dirty="0" smtClean="0"/>
              <a:t> </a:t>
            </a:r>
            <a:r>
              <a:rPr lang="en-US" dirty="0" err="1" smtClean="0"/>
              <a:t>hóa</a:t>
            </a:r>
            <a:r>
              <a:rPr lang="en-US" dirty="0" smtClean="0"/>
              <a:t> </a:t>
            </a:r>
            <a:r>
              <a:rPr lang="en-US" dirty="0" err="1" smtClean="0"/>
              <a:t>và</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cuối</a:t>
            </a:r>
            <a:r>
              <a:rPr lang="en-US" dirty="0" smtClean="0"/>
              <a:t> </a:t>
            </a:r>
            <a:r>
              <a:rPr lang="en-US" dirty="0" err="1" smtClean="0"/>
              <a:t>cùng</a:t>
            </a:r>
            <a:r>
              <a:rPr lang="en-US" dirty="0" smtClean="0"/>
              <a:t> do </a:t>
            </a:r>
            <a:r>
              <a:rPr lang="en-US" dirty="0" err="1" smtClean="0"/>
              <a:t>công</a:t>
            </a:r>
            <a:r>
              <a:rPr lang="en-US" dirty="0" smtClean="0"/>
              <a:t> </a:t>
            </a:r>
            <a:r>
              <a:rPr lang="en-US" dirty="0" err="1" smtClean="0"/>
              <a:t>dân</a:t>
            </a:r>
            <a:r>
              <a:rPr lang="en-US" dirty="0" smtClean="0"/>
              <a:t> </a:t>
            </a:r>
            <a:r>
              <a:rPr lang="en-US" dirty="0" err="1" smtClean="0"/>
              <a:t>một</a:t>
            </a:r>
            <a:r>
              <a:rPr lang="en-US" dirty="0" smtClean="0"/>
              <a:t> </a:t>
            </a:r>
            <a:r>
              <a:rPr lang="en-US" dirty="0" err="1" smtClean="0"/>
              <a:t>nước</a:t>
            </a:r>
            <a:r>
              <a:rPr lang="en-US" dirty="0" smtClean="0"/>
              <a:t> </a:t>
            </a:r>
            <a:r>
              <a:rPr lang="en-US" dirty="0" err="1" smtClean="0"/>
              <a:t>tạo</a:t>
            </a:r>
            <a:r>
              <a:rPr lang="en-US" dirty="0" smtClean="0"/>
              <a:t> </a:t>
            </a:r>
            <a:r>
              <a:rPr lang="en-US" dirty="0" err="1" smtClean="0"/>
              <a:t>ra</a:t>
            </a:r>
            <a:r>
              <a:rPr lang="en-US" dirty="0" smtClean="0"/>
              <a:t> </a:t>
            </a:r>
            <a:r>
              <a:rPr lang="en-US" dirty="0" err="1" smtClean="0"/>
              <a:t>trong</a:t>
            </a:r>
            <a:r>
              <a:rPr lang="en-US" dirty="0" smtClean="0"/>
              <a:t> </a:t>
            </a:r>
            <a:r>
              <a:rPr lang="en-US" dirty="0" err="1" smtClean="0"/>
              <a:t>một</a:t>
            </a:r>
            <a:r>
              <a:rPr lang="en-US" dirty="0" smtClean="0"/>
              <a:t> </a:t>
            </a:r>
            <a:r>
              <a:rPr lang="en-US" dirty="0" err="1" smtClean="0"/>
              <a:t>khoảng</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nhất</a:t>
            </a:r>
            <a:r>
              <a:rPr lang="en-US" dirty="0" smtClean="0"/>
              <a:t> </a:t>
            </a:r>
            <a:r>
              <a:rPr lang="en-US" dirty="0" err="1" smtClean="0"/>
              <a:t>định</a:t>
            </a:r>
            <a:r>
              <a:rPr lang="en-US" dirty="0" smtClean="0"/>
              <a:t>.</a:t>
            </a:r>
          </a:p>
          <a:p>
            <a:pPr marL="0" indent="36513">
              <a:lnSpc>
                <a:spcPct val="160000"/>
              </a:lnSpc>
              <a:spcBef>
                <a:spcPts val="0"/>
              </a:spcBef>
              <a:buNone/>
            </a:pPr>
            <a:endParaRPr lang="en-US" dirty="0" smtClean="0"/>
          </a:p>
          <a:p>
            <a:pPr>
              <a:lnSpc>
                <a:spcPct val="160000"/>
              </a:lnSpc>
              <a:spcBef>
                <a:spcPts val="0"/>
              </a:spcBef>
              <a:buNone/>
            </a:pPr>
            <a:endParaRPr lang="vi-VN" dirty="0"/>
          </a:p>
        </p:txBody>
      </p:sp>
      <p:cxnSp>
        <p:nvCxnSpPr>
          <p:cNvPr id="4" name="Straight Connector 3"/>
          <p:cNvCxnSpPr/>
          <p:nvPr/>
        </p:nvCxnSpPr>
        <p:spPr>
          <a:xfrm>
            <a:off x="697461" y="3277718"/>
            <a:ext cx="25928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616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p:val>
                                            <p:strVal val="#ppt_w+.3"/>
                                          </p:val>
                                        </p:tav>
                                        <p:tav tm="100000">
                                          <p:val>
                                            <p:strVal val="#ppt_w"/>
                                          </p:val>
                                        </p:tav>
                                      </p:tavLst>
                                    </p:anim>
                                    <p:anim calcmode="lin" valueType="num">
                                      <p:cBhvr>
                                        <p:cTn id="8"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377518" cy="5911873"/>
          </a:xfrm>
        </p:spPr>
        <p:txBody>
          <a:bodyPr>
            <a:normAutofit/>
          </a:bodyPr>
          <a:lstStyle/>
          <a:p>
            <a:pPr>
              <a:lnSpc>
                <a:spcPct val="150000"/>
              </a:lnSpc>
              <a:spcBef>
                <a:spcPts val="0"/>
              </a:spcBef>
              <a:buNone/>
            </a:pPr>
            <a:r>
              <a:rPr lang="en-US" sz="2400" b="1" dirty="0" smtClean="0">
                <a:solidFill>
                  <a:srgbClr val="0000FF"/>
                </a:solidFill>
              </a:rPr>
              <a:t>3. </a:t>
            </a:r>
            <a:r>
              <a:rPr lang="en-US" sz="2400" b="1" dirty="0" err="1" smtClean="0">
                <a:solidFill>
                  <a:srgbClr val="0000FF"/>
                </a:solidFill>
              </a:rPr>
              <a:t>Mối</a:t>
            </a:r>
            <a:r>
              <a:rPr lang="en-US" sz="2400" b="1" dirty="0" smtClean="0">
                <a:solidFill>
                  <a:srgbClr val="0000FF"/>
                </a:solidFill>
              </a:rPr>
              <a:t> </a:t>
            </a:r>
            <a:r>
              <a:rPr lang="en-US" sz="2400" b="1" dirty="0" err="1" smtClean="0">
                <a:solidFill>
                  <a:srgbClr val="0000FF"/>
                </a:solidFill>
              </a:rPr>
              <a:t>quan</a:t>
            </a:r>
            <a:r>
              <a:rPr lang="en-US" sz="2400" b="1" dirty="0" smtClean="0">
                <a:solidFill>
                  <a:srgbClr val="0000FF"/>
                </a:solidFill>
              </a:rPr>
              <a:t> </a:t>
            </a:r>
            <a:r>
              <a:rPr lang="en-US" sz="2400" b="1" dirty="0" err="1" smtClean="0">
                <a:solidFill>
                  <a:srgbClr val="0000FF"/>
                </a:solidFill>
              </a:rPr>
              <a:t>hệ</a:t>
            </a:r>
            <a:r>
              <a:rPr lang="en-US" sz="2400" b="1" dirty="0" smtClean="0">
                <a:solidFill>
                  <a:srgbClr val="0000FF"/>
                </a:solidFill>
              </a:rPr>
              <a:t> </a:t>
            </a:r>
            <a:r>
              <a:rPr lang="en-US" sz="2400" b="1" dirty="0" err="1" smtClean="0">
                <a:solidFill>
                  <a:srgbClr val="0000FF"/>
                </a:solidFill>
              </a:rPr>
              <a:t>giữa</a:t>
            </a:r>
            <a:r>
              <a:rPr lang="en-US" sz="2400" b="1" dirty="0" smtClean="0">
                <a:solidFill>
                  <a:srgbClr val="0000FF"/>
                </a:solidFill>
              </a:rPr>
              <a:t> GDP </a:t>
            </a:r>
            <a:r>
              <a:rPr lang="en-US" sz="2400" b="1" dirty="0" err="1" smtClean="0">
                <a:solidFill>
                  <a:srgbClr val="0000FF"/>
                </a:solidFill>
              </a:rPr>
              <a:t>và</a:t>
            </a:r>
            <a:r>
              <a:rPr lang="en-US" sz="2400" b="1" dirty="0" smtClean="0">
                <a:solidFill>
                  <a:srgbClr val="0000FF"/>
                </a:solidFill>
              </a:rPr>
              <a:t> GNP</a:t>
            </a:r>
          </a:p>
          <a:p>
            <a:pPr>
              <a:lnSpc>
                <a:spcPct val="150000"/>
              </a:lnSpc>
              <a:spcBef>
                <a:spcPts val="0"/>
              </a:spcBef>
              <a:buBlip>
                <a:blip r:embed="rId2"/>
              </a:buBlip>
            </a:pPr>
            <a:r>
              <a:rPr lang="en-US" sz="2400" dirty="0" smtClean="0"/>
              <a:t>  A </a:t>
            </a:r>
            <a:r>
              <a:rPr lang="en-US" sz="2400" dirty="0" err="1" smtClean="0"/>
              <a:t>là</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sản</a:t>
            </a:r>
            <a:r>
              <a:rPr lang="en-US" sz="2400" dirty="0" smtClean="0"/>
              <a:t> </a:t>
            </a:r>
            <a:r>
              <a:rPr lang="en-US" sz="2400" dirty="0" err="1" smtClean="0"/>
              <a:t>lượng</a:t>
            </a:r>
            <a:r>
              <a:rPr lang="en-US" sz="2400" dirty="0" smtClean="0"/>
              <a:t> (</a:t>
            </a:r>
            <a:r>
              <a:rPr lang="en-US" sz="2400" dirty="0" err="1" smtClean="0"/>
              <a:t>thu</a:t>
            </a:r>
            <a:r>
              <a:rPr lang="en-US" sz="2400" dirty="0" smtClean="0"/>
              <a:t> </a:t>
            </a:r>
            <a:r>
              <a:rPr lang="en-US" sz="2400" dirty="0" err="1" smtClean="0"/>
              <a:t>nhập</a:t>
            </a:r>
            <a:r>
              <a:rPr lang="en-US" sz="2400" dirty="0" smtClean="0"/>
              <a:t>) do </a:t>
            </a:r>
            <a:r>
              <a:rPr lang="en-US" sz="2400" dirty="0" err="1" smtClean="0"/>
              <a:t>công</a:t>
            </a:r>
            <a:r>
              <a:rPr lang="en-US" sz="2400" dirty="0" smtClean="0"/>
              <a:t> </a:t>
            </a:r>
            <a:r>
              <a:rPr lang="en-US" sz="2400" dirty="0" err="1" smtClean="0"/>
              <a:t>dân</a:t>
            </a:r>
            <a:r>
              <a:rPr lang="en-US" sz="2400" dirty="0" smtClean="0"/>
              <a:t> </a:t>
            </a:r>
            <a:r>
              <a:rPr lang="en-US" sz="2400" dirty="0" err="1" smtClean="0"/>
              <a:t>một</a:t>
            </a:r>
            <a:r>
              <a:rPr lang="en-US" sz="2400" dirty="0" smtClean="0"/>
              <a:t> </a:t>
            </a:r>
            <a:r>
              <a:rPr lang="en-US" sz="2400" dirty="0" err="1" smtClean="0"/>
              <a:t>nước</a:t>
            </a:r>
            <a:r>
              <a:rPr lang="en-US" sz="2400" dirty="0" smtClean="0"/>
              <a:t> </a:t>
            </a:r>
            <a:r>
              <a:rPr lang="en-US" sz="2400" dirty="0" err="1" smtClean="0"/>
              <a:t>tạo</a:t>
            </a:r>
            <a:r>
              <a:rPr lang="en-US" sz="2400" dirty="0" smtClean="0"/>
              <a:t> </a:t>
            </a:r>
            <a:r>
              <a:rPr lang="en-US" sz="2400" dirty="0" err="1" smtClean="0"/>
              <a:t>ra</a:t>
            </a:r>
            <a:r>
              <a:rPr lang="en-US" sz="2400" dirty="0" smtClean="0"/>
              <a:t> </a:t>
            </a:r>
            <a:r>
              <a:rPr lang="en-US" sz="2400" dirty="0" err="1" smtClean="0"/>
              <a:t>trên</a:t>
            </a:r>
            <a:r>
              <a:rPr lang="en-US" sz="2400" dirty="0" smtClean="0"/>
              <a:t> </a:t>
            </a:r>
            <a:r>
              <a:rPr lang="en-US" sz="2400" dirty="0" err="1" smtClean="0"/>
              <a:t>lãnh</a:t>
            </a:r>
            <a:r>
              <a:rPr lang="en-US" sz="2400" dirty="0" smtClean="0"/>
              <a:t> </a:t>
            </a:r>
            <a:r>
              <a:rPr lang="en-US" sz="2400" dirty="0" err="1" smtClean="0"/>
              <a:t>thổ</a:t>
            </a:r>
            <a:endParaRPr lang="en-US" sz="2400" dirty="0" smtClean="0"/>
          </a:p>
          <a:p>
            <a:pPr>
              <a:lnSpc>
                <a:spcPct val="150000"/>
              </a:lnSpc>
              <a:spcBef>
                <a:spcPts val="0"/>
              </a:spcBef>
              <a:buBlip>
                <a:blip r:embed="rId2"/>
              </a:buBlip>
            </a:pPr>
            <a:r>
              <a:rPr lang="en-US" sz="2400" dirty="0" smtClean="0"/>
              <a:t> B </a:t>
            </a:r>
            <a:r>
              <a:rPr lang="en-US" sz="2400" dirty="0" err="1" smtClean="0"/>
              <a:t>là</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sản</a:t>
            </a:r>
            <a:r>
              <a:rPr lang="en-US" sz="2400" dirty="0" smtClean="0"/>
              <a:t> </a:t>
            </a:r>
            <a:r>
              <a:rPr lang="en-US" sz="2400" dirty="0" err="1" smtClean="0"/>
              <a:t>lượng</a:t>
            </a:r>
            <a:r>
              <a:rPr lang="en-US" sz="2400" dirty="0" smtClean="0"/>
              <a:t> (</a:t>
            </a:r>
            <a:r>
              <a:rPr lang="en-US" sz="2400" dirty="0" err="1" smtClean="0"/>
              <a:t>thu</a:t>
            </a:r>
            <a:r>
              <a:rPr lang="en-US" sz="2400" dirty="0" smtClean="0"/>
              <a:t> </a:t>
            </a:r>
            <a:r>
              <a:rPr lang="en-US" sz="2400" dirty="0" err="1" smtClean="0"/>
              <a:t>nhập</a:t>
            </a:r>
            <a:r>
              <a:rPr lang="en-US" sz="2400" dirty="0" smtClean="0"/>
              <a:t>) do </a:t>
            </a:r>
            <a:r>
              <a:rPr lang="en-US" sz="2400" dirty="0" err="1" smtClean="0"/>
              <a:t>công</a:t>
            </a:r>
            <a:r>
              <a:rPr lang="en-US" sz="2400" dirty="0" smtClean="0"/>
              <a:t> </a:t>
            </a:r>
            <a:r>
              <a:rPr lang="en-US" sz="2400" dirty="0" err="1" smtClean="0"/>
              <a:t>dân</a:t>
            </a:r>
            <a:r>
              <a:rPr lang="en-US" sz="2400" dirty="0" smtClean="0"/>
              <a:t> </a:t>
            </a:r>
            <a:r>
              <a:rPr lang="en-US" sz="2400" dirty="0" err="1" smtClean="0"/>
              <a:t>nước</a:t>
            </a:r>
            <a:r>
              <a:rPr lang="en-US" sz="2400" dirty="0" smtClean="0"/>
              <a:t> </a:t>
            </a:r>
            <a:r>
              <a:rPr lang="en-US" sz="2400" dirty="0" err="1" smtClean="0"/>
              <a:t>khác</a:t>
            </a:r>
            <a:r>
              <a:rPr lang="en-US" sz="2400" dirty="0" smtClean="0"/>
              <a:t> </a:t>
            </a:r>
            <a:r>
              <a:rPr lang="en-US" sz="2400" dirty="0" err="1" smtClean="0"/>
              <a:t>tạo</a:t>
            </a:r>
            <a:r>
              <a:rPr lang="en-US" sz="2400" dirty="0" smtClean="0"/>
              <a:t> </a:t>
            </a:r>
            <a:r>
              <a:rPr lang="en-US" sz="2400" dirty="0" err="1" smtClean="0"/>
              <a:t>ra</a:t>
            </a:r>
            <a:r>
              <a:rPr lang="en-US" sz="2400" dirty="0" smtClean="0"/>
              <a:t> </a:t>
            </a:r>
            <a:r>
              <a:rPr lang="en-US" sz="2400" dirty="0" err="1" smtClean="0"/>
              <a:t>trên</a:t>
            </a:r>
            <a:r>
              <a:rPr lang="en-US" sz="2400" dirty="0" smtClean="0"/>
              <a:t> </a:t>
            </a:r>
            <a:r>
              <a:rPr lang="en-US" sz="2400" dirty="0" err="1" smtClean="0"/>
              <a:t>lãnh</a:t>
            </a:r>
            <a:r>
              <a:rPr lang="en-US" sz="2400" dirty="0" smtClean="0"/>
              <a:t> </a:t>
            </a:r>
            <a:r>
              <a:rPr lang="en-US" sz="2400" dirty="0" err="1" smtClean="0"/>
              <a:t>thổ</a:t>
            </a:r>
            <a:endParaRPr lang="en-US" sz="2400" dirty="0" smtClean="0"/>
          </a:p>
          <a:p>
            <a:pPr>
              <a:lnSpc>
                <a:spcPct val="150000"/>
              </a:lnSpc>
              <a:spcBef>
                <a:spcPts val="0"/>
              </a:spcBef>
              <a:buBlip>
                <a:blip r:embed="rId2"/>
              </a:buBlip>
            </a:pPr>
            <a:r>
              <a:rPr lang="en-US" sz="2400" dirty="0" smtClean="0"/>
              <a:t> C </a:t>
            </a:r>
            <a:r>
              <a:rPr lang="en-US" sz="2400" dirty="0" err="1" smtClean="0"/>
              <a:t>là</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sản</a:t>
            </a:r>
            <a:r>
              <a:rPr lang="en-US" sz="2400" dirty="0" smtClean="0"/>
              <a:t> </a:t>
            </a:r>
            <a:r>
              <a:rPr lang="en-US" sz="2400" dirty="0" err="1" smtClean="0"/>
              <a:t>lượng</a:t>
            </a:r>
            <a:r>
              <a:rPr lang="en-US" sz="2400" dirty="0" smtClean="0"/>
              <a:t> (</a:t>
            </a:r>
            <a:r>
              <a:rPr lang="en-US" sz="2400" dirty="0" err="1" smtClean="0"/>
              <a:t>thu</a:t>
            </a:r>
            <a:r>
              <a:rPr lang="en-US" sz="2400" dirty="0" smtClean="0"/>
              <a:t> </a:t>
            </a:r>
            <a:r>
              <a:rPr lang="en-US" sz="2400" dirty="0" err="1" smtClean="0"/>
              <a:t>nhập</a:t>
            </a:r>
            <a:r>
              <a:rPr lang="en-US" sz="2400" dirty="0" smtClean="0"/>
              <a:t>) do </a:t>
            </a:r>
            <a:r>
              <a:rPr lang="en-US" sz="2400" dirty="0" err="1" smtClean="0"/>
              <a:t>công</a:t>
            </a:r>
            <a:r>
              <a:rPr lang="en-US" sz="2400" dirty="0" smtClean="0"/>
              <a:t> </a:t>
            </a:r>
            <a:r>
              <a:rPr lang="en-US" sz="2400" dirty="0" err="1" smtClean="0"/>
              <a:t>dân</a:t>
            </a:r>
            <a:r>
              <a:rPr lang="en-US" sz="2400" dirty="0" smtClean="0"/>
              <a:t> </a:t>
            </a:r>
            <a:r>
              <a:rPr lang="en-US" sz="2400" dirty="0" err="1" smtClean="0"/>
              <a:t>trong</a:t>
            </a:r>
            <a:r>
              <a:rPr lang="en-US" sz="2400" dirty="0" smtClean="0"/>
              <a:t> </a:t>
            </a:r>
            <a:r>
              <a:rPr lang="en-US" sz="2400" dirty="0" err="1" smtClean="0"/>
              <a:t>nước</a:t>
            </a:r>
            <a:r>
              <a:rPr lang="en-US" sz="2400" dirty="0" smtClean="0"/>
              <a:t> </a:t>
            </a:r>
            <a:r>
              <a:rPr lang="en-US" sz="2400" dirty="0" err="1" smtClean="0"/>
              <a:t>tạo</a:t>
            </a:r>
            <a:r>
              <a:rPr lang="en-US" sz="2400" dirty="0" smtClean="0"/>
              <a:t> </a:t>
            </a:r>
            <a:r>
              <a:rPr lang="en-US" sz="2400" dirty="0" err="1" smtClean="0"/>
              <a:t>ra</a:t>
            </a:r>
            <a:r>
              <a:rPr lang="en-US" sz="2400" dirty="0" smtClean="0"/>
              <a:t> </a:t>
            </a:r>
            <a:r>
              <a:rPr lang="en-US" sz="2400" dirty="0" err="1" smtClean="0"/>
              <a:t>trên</a:t>
            </a:r>
            <a:r>
              <a:rPr lang="en-US" sz="2400" dirty="0" smtClean="0"/>
              <a:t> </a:t>
            </a:r>
            <a:r>
              <a:rPr lang="en-US" sz="2400" dirty="0" err="1" smtClean="0"/>
              <a:t>lãnh</a:t>
            </a:r>
            <a:r>
              <a:rPr lang="en-US" sz="2400" dirty="0" smtClean="0"/>
              <a:t> </a:t>
            </a:r>
            <a:r>
              <a:rPr lang="en-US" sz="2400" dirty="0" err="1" smtClean="0"/>
              <a:t>thổ</a:t>
            </a:r>
            <a:r>
              <a:rPr lang="en-US" sz="2400" dirty="0" smtClean="0"/>
              <a:t> </a:t>
            </a:r>
            <a:r>
              <a:rPr lang="en-US" sz="2400" dirty="0" err="1" smtClean="0"/>
              <a:t>nước</a:t>
            </a:r>
            <a:r>
              <a:rPr lang="en-US" sz="2400" dirty="0" smtClean="0"/>
              <a:t> </a:t>
            </a:r>
            <a:r>
              <a:rPr lang="en-US" sz="2400" dirty="0" err="1" smtClean="0"/>
              <a:t>khác</a:t>
            </a:r>
            <a:endParaRPr lang="en-US" sz="2400" dirty="0" smtClean="0"/>
          </a:p>
          <a:p>
            <a:pPr>
              <a:lnSpc>
                <a:spcPct val="150000"/>
              </a:lnSpc>
              <a:spcBef>
                <a:spcPts val="0"/>
              </a:spcBef>
              <a:buNone/>
            </a:pPr>
            <a:endParaRPr lang="en-US" sz="2400" dirty="0" smtClean="0"/>
          </a:p>
          <a:p>
            <a:pPr>
              <a:lnSpc>
                <a:spcPct val="150000"/>
              </a:lnSpc>
              <a:spcBef>
                <a:spcPts val="0"/>
              </a:spcBef>
              <a:buBlip>
                <a:blip r:embed="rId2"/>
              </a:buBlip>
            </a:pPr>
            <a:endParaRPr lang="vi-VN" sz="2400" dirty="0"/>
          </a:p>
        </p:txBody>
      </p:sp>
      <p:sp>
        <p:nvSpPr>
          <p:cNvPr id="4" name="Oval 3"/>
          <p:cNvSpPr/>
          <p:nvPr/>
        </p:nvSpPr>
        <p:spPr>
          <a:xfrm>
            <a:off x="1428728" y="4000504"/>
            <a:ext cx="2857520" cy="1000132"/>
          </a:xfrm>
          <a:prstGeom prst="ellipse">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t>GDP = ???</a:t>
            </a:r>
            <a:endParaRPr lang="vi-VN" sz="2800" b="1" i="1" dirty="0"/>
          </a:p>
        </p:txBody>
      </p:sp>
      <p:sp>
        <p:nvSpPr>
          <p:cNvPr id="5" name="Oval 4"/>
          <p:cNvSpPr/>
          <p:nvPr/>
        </p:nvSpPr>
        <p:spPr>
          <a:xfrm>
            <a:off x="4786314" y="4000504"/>
            <a:ext cx="3071834" cy="928694"/>
          </a:xfrm>
          <a:prstGeom prst="ellipse">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t>GNP = ???</a:t>
            </a:r>
            <a:endParaRPr lang="vi-VN" sz="2800" b="1" i="1" dirty="0"/>
          </a:p>
        </p:txBody>
      </p:sp>
      <p:sp>
        <p:nvSpPr>
          <p:cNvPr id="6" name="Oval 5"/>
          <p:cNvSpPr/>
          <p:nvPr/>
        </p:nvSpPr>
        <p:spPr>
          <a:xfrm>
            <a:off x="1285852" y="4000504"/>
            <a:ext cx="3000396" cy="1000132"/>
          </a:xfrm>
          <a:prstGeom prst="ellipse">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t>GDP = A+B</a:t>
            </a:r>
            <a:endParaRPr lang="vi-VN" sz="2800" b="1" i="1" dirty="0"/>
          </a:p>
        </p:txBody>
      </p:sp>
      <p:sp>
        <p:nvSpPr>
          <p:cNvPr id="7" name="Oval 6"/>
          <p:cNvSpPr/>
          <p:nvPr/>
        </p:nvSpPr>
        <p:spPr>
          <a:xfrm>
            <a:off x="4714876" y="4000504"/>
            <a:ext cx="3143272" cy="928694"/>
          </a:xfrm>
          <a:prstGeom prst="ellipse">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t>GNP = A+C</a:t>
            </a:r>
            <a:endParaRPr lang="vi-VN" sz="2800" b="1" i="1" dirty="0"/>
          </a:p>
        </p:txBody>
      </p:sp>
      <p:sp>
        <p:nvSpPr>
          <p:cNvPr id="8" name="Down Arrow 7"/>
          <p:cNvSpPr/>
          <p:nvPr/>
        </p:nvSpPr>
        <p:spPr>
          <a:xfrm>
            <a:off x="4214810" y="4786322"/>
            <a:ext cx="785818" cy="5715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Oval 8"/>
          <p:cNvSpPr/>
          <p:nvPr/>
        </p:nvSpPr>
        <p:spPr>
          <a:xfrm>
            <a:off x="1928794" y="5500702"/>
            <a:ext cx="4643470" cy="1357298"/>
          </a:xfrm>
          <a:prstGeom prst="ellipse">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t>GNP = GDP+ C -B</a:t>
            </a:r>
            <a:endParaRPr lang="vi-VN" sz="2800" b="1" i="1" dirty="0"/>
          </a:p>
        </p:txBody>
      </p:sp>
      <p:sp>
        <p:nvSpPr>
          <p:cNvPr id="10" name="Oval 9"/>
          <p:cNvSpPr/>
          <p:nvPr/>
        </p:nvSpPr>
        <p:spPr>
          <a:xfrm>
            <a:off x="4875402" y="5871339"/>
            <a:ext cx="1000132" cy="642942"/>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Oval Callout 12"/>
          <p:cNvSpPr/>
          <p:nvPr/>
        </p:nvSpPr>
        <p:spPr>
          <a:xfrm>
            <a:off x="6215074" y="4857760"/>
            <a:ext cx="2928926" cy="1071570"/>
          </a:xfrm>
          <a:prstGeom prst="wedgeEllipseCallout">
            <a:avLst>
              <a:gd name="adj1" fmla="val -59042"/>
              <a:gd name="adj2" fmla="val 68868"/>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i="1" dirty="0" smtClean="0"/>
              <a:t>NIA: </a:t>
            </a:r>
            <a:r>
              <a:rPr lang="en-US" b="1" i="1" dirty="0" err="1" smtClean="0"/>
              <a:t>thu</a:t>
            </a:r>
            <a:r>
              <a:rPr lang="en-US" b="1" i="1" dirty="0" smtClean="0"/>
              <a:t> </a:t>
            </a:r>
            <a:r>
              <a:rPr lang="en-US" b="1" i="1" dirty="0" err="1" smtClean="0"/>
              <a:t>nhập</a:t>
            </a:r>
            <a:r>
              <a:rPr lang="en-US" b="1" i="1" dirty="0" smtClean="0"/>
              <a:t> </a:t>
            </a:r>
            <a:r>
              <a:rPr lang="en-US" b="1" i="1" dirty="0" err="1" smtClean="0"/>
              <a:t>ròng</a:t>
            </a:r>
            <a:r>
              <a:rPr lang="en-US" b="1" i="1" dirty="0" smtClean="0"/>
              <a:t> </a:t>
            </a:r>
            <a:r>
              <a:rPr lang="en-US" b="1" i="1" dirty="0" err="1" smtClean="0"/>
              <a:t>từ</a:t>
            </a:r>
            <a:r>
              <a:rPr lang="en-US" b="1" i="1" dirty="0" smtClean="0"/>
              <a:t> </a:t>
            </a:r>
            <a:r>
              <a:rPr lang="en-US" b="1" i="1" dirty="0" err="1" smtClean="0"/>
              <a:t>nước</a:t>
            </a:r>
            <a:r>
              <a:rPr lang="en-US" b="1" i="1" dirty="0" smtClean="0"/>
              <a:t> </a:t>
            </a:r>
            <a:r>
              <a:rPr lang="en-US" b="1" i="1" dirty="0" err="1" smtClean="0"/>
              <a:t>ngoài</a:t>
            </a:r>
            <a:endParaRPr lang="vi-VN" b="1" i="1" dirty="0"/>
          </a:p>
        </p:txBody>
      </p:sp>
    </p:spTree>
    <p:extLst>
      <p:ext uri="{BB962C8B-B14F-4D97-AF65-F5344CB8AC3E}">
        <p14:creationId xmlns:p14="http://schemas.microsoft.com/office/powerpoint/2010/main" val="1153845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heckerboard(across)">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0" presetClass="entr" presetSubtype="0" decel="10000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1000" fill="hold"/>
                                        <p:tgtEl>
                                          <p:spTgt spid="4"/>
                                        </p:tgtEl>
                                        <p:attrNameLst>
                                          <p:attrName>ppt_w</p:attrName>
                                        </p:attrNameLst>
                                      </p:cBhvr>
                                      <p:tavLst>
                                        <p:tav tm="0">
                                          <p:val>
                                            <p:strVal val="#ppt_w+.3"/>
                                          </p:val>
                                        </p:tav>
                                        <p:tav tm="100000">
                                          <p:val>
                                            <p:strVal val="#ppt_w"/>
                                          </p:val>
                                        </p:tav>
                                      </p:tavLst>
                                    </p:anim>
                                    <p:anim calcmode="lin" valueType="num">
                                      <p:cBhvr>
                                        <p:cTn id="23" dur="1000" fill="hold"/>
                                        <p:tgtEl>
                                          <p:spTgt spid="4"/>
                                        </p:tgtEl>
                                        <p:attrNameLst>
                                          <p:attrName>ppt_h</p:attrName>
                                        </p:attrNameLst>
                                      </p:cBhvr>
                                      <p:tavLst>
                                        <p:tav tm="0">
                                          <p:val>
                                            <p:strVal val="#ppt_h"/>
                                          </p:val>
                                        </p:tav>
                                        <p:tav tm="100000">
                                          <p:val>
                                            <p:strVal val="#ppt_h"/>
                                          </p:val>
                                        </p:tav>
                                      </p:tavLst>
                                    </p:anim>
                                    <p:animEffect transition="in" filter="fade">
                                      <p:cBhvr>
                                        <p:cTn id="24" dur="10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checkerboard(across)">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xit" presetSubtype="10" fill="hold" grpId="1" nodeType="clickEffect">
                                  <p:stCondLst>
                                    <p:cond delay="0"/>
                                  </p:stCondLst>
                                  <p:childTnLst>
                                    <p:animEffect transition="out" filter="blinds(horizontal)">
                                      <p:cBhvr>
                                        <p:cTn id="33" dur="500"/>
                                        <p:tgtEl>
                                          <p:spTgt spid="4"/>
                                        </p:tgtEl>
                                      </p:cBhvr>
                                    </p:animEffect>
                                    <p:set>
                                      <p:cBhvr>
                                        <p:cTn id="34" dur="1" fill="hold">
                                          <p:stCondLst>
                                            <p:cond delay="499"/>
                                          </p:stCondLst>
                                        </p:cTn>
                                        <p:tgtEl>
                                          <p:spTgt spid="4"/>
                                        </p:tgtEl>
                                        <p:attrNameLst>
                                          <p:attrName>style.visibility</p:attrName>
                                        </p:attrNameLst>
                                      </p:cBhvr>
                                      <p:to>
                                        <p:strVal val="hidden"/>
                                      </p:to>
                                    </p:set>
                                  </p:childTnLst>
                                </p:cTn>
                              </p:par>
                              <p:par>
                                <p:cTn id="35" presetID="3" presetClass="entr" presetSubtype="1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checkerboard(across)">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1" nodeType="clickEffect">
                                  <p:stCondLst>
                                    <p:cond delay="0"/>
                                  </p:stCondLst>
                                  <p:childTnLst>
                                    <p:animEffect transition="out" filter="blinds(horizontal)">
                                      <p:cBhvr>
                                        <p:cTn id="46" dur="500"/>
                                        <p:tgtEl>
                                          <p:spTgt spid="5"/>
                                        </p:tgtEl>
                                      </p:cBhvr>
                                    </p:animEffect>
                                    <p:set>
                                      <p:cBhvr>
                                        <p:cTn id="47" dur="1" fill="hold">
                                          <p:stCondLst>
                                            <p:cond delay="499"/>
                                          </p:stCondLst>
                                        </p:cTn>
                                        <p:tgtEl>
                                          <p:spTgt spid="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checkerboard(across)">
                                      <p:cBhvr>
                                        <p:cTn id="52" dur="500"/>
                                        <p:tgtEl>
                                          <p:spTgt spid="9"/>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checkerboard(across)">
                                      <p:cBhvr>
                                        <p:cTn id="55" dur="500"/>
                                        <p:tgtEl>
                                          <p:spTgt spid="8"/>
                                        </p:tgtEl>
                                      </p:cBhvr>
                                    </p:animEffect>
                                  </p:childTnLst>
                                </p:cTn>
                              </p:par>
                            </p:childTnLst>
                          </p:cTn>
                        </p:par>
                      </p:childTnLst>
                    </p:cTn>
                  </p:par>
                  <p:par>
                    <p:cTn id="56" fill="hold">
                      <p:stCondLst>
                        <p:cond delay="indefinite"/>
                      </p:stCondLst>
                      <p:childTnLst>
                        <p:par>
                          <p:cTn id="57" fill="hold">
                            <p:stCondLst>
                              <p:cond delay="0"/>
                            </p:stCondLst>
                            <p:childTnLst>
                              <p:par>
                                <p:cTn id="58" presetID="5" presetClass="entr" presetSubtype="10" fill="hold" grpId="0"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checkerboard(across)">
                                      <p:cBhvr>
                                        <p:cTn id="60" dur="500"/>
                                        <p:tgtEl>
                                          <p:spTgt spid="10"/>
                                        </p:tgtEl>
                                      </p:cBhvr>
                                    </p:animEffect>
                                  </p:childTnLst>
                                </p:cTn>
                              </p:par>
                            </p:childTnLst>
                          </p:cTn>
                        </p:par>
                      </p:childTnLst>
                    </p:cTn>
                  </p:par>
                  <p:par>
                    <p:cTn id="61" fill="hold">
                      <p:stCondLst>
                        <p:cond delay="indefinite"/>
                      </p:stCondLst>
                      <p:childTnLst>
                        <p:par>
                          <p:cTn id="62" fill="hold">
                            <p:stCondLst>
                              <p:cond delay="0"/>
                            </p:stCondLst>
                            <p:childTnLst>
                              <p:par>
                                <p:cTn id="63" presetID="5" presetClass="entr" presetSubtype="10"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checkerboard(across)">
                                      <p:cBhvr>
                                        <p:cTn id="6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7" grpId="0" animBg="1"/>
      <p:bldP spid="8" grpId="0" animBg="1"/>
      <p:bldP spid="9" grpId="0" animBg="1"/>
      <p:bldP spid="10"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FF0000"/>
                </a:solidFill>
              </a:rPr>
              <a:t>II</a:t>
            </a:r>
            <a:r>
              <a:rPr lang="en-US" sz="2800" b="1" smtClean="0">
                <a:solidFill>
                  <a:srgbClr val="FF0000"/>
                </a:solidFill>
              </a:rPr>
              <a:t>. CÁC PHƯƠNG PHÁP TÍNH </a:t>
            </a:r>
            <a:r>
              <a:rPr lang="en-US" sz="2800" b="1" dirty="0" smtClean="0">
                <a:solidFill>
                  <a:srgbClr val="FF0000"/>
                </a:solidFill>
              </a:rPr>
              <a:t>GDP</a:t>
            </a:r>
            <a:endParaRPr lang="vi-VN" sz="2800" b="1" dirty="0">
              <a:solidFill>
                <a:srgbClr val="FF0000"/>
              </a:solidFill>
            </a:endParaRPr>
          </a:p>
        </p:txBody>
      </p:sp>
      <p:sp>
        <p:nvSpPr>
          <p:cNvPr id="3" name="Content Placeholder 2"/>
          <p:cNvSpPr>
            <a:spLocks noGrp="1"/>
          </p:cNvSpPr>
          <p:nvPr>
            <p:ph idx="1"/>
          </p:nvPr>
        </p:nvSpPr>
        <p:spPr>
          <a:xfrm>
            <a:off x="457200" y="1452283"/>
            <a:ext cx="8686800" cy="4525963"/>
          </a:xfrm>
        </p:spPr>
        <p:txBody>
          <a:bodyPr/>
          <a:lstStyle/>
          <a:p>
            <a:pPr marL="550926" indent="-514350">
              <a:buAutoNum type="arabicPeriod"/>
            </a:pPr>
            <a:r>
              <a:rPr lang="en-US" b="1" dirty="0" err="1" smtClean="0">
                <a:solidFill>
                  <a:srgbClr val="0000FF"/>
                </a:solidFill>
              </a:rPr>
              <a:t>Sơ</a:t>
            </a:r>
            <a:r>
              <a:rPr lang="en-US" b="1" dirty="0" smtClean="0">
                <a:solidFill>
                  <a:srgbClr val="0000FF"/>
                </a:solidFill>
              </a:rPr>
              <a:t> </a:t>
            </a:r>
            <a:r>
              <a:rPr lang="en-US" b="1" dirty="0" err="1" smtClean="0">
                <a:solidFill>
                  <a:srgbClr val="0000FF"/>
                </a:solidFill>
              </a:rPr>
              <a:t>đồ</a:t>
            </a:r>
            <a:r>
              <a:rPr lang="en-US" b="1" dirty="0" smtClean="0">
                <a:solidFill>
                  <a:srgbClr val="0000FF"/>
                </a:solidFill>
              </a:rPr>
              <a:t> </a:t>
            </a:r>
            <a:r>
              <a:rPr lang="en-US" b="1" dirty="0" err="1" smtClean="0">
                <a:solidFill>
                  <a:srgbClr val="0000FF"/>
                </a:solidFill>
              </a:rPr>
              <a:t>luân</a:t>
            </a:r>
            <a:r>
              <a:rPr lang="en-US" b="1" dirty="0" smtClean="0">
                <a:solidFill>
                  <a:srgbClr val="0000FF"/>
                </a:solidFill>
              </a:rPr>
              <a:t> </a:t>
            </a:r>
            <a:r>
              <a:rPr lang="en-US" b="1" dirty="0" err="1" smtClean="0">
                <a:solidFill>
                  <a:srgbClr val="0000FF"/>
                </a:solidFill>
              </a:rPr>
              <a:t>chuyển</a:t>
            </a:r>
            <a:r>
              <a:rPr lang="en-US" b="1" dirty="0" smtClean="0">
                <a:solidFill>
                  <a:srgbClr val="0000FF"/>
                </a:solidFill>
              </a:rPr>
              <a:t> </a:t>
            </a:r>
            <a:r>
              <a:rPr lang="en-US" b="1" dirty="0" err="1" smtClean="0">
                <a:solidFill>
                  <a:srgbClr val="0000FF"/>
                </a:solidFill>
              </a:rPr>
              <a:t>kinh</a:t>
            </a:r>
            <a:r>
              <a:rPr lang="en-US" b="1" dirty="0" smtClean="0">
                <a:solidFill>
                  <a:srgbClr val="0000FF"/>
                </a:solidFill>
              </a:rPr>
              <a:t> </a:t>
            </a:r>
            <a:r>
              <a:rPr lang="en-US" b="1" dirty="0" err="1" smtClean="0">
                <a:solidFill>
                  <a:srgbClr val="0000FF"/>
                </a:solidFill>
              </a:rPr>
              <a:t>tế</a:t>
            </a:r>
            <a:r>
              <a:rPr lang="en-US" b="1" dirty="0" smtClean="0">
                <a:solidFill>
                  <a:srgbClr val="0000FF"/>
                </a:solidFill>
              </a:rPr>
              <a:t> </a:t>
            </a:r>
            <a:r>
              <a:rPr lang="en-US" b="1" dirty="0" err="1" smtClean="0">
                <a:solidFill>
                  <a:srgbClr val="0000FF"/>
                </a:solidFill>
              </a:rPr>
              <a:t>vĩ</a:t>
            </a:r>
            <a:r>
              <a:rPr lang="en-US" b="1" dirty="0" smtClean="0">
                <a:solidFill>
                  <a:srgbClr val="0000FF"/>
                </a:solidFill>
              </a:rPr>
              <a:t> </a:t>
            </a:r>
            <a:r>
              <a:rPr lang="en-US" b="1" dirty="0" err="1" smtClean="0">
                <a:solidFill>
                  <a:srgbClr val="0000FF"/>
                </a:solidFill>
              </a:rPr>
              <a:t>mô</a:t>
            </a:r>
            <a:endParaRPr lang="en-US" b="1" dirty="0" smtClean="0">
              <a:solidFill>
                <a:srgbClr val="0000FF"/>
              </a:solidFill>
            </a:endParaRPr>
          </a:p>
          <a:p>
            <a:pPr marL="550926" indent="-514350">
              <a:buFont typeface="Wingdings" pitchFamily="2" charset="2"/>
              <a:buChar char="v"/>
            </a:pPr>
            <a:r>
              <a:rPr lang="en-US" dirty="0" smtClean="0"/>
              <a:t>  </a:t>
            </a:r>
            <a:r>
              <a:rPr lang="en-US" dirty="0" err="1" smtClean="0"/>
              <a:t>Giao</a:t>
            </a:r>
            <a:r>
              <a:rPr lang="en-US" dirty="0" smtClean="0"/>
              <a:t> </a:t>
            </a:r>
            <a:r>
              <a:rPr lang="en-US" dirty="0" err="1" smtClean="0"/>
              <a:t>dịch</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hãng</a:t>
            </a:r>
            <a:r>
              <a:rPr lang="en-US" dirty="0" smtClean="0"/>
              <a:t> </a:t>
            </a:r>
            <a:r>
              <a:rPr lang="en-US" dirty="0" err="1" smtClean="0"/>
              <a:t>và</a:t>
            </a:r>
            <a:r>
              <a:rPr lang="en-US" dirty="0" smtClean="0"/>
              <a:t> </a:t>
            </a:r>
            <a:r>
              <a:rPr lang="en-US" dirty="0" err="1" smtClean="0"/>
              <a:t>các</a:t>
            </a:r>
            <a:r>
              <a:rPr lang="en-US" dirty="0" smtClean="0"/>
              <a:t> </a:t>
            </a:r>
            <a:r>
              <a:rPr lang="en-US" dirty="0" err="1" smtClean="0"/>
              <a:t>hộ</a:t>
            </a:r>
            <a:r>
              <a:rPr lang="en-US" dirty="0" smtClean="0"/>
              <a:t> </a:t>
            </a:r>
            <a:r>
              <a:rPr lang="en-US" dirty="0" err="1" smtClean="0"/>
              <a:t>gia</a:t>
            </a:r>
            <a:r>
              <a:rPr lang="en-US" dirty="0" smtClean="0"/>
              <a:t> </a:t>
            </a:r>
            <a:r>
              <a:rPr lang="en-US" dirty="0" err="1" smtClean="0"/>
              <a:t>đình</a:t>
            </a:r>
            <a:r>
              <a:rPr lang="en-US" dirty="0" smtClean="0"/>
              <a:t> </a:t>
            </a:r>
          </a:p>
          <a:p>
            <a:pPr marL="550926" indent="-514350">
              <a:buNone/>
            </a:pPr>
            <a:endParaRPr lang="vi-VN" dirty="0"/>
          </a:p>
        </p:txBody>
      </p:sp>
      <p:graphicFrame>
        <p:nvGraphicFramePr>
          <p:cNvPr id="4" name="Table 3"/>
          <p:cNvGraphicFramePr>
            <a:graphicFrameLocks noGrp="1"/>
          </p:cNvGraphicFramePr>
          <p:nvPr>
            <p:extLst>
              <p:ext uri="{D42A27DB-BD31-4B8C-83A1-F6EECF244321}">
                <p14:modId xmlns:p14="http://schemas.microsoft.com/office/powerpoint/2010/main" val="2047536372"/>
              </p:ext>
            </p:extLst>
          </p:nvPr>
        </p:nvGraphicFramePr>
        <p:xfrm>
          <a:off x="642910" y="2781017"/>
          <a:ext cx="8143932" cy="3722878"/>
        </p:xfrm>
        <a:graphic>
          <a:graphicData uri="http://schemas.openxmlformats.org/drawingml/2006/table">
            <a:tbl>
              <a:tblPr firstRow="1" bandRow="1">
                <a:tableStyleId>{21E4AEA4-8DFA-4A89-87EB-49C32662AFE0}</a:tableStyleId>
              </a:tblPr>
              <a:tblGrid>
                <a:gridCol w="4071966"/>
                <a:gridCol w="4071966"/>
              </a:tblGrid>
              <a:tr h="859179">
                <a:tc>
                  <a:txBody>
                    <a:bodyPr/>
                    <a:lstStyle/>
                    <a:p>
                      <a:pPr algn="ctr"/>
                      <a:r>
                        <a:rPr lang="en-US" sz="2800" dirty="0" err="1" smtClean="0">
                          <a:solidFill>
                            <a:srgbClr val="7030A0"/>
                          </a:solidFill>
                        </a:rPr>
                        <a:t>Hộ</a:t>
                      </a:r>
                      <a:r>
                        <a:rPr lang="en-US" sz="2800" baseline="0" dirty="0" smtClean="0">
                          <a:solidFill>
                            <a:srgbClr val="7030A0"/>
                          </a:solidFill>
                        </a:rPr>
                        <a:t> </a:t>
                      </a:r>
                      <a:r>
                        <a:rPr lang="en-US" sz="2800" baseline="0" dirty="0" err="1" smtClean="0">
                          <a:solidFill>
                            <a:srgbClr val="7030A0"/>
                          </a:solidFill>
                        </a:rPr>
                        <a:t>gia</a:t>
                      </a:r>
                      <a:r>
                        <a:rPr lang="en-US" sz="2800" baseline="0" dirty="0" smtClean="0">
                          <a:solidFill>
                            <a:srgbClr val="7030A0"/>
                          </a:solidFill>
                        </a:rPr>
                        <a:t> </a:t>
                      </a:r>
                      <a:r>
                        <a:rPr lang="en-US" sz="2800" baseline="0" dirty="0" err="1" smtClean="0">
                          <a:solidFill>
                            <a:srgbClr val="7030A0"/>
                          </a:solidFill>
                        </a:rPr>
                        <a:t>đình</a:t>
                      </a:r>
                      <a:endParaRPr lang="vi-VN" sz="2800" dirty="0">
                        <a:solidFill>
                          <a:srgbClr val="7030A0"/>
                        </a:solidFill>
                      </a:endParaRPr>
                    </a:p>
                  </a:txBody>
                  <a:tcPr>
                    <a:solidFill>
                      <a:srgbClr val="CCFFCC"/>
                    </a:solidFill>
                  </a:tcPr>
                </a:tc>
                <a:tc>
                  <a:txBody>
                    <a:bodyPr/>
                    <a:lstStyle/>
                    <a:p>
                      <a:pPr algn="ctr"/>
                      <a:r>
                        <a:rPr lang="en-US" sz="2800" dirty="0" smtClean="0">
                          <a:solidFill>
                            <a:srgbClr val="7030A0"/>
                          </a:solidFill>
                        </a:rPr>
                        <a:t> </a:t>
                      </a:r>
                      <a:r>
                        <a:rPr lang="en-US" sz="2800" dirty="0" err="1" smtClean="0">
                          <a:solidFill>
                            <a:srgbClr val="7030A0"/>
                          </a:solidFill>
                        </a:rPr>
                        <a:t>Hãng</a:t>
                      </a:r>
                      <a:r>
                        <a:rPr lang="en-US" sz="2800" baseline="0" dirty="0" smtClean="0">
                          <a:solidFill>
                            <a:srgbClr val="7030A0"/>
                          </a:solidFill>
                        </a:rPr>
                        <a:t> </a:t>
                      </a:r>
                      <a:r>
                        <a:rPr lang="en-US" sz="2800" baseline="0" dirty="0" err="1" smtClean="0">
                          <a:solidFill>
                            <a:srgbClr val="7030A0"/>
                          </a:solidFill>
                        </a:rPr>
                        <a:t>kinh</a:t>
                      </a:r>
                      <a:r>
                        <a:rPr lang="en-US" sz="2800" baseline="0" dirty="0" smtClean="0">
                          <a:solidFill>
                            <a:srgbClr val="7030A0"/>
                          </a:solidFill>
                        </a:rPr>
                        <a:t> </a:t>
                      </a:r>
                      <a:r>
                        <a:rPr lang="en-US" sz="2800" baseline="0" dirty="0" err="1" smtClean="0">
                          <a:solidFill>
                            <a:srgbClr val="7030A0"/>
                          </a:solidFill>
                        </a:rPr>
                        <a:t>doanh</a:t>
                      </a:r>
                      <a:endParaRPr lang="vi-VN" sz="2800" dirty="0">
                        <a:solidFill>
                          <a:srgbClr val="7030A0"/>
                        </a:solidFill>
                      </a:endParaRPr>
                    </a:p>
                  </a:txBody>
                  <a:tcPr>
                    <a:solidFill>
                      <a:srgbClr val="CCFFCC"/>
                    </a:solidFill>
                  </a:tcPr>
                </a:tc>
              </a:tr>
              <a:tr h="998209">
                <a:tc>
                  <a:txBody>
                    <a:bodyPr/>
                    <a:lstStyle/>
                    <a:p>
                      <a:r>
                        <a:rPr lang="en-US" sz="2400" dirty="0" err="1" smtClean="0"/>
                        <a:t>Cung</a:t>
                      </a:r>
                      <a:r>
                        <a:rPr lang="en-US" sz="2400" dirty="0" smtClean="0"/>
                        <a:t> </a:t>
                      </a:r>
                      <a:r>
                        <a:rPr lang="en-US" sz="2400" dirty="0" err="1" smtClean="0"/>
                        <a:t>cấp</a:t>
                      </a:r>
                      <a:r>
                        <a:rPr lang="en-US" sz="2400" baseline="0" dirty="0" smtClean="0"/>
                        <a:t> </a:t>
                      </a:r>
                      <a:r>
                        <a:rPr lang="en-US" sz="2400" baseline="0" dirty="0" err="1" smtClean="0"/>
                        <a:t>các</a:t>
                      </a:r>
                      <a:r>
                        <a:rPr lang="en-US" sz="2400" baseline="0" dirty="0" smtClean="0"/>
                        <a:t> </a:t>
                      </a:r>
                      <a:r>
                        <a:rPr lang="en-US" sz="2400" baseline="0" dirty="0" err="1" smtClean="0"/>
                        <a:t>yếu</a:t>
                      </a:r>
                      <a:r>
                        <a:rPr lang="en-US" sz="2400" baseline="0" dirty="0" smtClean="0"/>
                        <a:t> </a:t>
                      </a:r>
                      <a:r>
                        <a:rPr lang="en-US" sz="2400" baseline="0" dirty="0" err="1" smtClean="0"/>
                        <a:t>tố</a:t>
                      </a:r>
                      <a:r>
                        <a:rPr lang="en-US" sz="2400" baseline="0" dirty="0" smtClean="0"/>
                        <a:t> </a:t>
                      </a:r>
                      <a:r>
                        <a:rPr lang="en-US" sz="2400" baseline="0" dirty="0" err="1" smtClean="0"/>
                        <a:t>sản</a:t>
                      </a:r>
                      <a:r>
                        <a:rPr lang="en-US" sz="2400" baseline="0" dirty="0" smtClean="0"/>
                        <a:t> </a:t>
                      </a:r>
                      <a:r>
                        <a:rPr lang="en-US" sz="2400" baseline="0" dirty="0" err="1" smtClean="0"/>
                        <a:t>xuất</a:t>
                      </a:r>
                      <a:r>
                        <a:rPr lang="en-US" sz="2400" baseline="0" dirty="0" smtClean="0"/>
                        <a:t> </a:t>
                      </a:r>
                      <a:r>
                        <a:rPr lang="en-US" sz="2400" baseline="0" dirty="0" err="1" smtClean="0"/>
                        <a:t>cho</a:t>
                      </a:r>
                      <a:r>
                        <a:rPr lang="en-US" sz="2400" baseline="0" dirty="0" smtClean="0"/>
                        <a:t> </a:t>
                      </a:r>
                      <a:r>
                        <a:rPr lang="en-US" sz="2400" baseline="0" dirty="0" err="1" smtClean="0"/>
                        <a:t>các</a:t>
                      </a:r>
                      <a:r>
                        <a:rPr lang="en-US" sz="2400" baseline="0" dirty="0" smtClean="0"/>
                        <a:t> </a:t>
                      </a:r>
                      <a:r>
                        <a:rPr lang="en-US" sz="2400" baseline="0" dirty="0" err="1" smtClean="0"/>
                        <a:t>hãng</a:t>
                      </a:r>
                      <a:endParaRPr lang="vi-VN" sz="2400" dirty="0"/>
                    </a:p>
                  </a:txBody>
                  <a:tcPr>
                    <a:solidFill>
                      <a:srgbClr val="CCFFCC"/>
                    </a:solidFill>
                  </a:tcPr>
                </a:tc>
                <a:tc>
                  <a:txBody>
                    <a:bodyPr/>
                    <a:lstStyle/>
                    <a:p>
                      <a:r>
                        <a:rPr lang="en-US" sz="2400" dirty="0" err="1" smtClean="0"/>
                        <a:t>Sử</a:t>
                      </a:r>
                      <a:r>
                        <a:rPr lang="en-US" sz="2400" baseline="0" dirty="0" smtClean="0"/>
                        <a:t> </a:t>
                      </a:r>
                      <a:r>
                        <a:rPr lang="en-US" sz="2400" baseline="0" dirty="0" err="1" smtClean="0"/>
                        <a:t>dụng</a:t>
                      </a:r>
                      <a:r>
                        <a:rPr lang="en-US" sz="2400" baseline="0" dirty="0" smtClean="0"/>
                        <a:t> </a:t>
                      </a:r>
                      <a:r>
                        <a:rPr lang="en-US" sz="2400" baseline="0" dirty="0" err="1" smtClean="0"/>
                        <a:t>các</a:t>
                      </a:r>
                      <a:r>
                        <a:rPr lang="en-US" sz="2400" baseline="0" dirty="0" smtClean="0"/>
                        <a:t> </a:t>
                      </a:r>
                      <a:r>
                        <a:rPr lang="en-US" sz="2400" baseline="0" dirty="0" err="1" smtClean="0"/>
                        <a:t>yếu</a:t>
                      </a:r>
                      <a:r>
                        <a:rPr lang="en-US" sz="2400" baseline="0" dirty="0" smtClean="0"/>
                        <a:t> </a:t>
                      </a:r>
                      <a:r>
                        <a:rPr lang="en-US" sz="2400" baseline="0" dirty="0" err="1" smtClean="0"/>
                        <a:t>tố</a:t>
                      </a:r>
                      <a:r>
                        <a:rPr lang="en-US" sz="2400" baseline="0" dirty="0" smtClean="0"/>
                        <a:t> </a:t>
                      </a:r>
                      <a:r>
                        <a:rPr lang="en-US" sz="2400" baseline="0" dirty="0" err="1" smtClean="0"/>
                        <a:t>sản</a:t>
                      </a:r>
                      <a:r>
                        <a:rPr lang="en-US" sz="2400" baseline="0" dirty="0" smtClean="0"/>
                        <a:t> </a:t>
                      </a:r>
                      <a:r>
                        <a:rPr lang="en-US" sz="2400" baseline="0" dirty="0" err="1" smtClean="0"/>
                        <a:t>xuất</a:t>
                      </a:r>
                      <a:r>
                        <a:rPr lang="en-US" sz="2400" baseline="0" dirty="0" smtClean="0"/>
                        <a:t> </a:t>
                      </a:r>
                      <a:r>
                        <a:rPr lang="en-US" sz="2400" baseline="0" dirty="0" err="1" smtClean="0"/>
                        <a:t>để</a:t>
                      </a:r>
                      <a:r>
                        <a:rPr lang="en-US" sz="2400" baseline="0" dirty="0" smtClean="0"/>
                        <a:t> </a:t>
                      </a:r>
                      <a:r>
                        <a:rPr lang="en-US" sz="2400" baseline="0" dirty="0" err="1" smtClean="0"/>
                        <a:t>sản</a:t>
                      </a:r>
                      <a:r>
                        <a:rPr lang="en-US" sz="2400" baseline="0" dirty="0" smtClean="0"/>
                        <a:t> </a:t>
                      </a:r>
                      <a:r>
                        <a:rPr lang="en-US" sz="2400" baseline="0" dirty="0" err="1" smtClean="0"/>
                        <a:t>xuất</a:t>
                      </a:r>
                      <a:r>
                        <a:rPr lang="en-US" sz="2400" baseline="0" dirty="0" smtClean="0"/>
                        <a:t> </a:t>
                      </a:r>
                      <a:r>
                        <a:rPr lang="en-US" sz="2400" baseline="0" dirty="0" err="1" smtClean="0"/>
                        <a:t>ra</a:t>
                      </a:r>
                      <a:r>
                        <a:rPr lang="en-US" sz="2400" baseline="0" dirty="0" smtClean="0"/>
                        <a:t> </a:t>
                      </a:r>
                      <a:r>
                        <a:rPr lang="en-US" sz="2400" baseline="0" dirty="0" err="1" smtClean="0"/>
                        <a:t>sản</a:t>
                      </a:r>
                      <a:r>
                        <a:rPr lang="en-US" sz="2400" baseline="0" dirty="0" smtClean="0"/>
                        <a:t> </a:t>
                      </a:r>
                      <a:r>
                        <a:rPr lang="en-US" sz="2400" baseline="0" dirty="0" err="1" smtClean="0"/>
                        <a:t>phẩm</a:t>
                      </a:r>
                      <a:endParaRPr lang="vi-VN" sz="2400" dirty="0"/>
                    </a:p>
                  </a:txBody>
                  <a:tcPr>
                    <a:solidFill>
                      <a:srgbClr val="CCFFCC"/>
                    </a:solidFill>
                  </a:tcPr>
                </a:tc>
              </a:tr>
              <a:tr h="932745">
                <a:tc>
                  <a:txBody>
                    <a:bodyPr/>
                    <a:lstStyle/>
                    <a:p>
                      <a:r>
                        <a:rPr lang="en-US" sz="2400" dirty="0" err="1" smtClean="0">
                          <a:solidFill>
                            <a:srgbClr val="7030A0"/>
                          </a:solidFill>
                        </a:rPr>
                        <a:t>Nhận</a:t>
                      </a:r>
                      <a:r>
                        <a:rPr lang="en-US" sz="2400" baseline="0" dirty="0" smtClean="0">
                          <a:solidFill>
                            <a:srgbClr val="7030A0"/>
                          </a:solidFill>
                        </a:rPr>
                        <a:t> </a:t>
                      </a:r>
                      <a:r>
                        <a:rPr lang="en-US" sz="2400" baseline="0" dirty="0" err="1" smtClean="0">
                          <a:solidFill>
                            <a:srgbClr val="7030A0"/>
                          </a:solidFill>
                        </a:rPr>
                        <a:t>thu</a:t>
                      </a:r>
                      <a:r>
                        <a:rPr lang="en-US" sz="2400" baseline="0" dirty="0" smtClean="0">
                          <a:solidFill>
                            <a:srgbClr val="7030A0"/>
                          </a:solidFill>
                        </a:rPr>
                        <a:t> </a:t>
                      </a:r>
                      <a:r>
                        <a:rPr lang="en-US" sz="2400" baseline="0" dirty="0" err="1" smtClean="0">
                          <a:solidFill>
                            <a:srgbClr val="7030A0"/>
                          </a:solidFill>
                        </a:rPr>
                        <a:t>nhập</a:t>
                      </a:r>
                      <a:r>
                        <a:rPr lang="en-US" sz="2400" baseline="0" dirty="0" smtClean="0">
                          <a:solidFill>
                            <a:srgbClr val="7030A0"/>
                          </a:solidFill>
                        </a:rPr>
                        <a:t> </a:t>
                      </a:r>
                      <a:r>
                        <a:rPr lang="en-US" sz="2400" baseline="0" dirty="0" err="1" smtClean="0">
                          <a:solidFill>
                            <a:srgbClr val="7030A0"/>
                          </a:solidFill>
                        </a:rPr>
                        <a:t>yếu</a:t>
                      </a:r>
                      <a:r>
                        <a:rPr lang="en-US" sz="2400" baseline="0" dirty="0" smtClean="0">
                          <a:solidFill>
                            <a:srgbClr val="7030A0"/>
                          </a:solidFill>
                        </a:rPr>
                        <a:t> </a:t>
                      </a:r>
                      <a:r>
                        <a:rPr lang="en-US" sz="2400" baseline="0" dirty="0" err="1" smtClean="0">
                          <a:solidFill>
                            <a:srgbClr val="7030A0"/>
                          </a:solidFill>
                        </a:rPr>
                        <a:t>tố</a:t>
                      </a:r>
                      <a:r>
                        <a:rPr lang="en-US" sz="2400" baseline="0" dirty="0" smtClean="0">
                          <a:solidFill>
                            <a:srgbClr val="7030A0"/>
                          </a:solidFill>
                        </a:rPr>
                        <a:t> </a:t>
                      </a:r>
                      <a:r>
                        <a:rPr lang="en-US" sz="2400" baseline="0" dirty="0" err="1" smtClean="0">
                          <a:solidFill>
                            <a:srgbClr val="7030A0"/>
                          </a:solidFill>
                        </a:rPr>
                        <a:t>từ</a:t>
                      </a:r>
                      <a:r>
                        <a:rPr lang="en-US" sz="2400" baseline="0" dirty="0" smtClean="0">
                          <a:solidFill>
                            <a:srgbClr val="7030A0"/>
                          </a:solidFill>
                        </a:rPr>
                        <a:t> </a:t>
                      </a:r>
                      <a:r>
                        <a:rPr lang="en-US" sz="2400" baseline="0" dirty="0" err="1" smtClean="0">
                          <a:solidFill>
                            <a:srgbClr val="7030A0"/>
                          </a:solidFill>
                        </a:rPr>
                        <a:t>các</a:t>
                      </a:r>
                      <a:r>
                        <a:rPr lang="en-US" sz="2400" baseline="0" dirty="0" smtClean="0">
                          <a:solidFill>
                            <a:srgbClr val="7030A0"/>
                          </a:solidFill>
                        </a:rPr>
                        <a:t> </a:t>
                      </a:r>
                      <a:r>
                        <a:rPr lang="en-US" sz="2400" baseline="0" dirty="0" err="1" smtClean="0">
                          <a:solidFill>
                            <a:srgbClr val="7030A0"/>
                          </a:solidFill>
                        </a:rPr>
                        <a:t>hãng</a:t>
                      </a:r>
                      <a:endParaRPr lang="vi-VN" sz="2400" dirty="0">
                        <a:solidFill>
                          <a:srgbClr val="7030A0"/>
                        </a:solidFill>
                      </a:endParaRPr>
                    </a:p>
                  </a:txBody>
                  <a:tcPr>
                    <a:solidFill>
                      <a:srgbClr val="CCFFCC"/>
                    </a:solidFill>
                  </a:tcPr>
                </a:tc>
                <a:tc>
                  <a:txBody>
                    <a:bodyPr/>
                    <a:lstStyle/>
                    <a:p>
                      <a:r>
                        <a:rPr lang="en-US" sz="2400" dirty="0" err="1" smtClean="0">
                          <a:solidFill>
                            <a:srgbClr val="7030A0"/>
                          </a:solidFill>
                        </a:rPr>
                        <a:t>Thuê</a:t>
                      </a:r>
                      <a:r>
                        <a:rPr lang="en-US" sz="2400" baseline="0" dirty="0" smtClean="0">
                          <a:solidFill>
                            <a:srgbClr val="7030A0"/>
                          </a:solidFill>
                        </a:rPr>
                        <a:t> </a:t>
                      </a:r>
                      <a:r>
                        <a:rPr lang="en-US" sz="2400" baseline="0" dirty="0" err="1" smtClean="0">
                          <a:solidFill>
                            <a:srgbClr val="7030A0"/>
                          </a:solidFill>
                        </a:rPr>
                        <a:t>dịch</a:t>
                      </a:r>
                      <a:r>
                        <a:rPr lang="en-US" sz="2400" baseline="0" dirty="0" smtClean="0">
                          <a:solidFill>
                            <a:srgbClr val="7030A0"/>
                          </a:solidFill>
                        </a:rPr>
                        <a:t> </a:t>
                      </a:r>
                      <a:r>
                        <a:rPr lang="en-US" sz="2400" baseline="0" dirty="0" err="1" smtClean="0">
                          <a:solidFill>
                            <a:srgbClr val="7030A0"/>
                          </a:solidFill>
                        </a:rPr>
                        <a:t>vụ</a:t>
                      </a:r>
                      <a:r>
                        <a:rPr lang="en-US" sz="2400" baseline="0" dirty="0" smtClean="0">
                          <a:solidFill>
                            <a:srgbClr val="7030A0"/>
                          </a:solidFill>
                        </a:rPr>
                        <a:t> </a:t>
                      </a:r>
                      <a:r>
                        <a:rPr lang="en-US" sz="2400" baseline="0" dirty="0" err="1" smtClean="0">
                          <a:solidFill>
                            <a:srgbClr val="7030A0"/>
                          </a:solidFill>
                        </a:rPr>
                        <a:t>yếu</a:t>
                      </a:r>
                      <a:r>
                        <a:rPr lang="en-US" sz="2400" baseline="0" dirty="0" smtClean="0">
                          <a:solidFill>
                            <a:srgbClr val="7030A0"/>
                          </a:solidFill>
                        </a:rPr>
                        <a:t> </a:t>
                      </a:r>
                      <a:r>
                        <a:rPr lang="en-US" sz="2400" baseline="0" dirty="0" err="1" smtClean="0">
                          <a:solidFill>
                            <a:srgbClr val="7030A0"/>
                          </a:solidFill>
                        </a:rPr>
                        <a:t>tố</a:t>
                      </a:r>
                      <a:r>
                        <a:rPr lang="en-US" sz="2400" baseline="0" dirty="0" smtClean="0">
                          <a:solidFill>
                            <a:srgbClr val="7030A0"/>
                          </a:solidFill>
                        </a:rPr>
                        <a:t> </a:t>
                      </a:r>
                      <a:r>
                        <a:rPr lang="en-US" sz="2400" baseline="0" dirty="0" err="1" smtClean="0">
                          <a:solidFill>
                            <a:srgbClr val="7030A0"/>
                          </a:solidFill>
                        </a:rPr>
                        <a:t>từ</a:t>
                      </a:r>
                      <a:r>
                        <a:rPr lang="en-US" sz="2400" baseline="0" dirty="0" smtClean="0">
                          <a:solidFill>
                            <a:srgbClr val="7030A0"/>
                          </a:solidFill>
                        </a:rPr>
                        <a:t> </a:t>
                      </a:r>
                      <a:r>
                        <a:rPr lang="en-US" sz="2400" baseline="0" dirty="0" err="1" smtClean="0">
                          <a:solidFill>
                            <a:srgbClr val="7030A0"/>
                          </a:solidFill>
                        </a:rPr>
                        <a:t>các</a:t>
                      </a:r>
                      <a:r>
                        <a:rPr lang="en-US" sz="2400" baseline="0" dirty="0" smtClean="0">
                          <a:solidFill>
                            <a:srgbClr val="7030A0"/>
                          </a:solidFill>
                        </a:rPr>
                        <a:t> </a:t>
                      </a:r>
                      <a:r>
                        <a:rPr lang="en-US" sz="2400" baseline="0" dirty="0" err="1" smtClean="0">
                          <a:solidFill>
                            <a:srgbClr val="7030A0"/>
                          </a:solidFill>
                        </a:rPr>
                        <a:t>hộ</a:t>
                      </a:r>
                      <a:r>
                        <a:rPr lang="en-US" sz="2400" baseline="0" dirty="0" smtClean="0">
                          <a:solidFill>
                            <a:srgbClr val="7030A0"/>
                          </a:solidFill>
                        </a:rPr>
                        <a:t> </a:t>
                      </a:r>
                      <a:r>
                        <a:rPr lang="en-US" sz="2400" baseline="0" dirty="0" err="1" smtClean="0">
                          <a:solidFill>
                            <a:srgbClr val="7030A0"/>
                          </a:solidFill>
                        </a:rPr>
                        <a:t>gia</a:t>
                      </a:r>
                      <a:r>
                        <a:rPr lang="en-US" sz="2400" baseline="0" dirty="0" smtClean="0">
                          <a:solidFill>
                            <a:srgbClr val="7030A0"/>
                          </a:solidFill>
                        </a:rPr>
                        <a:t> </a:t>
                      </a:r>
                      <a:r>
                        <a:rPr lang="en-US" sz="2400" baseline="0" dirty="0" err="1" smtClean="0">
                          <a:solidFill>
                            <a:srgbClr val="7030A0"/>
                          </a:solidFill>
                        </a:rPr>
                        <a:t>đình</a:t>
                      </a:r>
                      <a:endParaRPr lang="en-US" sz="2400" baseline="0" dirty="0" smtClean="0">
                        <a:solidFill>
                          <a:srgbClr val="7030A0"/>
                        </a:solidFill>
                      </a:endParaRPr>
                    </a:p>
                  </a:txBody>
                  <a:tcPr>
                    <a:solidFill>
                      <a:srgbClr val="CCFFCC"/>
                    </a:solidFill>
                  </a:tcPr>
                </a:tc>
              </a:tr>
              <a:tr h="932745">
                <a:tc>
                  <a:txBody>
                    <a:bodyPr/>
                    <a:lstStyle/>
                    <a:p>
                      <a:r>
                        <a:rPr lang="en-US" sz="2400" dirty="0" err="1" smtClean="0">
                          <a:solidFill>
                            <a:srgbClr val="0000FF"/>
                          </a:solidFill>
                        </a:rPr>
                        <a:t>Mua</a:t>
                      </a:r>
                      <a:r>
                        <a:rPr lang="en-US" sz="2400" dirty="0" smtClean="0">
                          <a:solidFill>
                            <a:srgbClr val="0000FF"/>
                          </a:solidFill>
                        </a:rPr>
                        <a:t> </a:t>
                      </a:r>
                      <a:r>
                        <a:rPr lang="en-US" sz="2400" dirty="0" err="1" smtClean="0">
                          <a:solidFill>
                            <a:srgbClr val="0000FF"/>
                          </a:solidFill>
                        </a:rPr>
                        <a:t>sản</a:t>
                      </a:r>
                      <a:r>
                        <a:rPr lang="en-US" sz="2400" baseline="0" dirty="0" smtClean="0">
                          <a:solidFill>
                            <a:srgbClr val="0000FF"/>
                          </a:solidFill>
                        </a:rPr>
                        <a:t> </a:t>
                      </a:r>
                      <a:r>
                        <a:rPr lang="en-US" sz="2400" baseline="0" dirty="0" err="1" smtClean="0">
                          <a:solidFill>
                            <a:srgbClr val="0000FF"/>
                          </a:solidFill>
                        </a:rPr>
                        <a:t>phẩm</a:t>
                      </a:r>
                      <a:r>
                        <a:rPr lang="en-US" sz="2400" baseline="0" dirty="0" smtClean="0">
                          <a:solidFill>
                            <a:srgbClr val="0000FF"/>
                          </a:solidFill>
                        </a:rPr>
                        <a:t> </a:t>
                      </a:r>
                      <a:r>
                        <a:rPr lang="en-US" sz="2400" baseline="0" dirty="0" err="1" smtClean="0">
                          <a:solidFill>
                            <a:srgbClr val="0000FF"/>
                          </a:solidFill>
                        </a:rPr>
                        <a:t>của</a:t>
                      </a:r>
                      <a:r>
                        <a:rPr lang="en-US" sz="2400" baseline="0" dirty="0" smtClean="0">
                          <a:solidFill>
                            <a:srgbClr val="0000FF"/>
                          </a:solidFill>
                        </a:rPr>
                        <a:t> </a:t>
                      </a:r>
                      <a:r>
                        <a:rPr lang="en-US" sz="2400" baseline="0" dirty="0" err="1" smtClean="0">
                          <a:solidFill>
                            <a:srgbClr val="0000FF"/>
                          </a:solidFill>
                        </a:rPr>
                        <a:t>các</a:t>
                      </a:r>
                      <a:r>
                        <a:rPr lang="en-US" sz="2400" baseline="0" dirty="0" smtClean="0">
                          <a:solidFill>
                            <a:srgbClr val="0000FF"/>
                          </a:solidFill>
                        </a:rPr>
                        <a:t> </a:t>
                      </a:r>
                      <a:r>
                        <a:rPr lang="en-US" sz="2400" baseline="0" dirty="0" err="1" smtClean="0">
                          <a:solidFill>
                            <a:srgbClr val="0000FF"/>
                          </a:solidFill>
                        </a:rPr>
                        <a:t>hãng</a:t>
                      </a:r>
                      <a:endParaRPr lang="vi-VN" sz="2400" dirty="0">
                        <a:solidFill>
                          <a:srgbClr val="0000FF"/>
                        </a:solidFill>
                      </a:endParaRPr>
                    </a:p>
                  </a:txBody>
                  <a:tcPr>
                    <a:solidFill>
                      <a:srgbClr val="CCFFCC"/>
                    </a:solidFill>
                  </a:tcPr>
                </a:tc>
                <a:tc>
                  <a:txBody>
                    <a:bodyPr/>
                    <a:lstStyle/>
                    <a:p>
                      <a:r>
                        <a:rPr lang="en-US" sz="2400" dirty="0" err="1" smtClean="0">
                          <a:solidFill>
                            <a:srgbClr val="0000FF"/>
                          </a:solidFill>
                        </a:rPr>
                        <a:t>Bán</a:t>
                      </a:r>
                      <a:r>
                        <a:rPr lang="en-US" sz="2400" baseline="0" dirty="0" smtClean="0">
                          <a:solidFill>
                            <a:srgbClr val="0000FF"/>
                          </a:solidFill>
                        </a:rPr>
                        <a:t> </a:t>
                      </a:r>
                      <a:r>
                        <a:rPr lang="en-US" sz="2400" baseline="0" dirty="0" err="1" smtClean="0">
                          <a:solidFill>
                            <a:srgbClr val="0000FF"/>
                          </a:solidFill>
                        </a:rPr>
                        <a:t>sản</a:t>
                      </a:r>
                      <a:r>
                        <a:rPr lang="en-US" sz="2400" baseline="0" dirty="0" smtClean="0">
                          <a:solidFill>
                            <a:srgbClr val="0000FF"/>
                          </a:solidFill>
                        </a:rPr>
                        <a:t> </a:t>
                      </a:r>
                      <a:r>
                        <a:rPr lang="en-US" sz="2400" baseline="0" dirty="0" err="1" smtClean="0">
                          <a:solidFill>
                            <a:srgbClr val="0000FF"/>
                          </a:solidFill>
                        </a:rPr>
                        <a:t>phẩm</a:t>
                      </a:r>
                      <a:r>
                        <a:rPr lang="en-US" sz="2400" baseline="0" dirty="0" smtClean="0">
                          <a:solidFill>
                            <a:srgbClr val="0000FF"/>
                          </a:solidFill>
                        </a:rPr>
                        <a:t> </a:t>
                      </a:r>
                      <a:r>
                        <a:rPr lang="en-US" sz="2400" baseline="0" dirty="0" err="1" smtClean="0">
                          <a:solidFill>
                            <a:srgbClr val="0000FF"/>
                          </a:solidFill>
                        </a:rPr>
                        <a:t>cho</a:t>
                      </a:r>
                      <a:r>
                        <a:rPr lang="en-US" sz="2400" baseline="0" dirty="0" smtClean="0">
                          <a:solidFill>
                            <a:srgbClr val="0000FF"/>
                          </a:solidFill>
                        </a:rPr>
                        <a:t> </a:t>
                      </a:r>
                      <a:r>
                        <a:rPr lang="en-US" sz="2400" baseline="0" dirty="0" err="1" smtClean="0">
                          <a:solidFill>
                            <a:srgbClr val="0000FF"/>
                          </a:solidFill>
                        </a:rPr>
                        <a:t>các</a:t>
                      </a:r>
                      <a:r>
                        <a:rPr lang="en-US" sz="2400" baseline="0" dirty="0" smtClean="0">
                          <a:solidFill>
                            <a:srgbClr val="0000FF"/>
                          </a:solidFill>
                        </a:rPr>
                        <a:t> </a:t>
                      </a:r>
                      <a:r>
                        <a:rPr lang="en-US" sz="2400" baseline="0" dirty="0" err="1" smtClean="0">
                          <a:solidFill>
                            <a:srgbClr val="0000FF"/>
                          </a:solidFill>
                        </a:rPr>
                        <a:t>hộ</a:t>
                      </a:r>
                      <a:r>
                        <a:rPr lang="en-US" sz="2400" baseline="0" dirty="0" smtClean="0">
                          <a:solidFill>
                            <a:srgbClr val="0000FF"/>
                          </a:solidFill>
                        </a:rPr>
                        <a:t> </a:t>
                      </a:r>
                      <a:r>
                        <a:rPr lang="en-US" sz="2400" baseline="0" dirty="0" err="1" smtClean="0">
                          <a:solidFill>
                            <a:srgbClr val="0000FF"/>
                          </a:solidFill>
                        </a:rPr>
                        <a:t>gia</a:t>
                      </a:r>
                      <a:r>
                        <a:rPr lang="en-US" sz="2400" baseline="0" dirty="0" smtClean="0">
                          <a:solidFill>
                            <a:srgbClr val="0000FF"/>
                          </a:solidFill>
                        </a:rPr>
                        <a:t> </a:t>
                      </a:r>
                      <a:r>
                        <a:rPr lang="en-US" sz="2400" baseline="0" dirty="0" err="1" smtClean="0">
                          <a:solidFill>
                            <a:srgbClr val="0000FF"/>
                          </a:solidFill>
                        </a:rPr>
                        <a:t>đình</a:t>
                      </a:r>
                      <a:endParaRPr lang="vi-VN" sz="2400" dirty="0">
                        <a:solidFill>
                          <a:srgbClr val="0000FF"/>
                        </a:solidFill>
                      </a:endParaRPr>
                    </a:p>
                  </a:txBody>
                  <a:tcPr>
                    <a:solidFill>
                      <a:srgbClr val="CCFFCC"/>
                    </a:solidFill>
                  </a:tcPr>
                </a:tc>
              </a:tr>
            </a:tbl>
          </a:graphicData>
        </a:graphic>
      </p:graphicFrame>
    </p:spTree>
    <p:extLst>
      <p:ext uri="{BB962C8B-B14F-4D97-AF65-F5344CB8AC3E}">
        <p14:creationId xmlns:p14="http://schemas.microsoft.com/office/powerpoint/2010/main" val="517526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747</TotalTime>
  <Words>2087</Words>
  <Application>Microsoft Office PowerPoint</Application>
  <PresentationFormat>On-screen Show (4:3)</PresentationFormat>
  <Paragraphs>269</Paragraphs>
  <Slides>29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Cambria Math</vt:lpstr>
      <vt:lpstr>Symbol</vt:lpstr>
      <vt:lpstr>Times New Roman</vt:lpstr>
      <vt:lpstr>VNI-Times</vt:lpstr>
      <vt:lpstr>Wingdings</vt:lpstr>
      <vt:lpstr>Office Theme</vt:lpstr>
      <vt:lpstr>CHƯƠNG VI. ĐO LƯỜNG SẢN LƯỢNG QUỐC GIA </vt:lpstr>
      <vt:lpstr>PowerPoint Presentation</vt:lpstr>
      <vt:lpstr>PowerPoint Presentation</vt:lpstr>
      <vt:lpstr> Ví dụ: Một quốc gia có 4 doanh nghiệp với giá trị sản xuất trong năm được thể hiện trong bảng dưới  đây. Hãy tính GDP của quốc gia này</vt:lpstr>
      <vt:lpstr>PowerPoint Presentation</vt:lpstr>
      <vt:lpstr>PowerPoint Presentation</vt:lpstr>
      <vt:lpstr>PowerPoint Presentation</vt:lpstr>
      <vt:lpstr>PowerPoint Presentation</vt:lpstr>
      <vt:lpstr>II. CÁC PHƯƠNG PHÁP TÍNH GDP</vt:lpstr>
      <vt:lpstr>PowerPoint Presentation</vt:lpstr>
      <vt:lpstr>2. Tính GDP theo phương pháp chi tiêu</vt:lpstr>
      <vt:lpstr>PowerPoint Presentation</vt:lpstr>
      <vt:lpstr>3. Tính GDP theo phương pháp thu nhập</vt:lpstr>
      <vt:lpstr>PowerPoint Presentation</vt:lpstr>
      <vt:lpstr>PowerPoint Presentation</vt:lpstr>
      <vt:lpstr>PowerPoint Presentation</vt:lpstr>
      <vt:lpstr>4.Tính GDP theo phương pháp sản xuất</vt:lpstr>
      <vt:lpstr>PowerPoint Presentation</vt:lpstr>
      <vt:lpstr>5. Hạn chế của việc tính GDP</vt:lpstr>
      <vt:lpstr>PowerPoint Presentation</vt:lpstr>
      <vt:lpstr>PowerPoint Presentation</vt:lpstr>
      <vt:lpstr>III.CÁC CHỈ TIÊU KHÁC</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V. ĐO LƯỜNG SẢN LƯỢNG QUỐC GIA</dc:title>
  <dc:creator>Dong</dc:creator>
  <cp:lastModifiedBy>Dong</cp:lastModifiedBy>
  <cp:revision>18</cp:revision>
  <dcterms:created xsi:type="dcterms:W3CDTF">2021-09-24T02:25:15Z</dcterms:created>
  <dcterms:modified xsi:type="dcterms:W3CDTF">2021-10-02T01:52:01Z</dcterms:modified>
</cp:coreProperties>
</file>