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68" r:id="rId1"/>
  </p:sldMasterIdLst>
  <p:notesMasterIdLst>
    <p:notesMasterId r:id="rId34"/>
  </p:notesMasterIdLst>
  <p:handoutMasterIdLst>
    <p:handoutMasterId r:id="rId35"/>
  </p:handoutMasterIdLst>
  <p:sldIdLst>
    <p:sldId id="331" r:id="rId2"/>
    <p:sldId id="485" r:id="rId3"/>
    <p:sldId id="542" r:id="rId4"/>
    <p:sldId id="312" r:id="rId5"/>
    <p:sldId id="488" r:id="rId6"/>
    <p:sldId id="492" r:id="rId7"/>
    <p:sldId id="495" r:id="rId8"/>
    <p:sldId id="572" r:id="rId9"/>
    <p:sldId id="504" r:id="rId10"/>
    <p:sldId id="506" r:id="rId11"/>
    <p:sldId id="508" r:id="rId12"/>
    <p:sldId id="414" r:id="rId13"/>
    <p:sldId id="463" r:id="rId14"/>
    <p:sldId id="416" r:id="rId15"/>
    <p:sldId id="417" r:id="rId16"/>
    <p:sldId id="418" r:id="rId17"/>
    <p:sldId id="557" r:id="rId18"/>
    <p:sldId id="551" r:id="rId19"/>
    <p:sldId id="553" r:id="rId20"/>
    <p:sldId id="554" r:id="rId21"/>
    <p:sldId id="556" r:id="rId22"/>
    <p:sldId id="454" r:id="rId23"/>
    <p:sldId id="440" r:id="rId24"/>
    <p:sldId id="532" r:id="rId25"/>
    <p:sldId id="533" r:id="rId26"/>
    <p:sldId id="441" r:id="rId27"/>
    <p:sldId id="451" r:id="rId28"/>
    <p:sldId id="455" r:id="rId29"/>
    <p:sldId id="443" r:id="rId30"/>
    <p:sldId id="579" r:id="rId31"/>
    <p:sldId id="580" r:id="rId32"/>
    <p:sldId id="581" r:id="rId3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Verdana" pitchFamily="34" charset="0"/>
        <a:ea typeface="+mn-ea"/>
        <a:cs typeface="Arial" charset="0"/>
      </a:defRPr>
    </a:lvl1pPr>
    <a:lvl2pPr marL="457200" algn="l" rtl="0" fontAlgn="base">
      <a:spcBef>
        <a:spcPct val="0"/>
      </a:spcBef>
      <a:spcAft>
        <a:spcPct val="0"/>
      </a:spcAft>
      <a:defRPr kern="1200">
        <a:solidFill>
          <a:schemeClr val="tx1"/>
        </a:solidFill>
        <a:latin typeface="Verdana" pitchFamily="34" charset="0"/>
        <a:ea typeface="+mn-ea"/>
        <a:cs typeface="Arial" charset="0"/>
      </a:defRPr>
    </a:lvl2pPr>
    <a:lvl3pPr marL="914400" algn="l" rtl="0" fontAlgn="base">
      <a:spcBef>
        <a:spcPct val="0"/>
      </a:spcBef>
      <a:spcAft>
        <a:spcPct val="0"/>
      </a:spcAft>
      <a:defRPr kern="1200">
        <a:solidFill>
          <a:schemeClr val="tx1"/>
        </a:solidFill>
        <a:latin typeface="Verdana" pitchFamily="34" charset="0"/>
        <a:ea typeface="+mn-ea"/>
        <a:cs typeface="Arial" charset="0"/>
      </a:defRPr>
    </a:lvl3pPr>
    <a:lvl4pPr marL="1371600" algn="l" rtl="0" fontAlgn="base">
      <a:spcBef>
        <a:spcPct val="0"/>
      </a:spcBef>
      <a:spcAft>
        <a:spcPct val="0"/>
      </a:spcAft>
      <a:defRPr kern="1200">
        <a:solidFill>
          <a:schemeClr val="tx1"/>
        </a:solidFill>
        <a:latin typeface="Verdana" pitchFamily="34" charset="0"/>
        <a:ea typeface="+mn-ea"/>
        <a:cs typeface="Arial" charset="0"/>
      </a:defRPr>
    </a:lvl4pPr>
    <a:lvl5pPr marL="1828800" algn="l" rtl="0" fontAlgn="base">
      <a:spcBef>
        <a:spcPct val="0"/>
      </a:spcBef>
      <a:spcAft>
        <a:spcPct val="0"/>
      </a:spcAft>
      <a:defRPr kern="1200">
        <a:solidFill>
          <a:schemeClr val="tx1"/>
        </a:solidFill>
        <a:latin typeface="Verdana" pitchFamily="34" charset="0"/>
        <a:ea typeface="+mn-ea"/>
        <a:cs typeface="Arial" charset="0"/>
      </a:defRPr>
    </a:lvl5pPr>
    <a:lvl6pPr marL="2286000" algn="l" defTabSz="914400" rtl="0" eaLnBrk="1" latinLnBrk="0" hangingPunct="1">
      <a:defRPr kern="1200">
        <a:solidFill>
          <a:schemeClr val="tx1"/>
        </a:solidFill>
        <a:latin typeface="Verdana" pitchFamily="34" charset="0"/>
        <a:ea typeface="+mn-ea"/>
        <a:cs typeface="Arial" charset="0"/>
      </a:defRPr>
    </a:lvl6pPr>
    <a:lvl7pPr marL="2743200" algn="l" defTabSz="914400" rtl="0" eaLnBrk="1" latinLnBrk="0" hangingPunct="1">
      <a:defRPr kern="1200">
        <a:solidFill>
          <a:schemeClr val="tx1"/>
        </a:solidFill>
        <a:latin typeface="Verdana" pitchFamily="34" charset="0"/>
        <a:ea typeface="+mn-ea"/>
        <a:cs typeface="Arial" charset="0"/>
      </a:defRPr>
    </a:lvl7pPr>
    <a:lvl8pPr marL="3200400" algn="l" defTabSz="914400" rtl="0" eaLnBrk="1" latinLnBrk="0" hangingPunct="1">
      <a:defRPr kern="1200">
        <a:solidFill>
          <a:schemeClr val="tx1"/>
        </a:solidFill>
        <a:latin typeface="Verdana" pitchFamily="34" charset="0"/>
        <a:ea typeface="+mn-ea"/>
        <a:cs typeface="Arial" charset="0"/>
      </a:defRPr>
    </a:lvl8pPr>
    <a:lvl9pPr marL="3657600" algn="l" defTabSz="914400" rtl="0" eaLnBrk="1" latinLnBrk="0" hangingPunct="1">
      <a:defRPr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6FA"/>
    <a:srgbClr val="CFFD7D"/>
    <a:srgbClr val="1B0EC2"/>
    <a:srgbClr val="FFFFCC"/>
    <a:srgbClr val="FFFFFF"/>
    <a:srgbClr val="DCF6CA"/>
    <a:srgbClr val="FAFADA"/>
    <a:srgbClr val="FDDBE2"/>
    <a:srgbClr val="F9ADF5"/>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7" autoAdjust="0"/>
    <p:restoredTop sz="94660"/>
  </p:normalViewPr>
  <p:slideViewPr>
    <p:cSldViewPr>
      <p:cViewPr varScale="1">
        <p:scale>
          <a:sx n="67" d="100"/>
          <a:sy n="67" d="100"/>
        </p:scale>
        <p:origin x="1392"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noProof="1">
                <a:latin typeface="Arial" charset="0"/>
              </a:defRPr>
            </a:lvl1pPr>
          </a:lstStyle>
          <a:p>
            <a:pPr>
              <a:defRPr/>
            </a:pPr>
            <a:endParaRPr lang="en-US"/>
          </a:p>
        </p:txBody>
      </p:sp>
      <p:sp>
        <p:nvSpPr>
          <p:cNvPr id="13721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noProof="1">
                <a:latin typeface="Arial" charset="0"/>
              </a:defRPr>
            </a:lvl1pPr>
          </a:lstStyle>
          <a:p>
            <a:pPr>
              <a:defRPr/>
            </a:pPr>
            <a:endParaRPr lang="en-US"/>
          </a:p>
        </p:txBody>
      </p:sp>
      <p:sp>
        <p:nvSpPr>
          <p:cNvPr id="13722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noProof="1">
                <a:latin typeface="Arial" charset="0"/>
              </a:defRPr>
            </a:lvl1pPr>
          </a:lstStyle>
          <a:p>
            <a:pPr>
              <a:defRPr/>
            </a:pPr>
            <a:r>
              <a:t>chương trình giảng dạy Kinh tế học đại cương</a:t>
            </a:r>
            <a:endParaRPr lang="en-US"/>
          </a:p>
        </p:txBody>
      </p:sp>
      <p:sp>
        <p:nvSpPr>
          <p:cNvPr id="13722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noProof="1">
                <a:latin typeface="Arial" charset="0"/>
              </a:defRPr>
            </a:lvl1pPr>
          </a:lstStyle>
          <a:p>
            <a:pPr>
              <a:defRPr/>
            </a:pPr>
            <a:fld id="{8AA2A41A-7F69-437E-A339-A5268552A7ED}" type="slidenum">
              <a:rPr/>
              <a:pPr>
                <a:defRPr/>
              </a:pPr>
              <a:t>‹#›</a:t>
            </a:fld>
            <a:endParaRPr lang="en-US"/>
          </a:p>
        </p:txBody>
      </p:sp>
    </p:spTree>
    <p:extLst>
      <p:ext uri="{BB962C8B-B14F-4D97-AF65-F5344CB8AC3E}">
        <p14:creationId xmlns:p14="http://schemas.microsoft.com/office/powerpoint/2010/main" val="1939726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noProof="1">
                <a:latin typeface="Arial" charset="0"/>
              </a:defRPr>
            </a:lvl1pPr>
          </a:lstStyle>
          <a:p>
            <a:pPr>
              <a:defRPr/>
            </a:pPr>
            <a:endParaRPr lang="en-US"/>
          </a:p>
        </p:txBody>
      </p:sp>
      <p:sp>
        <p:nvSpPr>
          <p:cNvPr id="1351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noProof="1">
                <a:latin typeface="Arial" charset="0"/>
              </a:defRPr>
            </a:lvl1pPr>
          </a:lstStyle>
          <a:p>
            <a:pPr>
              <a:defRPr/>
            </a:pPr>
            <a:endParaRPr lang="en-US"/>
          </a:p>
        </p:txBody>
      </p:sp>
      <p:sp>
        <p:nvSpPr>
          <p:cNvPr id="133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p>
        </p:txBody>
      </p:sp>
      <p:sp>
        <p:nvSpPr>
          <p:cNvPr id="1351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noProof="1">
                <a:latin typeface="Arial" charset="0"/>
              </a:defRPr>
            </a:lvl1pPr>
          </a:lstStyle>
          <a:p>
            <a:pPr>
              <a:defRPr/>
            </a:pPr>
            <a:r>
              <a:t>chương trình giảng dạy Kinh tế học đại cương</a:t>
            </a:r>
            <a:endParaRPr lang="en-US"/>
          </a:p>
        </p:txBody>
      </p:sp>
      <p:sp>
        <p:nvSpPr>
          <p:cNvPr id="1351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noProof="1">
                <a:latin typeface="Arial" charset="0"/>
              </a:defRPr>
            </a:lvl1pPr>
          </a:lstStyle>
          <a:p>
            <a:pPr>
              <a:defRPr/>
            </a:pPr>
            <a:fld id="{73614269-5560-47C6-B9E6-7A413BC314E1}" type="slidenum">
              <a:rPr/>
              <a:pPr>
                <a:defRPr/>
              </a:pPr>
              <a:t>‹#›</a:t>
            </a:fld>
            <a:endParaRPr lang="en-US"/>
          </a:p>
        </p:txBody>
      </p:sp>
    </p:spTree>
    <p:extLst>
      <p:ext uri="{BB962C8B-B14F-4D97-AF65-F5344CB8AC3E}">
        <p14:creationId xmlns:p14="http://schemas.microsoft.com/office/powerpoint/2010/main" val="387245467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mtClean="0">
                <a:latin typeface="Arial" charset="0"/>
              </a:rPr>
              <a:t>ch</a:t>
            </a:r>
            <a:r>
              <a:rPr lang="vi-VN" smtClean="0">
                <a:latin typeface="Arial" charset="0"/>
              </a:rPr>
              <a:t>ương trình giảng dạy Kinh tế học đại cương</a:t>
            </a:r>
          </a:p>
        </p:txBody>
      </p:sp>
      <p:sp>
        <p:nvSpPr>
          <p:cNvPr id="13414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D85D46F1-268A-40A3-86E8-FD13EDF86DF8}" type="slidenum">
              <a:rPr smtClean="0">
                <a:latin typeface="Arial" charset="0"/>
              </a:rPr>
              <a:pPr eaLnBrk="1" hangingPunct="1"/>
              <a:t>1</a:t>
            </a:fld>
            <a:endParaRPr lang="en-US" smtClean="0">
              <a:latin typeface="Arial" charset="0"/>
            </a:endParaRPr>
          </a:p>
        </p:txBody>
      </p:sp>
      <p:sp>
        <p:nvSpPr>
          <p:cNvPr id="134148" name="Rectangle 2"/>
          <p:cNvSpPr>
            <a:spLocks noGrp="1" noRot="1" noChangeAspect="1" noChangeArrowheads="1" noTextEdit="1"/>
          </p:cNvSpPr>
          <p:nvPr>
            <p:ph type="sldImg"/>
          </p:nvPr>
        </p:nvSpPr>
        <p:spPr>
          <a:ln/>
        </p:spPr>
      </p:sp>
      <p:sp>
        <p:nvSpPr>
          <p:cNvPr id="13414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smtClean="0"/>
          </a:p>
        </p:txBody>
      </p:sp>
    </p:spTree>
    <p:extLst>
      <p:ext uri="{BB962C8B-B14F-4D97-AF65-F5344CB8AC3E}">
        <p14:creationId xmlns:p14="http://schemas.microsoft.com/office/powerpoint/2010/main" val="38117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trình giảng dạy Kinh tế học đại cương</a:t>
            </a:r>
            <a:endParaRPr lang="vi-VN"/>
          </a:p>
        </p:txBody>
      </p:sp>
      <p:sp>
        <p:nvSpPr>
          <p:cNvPr id="5" name="Slide Number Placeholder 4"/>
          <p:cNvSpPr>
            <a:spLocks noGrp="1"/>
          </p:cNvSpPr>
          <p:nvPr>
            <p:ph type="sldNum" sz="quarter" idx="11"/>
          </p:nvPr>
        </p:nvSpPr>
        <p:spPr/>
        <p:txBody>
          <a:bodyPr/>
          <a:lstStyle/>
          <a:p>
            <a:pPr>
              <a:defRPr/>
            </a:pPr>
            <a:fld id="{73614269-5560-47C6-B9E6-7A413BC314E1}" type="slidenum">
              <a:rPr lang="en-US" smtClean="0"/>
              <a:pPr>
                <a:defRPr/>
              </a:pPr>
              <a:t>9</a:t>
            </a:fld>
            <a:endParaRPr lang="en-US"/>
          </a:p>
        </p:txBody>
      </p:sp>
    </p:spTree>
    <p:extLst>
      <p:ext uri="{BB962C8B-B14F-4D97-AF65-F5344CB8AC3E}">
        <p14:creationId xmlns:p14="http://schemas.microsoft.com/office/powerpoint/2010/main" val="258020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a:defRPr/>
            </a:pPr>
            <a:r>
              <a:rPr lang="vi-VN" smtClean="0"/>
              <a:t>chương trình giảng dạy Kinh tế học đại cương</a:t>
            </a:r>
            <a:endParaRPr lang="vi-VN"/>
          </a:p>
        </p:txBody>
      </p:sp>
      <p:sp>
        <p:nvSpPr>
          <p:cNvPr id="5" name="Slide Number Placeholder 4"/>
          <p:cNvSpPr>
            <a:spLocks noGrp="1"/>
          </p:cNvSpPr>
          <p:nvPr>
            <p:ph type="sldNum" sz="quarter" idx="11"/>
          </p:nvPr>
        </p:nvSpPr>
        <p:spPr/>
        <p:txBody>
          <a:bodyPr/>
          <a:lstStyle/>
          <a:p>
            <a:pPr>
              <a:defRPr/>
            </a:pPr>
            <a:fld id="{73614269-5560-47C6-B9E6-7A413BC314E1}" type="slidenum">
              <a:rPr lang="en-US" smtClean="0"/>
              <a:pPr>
                <a:defRPr/>
              </a:pPr>
              <a:t>13</a:t>
            </a:fld>
            <a:endParaRPr lang="en-US"/>
          </a:p>
        </p:txBody>
      </p:sp>
    </p:spTree>
    <p:extLst>
      <p:ext uri="{BB962C8B-B14F-4D97-AF65-F5344CB8AC3E}">
        <p14:creationId xmlns:p14="http://schemas.microsoft.com/office/powerpoint/2010/main" val="363287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A21CD3EC-B76D-4D41-AD24-3323D3131D0D}" type="slidenum">
              <a:rPr smtClean="0">
                <a:latin typeface="Arial" charset="0"/>
              </a:rPr>
              <a:pPr eaLnBrk="1" hangingPunct="1"/>
              <a:t>24</a:t>
            </a:fld>
            <a:endParaRPr lang="en-US" smtClean="0">
              <a:latin typeface="Arial"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xfrm>
            <a:off x="914400" y="4344988"/>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29188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fld id="{58A3E570-4124-435F-A51B-671095395755}" type="slidenum">
              <a:rPr smtClean="0">
                <a:latin typeface="Arial" charset="0"/>
              </a:rPr>
              <a:pPr eaLnBrk="1" hangingPunct="1"/>
              <a:t>25</a:t>
            </a:fld>
            <a:endParaRPr lang="en-US" smtClean="0">
              <a:latin typeface="Arial"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xfrm>
            <a:off x="914400" y="4344988"/>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987033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87425">
              <a:spcBef>
                <a:spcPct val="30000"/>
              </a:spcBef>
              <a:defRPr sz="1200">
                <a:solidFill>
                  <a:schemeClr val="tx1"/>
                </a:solidFill>
                <a:latin typeface="Arial" panose="020B0604020202020204" pitchFamily="34" charset="0"/>
                <a:cs typeface="Arial" panose="020B0604020202020204" pitchFamily="34" charset="0"/>
              </a:defRPr>
            </a:lvl1pPr>
            <a:lvl2pPr marL="742950" indent="-285750" defTabSz="987425">
              <a:spcBef>
                <a:spcPct val="30000"/>
              </a:spcBef>
              <a:defRPr sz="1200">
                <a:solidFill>
                  <a:schemeClr val="tx1"/>
                </a:solidFill>
                <a:latin typeface="Arial" panose="020B0604020202020204" pitchFamily="34" charset="0"/>
                <a:cs typeface="Arial" panose="020B0604020202020204" pitchFamily="34" charset="0"/>
              </a:defRPr>
            </a:lvl2pPr>
            <a:lvl3pPr marL="1143000" indent="-228600" defTabSz="987425">
              <a:spcBef>
                <a:spcPct val="30000"/>
              </a:spcBef>
              <a:defRPr sz="1200">
                <a:solidFill>
                  <a:schemeClr val="tx1"/>
                </a:solidFill>
                <a:latin typeface="Arial" panose="020B0604020202020204" pitchFamily="34" charset="0"/>
                <a:cs typeface="Arial" panose="020B0604020202020204" pitchFamily="34" charset="0"/>
              </a:defRPr>
            </a:lvl3pPr>
            <a:lvl4pPr marL="1600200" indent="-228600" defTabSz="987425">
              <a:spcBef>
                <a:spcPct val="30000"/>
              </a:spcBef>
              <a:defRPr sz="1200">
                <a:solidFill>
                  <a:schemeClr val="tx1"/>
                </a:solidFill>
                <a:latin typeface="Arial" panose="020B0604020202020204" pitchFamily="34" charset="0"/>
                <a:cs typeface="Arial" panose="020B0604020202020204" pitchFamily="34" charset="0"/>
              </a:defRPr>
            </a:lvl4pPr>
            <a:lvl5pPr marL="2057400" indent="-228600" defTabSz="987425">
              <a:spcBef>
                <a:spcPct val="30000"/>
              </a:spcBef>
              <a:defRPr sz="1200">
                <a:solidFill>
                  <a:schemeClr val="tx1"/>
                </a:solidFill>
                <a:latin typeface="Arial" panose="020B0604020202020204" pitchFamily="34" charset="0"/>
                <a:cs typeface="Arial" panose="020B0604020202020204" pitchFamily="34" charset="0"/>
              </a:defRPr>
            </a:lvl5pPr>
            <a:lvl6pPr marL="2514600" indent="-228600" defTabSz="9874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defTabSz="9874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defTabSz="9874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defTabSz="987425"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DF925695-F6D7-443B-ACDB-F2BC63F8FE11}" type="slidenum">
              <a:rPr altLang="vi-VN" sz="1300"/>
              <a:pPr>
                <a:spcBef>
                  <a:spcPct val="0"/>
                </a:spcBef>
              </a:pPr>
              <a:t>30</a:t>
            </a:fld>
            <a:endParaRPr lang="en-US" altLang="vi-VN" sz="13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vi-VN"/>
              <a:t>d</a:t>
            </a:r>
          </a:p>
        </p:txBody>
      </p:sp>
    </p:spTree>
    <p:extLst>
      <p:ext uri="{BB962C8B-B14F-4D97-AF65-F5344CB8AC3E}">
        <p14:creationId xmlns:p14="http://schemas.microsoft.com/office/powerpoint/2010/main" val="150827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CB74C06F-AFDC-47E0-96B7-05E5DD9BC910}" type="datetime1">
              <a:rPr lang="en-US" smtClean="0"/>
              <a:t>10/2/2021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E0F47B14-8407-4AD0-A711-002D8FBAB46D}" type="slidenum">
              <a:rPr lang="en-US" smtClean="0"/>
              <a:pPr>
                <a:defRPr/>
              </a:pPr>
              <a:t>‹#›</a:t>
            </a:fld>
            <a:endParaRPr lang="en-US"/>
          </a:p>
        </p:txBody>
      </p:sp>
    </p:spTree>
    <p:extLst>
      <p:ext uri="{BB962C8B-B14F-4D97-AF65-F5344CB8AC3E}">
        <p14:creationId xmlns:p14="http://schemas.microsoft.com/office/powerpoint/2010/main" val="3925947743"/>
      </p:ext>
    </p:extLst>
  </p:cSld>
  <p:clrMapOvr>
    <a:masterClrMapping/>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B896B40-D523-47EC-9A9E-C71A45096F30}" type="datetime1">
              <a:rPr lang="en-US" smtClean="0"/>
              <a:t>10/2/2021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091B51-42FE-4322-82B1-3087269A5A16}" type="slidenum">
              <a:rPr lang="en-US" smtClean="0"/>
              <a:pPr>
                <a:defRPr/>
              </a:pPr>
              <a:t>‹#›</a:t>
            </a:fld>
            <a:endParaRPr lang="en-US"/>
          </a:p>
        </p:txBody>
      </p:sp>
    </p:spTree>
    <p:extLst>
      <p:ext uri="{BB962C8B-B14F-4D97-AF65-F5344CB8AC3E}">
        <p14:creationId xmlns:p14="http://schemas.microsoft.com/office/powerpoint/2010/main" val="725264033"/>
      </p:ext>
    </p:extLst>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D7B8CE4F-A202-410E-9176-BAFA940A4963}" type="datetime1">
              <a:rPr lang="en-US" smtClean="0"/>
              <a:t>10/2/2021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48C1ACBC-881C-4A19-9C5C-164CEDE9A310}" type="slidenum">
              <a:rPr lang="en-US" smtClean="0"/>
              <a:pPr>
                <a:defRPr/>
              </a:pPr>
              <a:t>‹#›</a:t>
            </a:fld>
            <a:endParaRPr lang="en-US"/>
          </a:p>
        </p:txBody>
      </p:sp>
    </p:spTree>
    <p:extLst>
      <p:ext uri="{BB962C8B-B14F-4D97-AF65-F5344CB8AC3E}">
        <p14:creationId xmlns:p14="http://schemas.microsoft.com/office/powerpoint/2010/main" val="2709768628"/>
      </p:ext>
    </p:extLst>
  </p:cSld>
  <p:clrMapOvr>
    <a:masterClrMapping/>
  </p:clrMapOvr>
  <p:transition>
    <p:dissolv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5737BC92-89BC-4B33-8825-7DCA8C4C9B7A}" type="datetime1">
              <a:rPr lang="en-US" smtClean="0"/>
              <a:t>10/2/2021</a:t>
            </a:fld>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A741549F-3F4E-4A8E-B607-3E28F0971275}" type="slidenum">
              <a:rPr lang="en-US"/>
              <a:pPr>
                <a:defRPr/>
              </a:pPr>
              <a:t>‹#›</a:t>
            </a:fld>
            <a:endParaRPr lang="en-US"/>
          </a:p>
        </p:txBody>
      </p:sp>
    </p:spTree>
    <p:extLst>
      <p:ext uri="{BB962C8B-B14F-4D97-AF65-F5344CB8AC3E}">
        <p14:creationId xmlns:p14="http://schemas.microsoft.com/office/powerpoint/2010/main" val="3788462627"/>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B1D7D0D-08E2-4150-BCBB-8AF3AF4B5BED}" type="datetime1">
              <a:rPr lang="en-US" smtClean="0"/>
              <a:t>10/2/2021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546377F-AC78-4B2A-A298-5740AC0A8D54}" type="slidenum">
              <a:rPr lang="en-US" smtClean="0"/>
              <a:pPr>
                <a:defRPr/>
              </a:pPr>
              <a:t>‹#›</a:t>
            </a:fld>
            <a:endParaRPr lang="en-US"/>
          </a:p>
        </p:txBody>
      </p:sp>
    </p:spTree>
    <p:extLst>
      <p:ext uri="{BB962C8B-B14F-4D97-AF65-F5344CB8AC3E}">
        <p14:creationId xmlns:p14="http://schemas.microsoft.com/office/powerpoint/2010/main" val="2318155853"/>
      </p:ext>
    </p:extLst>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6112D3B-2BE2-4C49-8BEF-7455AF68366F}" type="datetime1">
              <a:rPr lang="en-US" smtClean="0"/>
              <a:t>10/2/2021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DEC8F6D-5D55-4949-A853-00CB7C7736F7}" type="slidenum">
              <a:rPr lang="en-US" smtClean="0"/>
              <a:pPr>
                <a:defRPr/>
              </a:pPr>
              <a:t>‹#›</a:t>
            </a:fld>
            <a:endParaRPr lang="en-US"/>
          </a:p>
        </p:txBody>
      </p:sp>
    </p:spTree>
    <p:extLst>
      <p:ext uri="{BB962C8B-B14F-4D97-AF65-F5344CB8AC3E}">
        <p14:creationId xmlns:p14="http://schemas.microsoft.com/office/powerpoint/2010/main" val="1792668378"/>
      </p:ext>
    </p:extLst>
  </p:cSld>
  <p:clrMapOvr>
    <a:masterClrMapping/>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7F3EACBB-7031-42A0-9377-36992BDC4FFC}" type="datetime1">
              <a:rPr lang="en-US" smtClean="0"/>
              <a:t>10/2/2021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D1673D6C-2F50-4CFC-ABEF-B23CB1CB0468}" type="slidenum">
              <a:rPr lang="en-US" smtClean="0"/>
              <a:pPr>
                <a:defRPr/>
              </a:pPr>
              <a:t>‹#›</a:t>
            </a:fld>
            <a:endParaRPr lang="en-US"/>
          </a:p>
        </p:txBody>
      </p:sp>
    </p:spTree>
    <p:extLst>
      <p:ext uri="{BB962C8B-B14F-4D97-AF65-F5344CB8AC3E}">
        <p14:creationId xmlns:p14="http://schemas.microsoft.com/office/powerpoint/2010/main" val="1364049404"/>
      </p:ext>
    </p:extLst>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6FAA3EC5-ABAD-4473-B59A-1740F2C87141}" type="datetime1">
              <a:rPr lang="en-US" smtClean="0"/>
              <a:t>10/2/2021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EB5E5DF8-A7BB-4F6A-805A-2596C67D7547}" type="slidenum">
              <a:rPr lang="en-US" smtClean="0"/>
              <a:pPr>
                <a:defRPr/>
              </a:pPr>
              <a:t>‹#›</a:t>
            </a:fld>
            <a:endParaRPr lang="en-US"/>
          </a:p>
        </p:txBody>
      </p:sp>
    </p:spTree>
    <p:extLst>
      <p:ext uri="{BB962C8B-B14F-4D97-AF65-F5344CB8AC3E}">
        <p14:creationId xmlns:p14="http://schemas.microsoft.com/office/powerpoint/2010/main" val="281131631"/>
      </p:ext>
    </p:extLst>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AF5DEEBB-9E87-43A0-A875-76BEC3ABBCAF}" type="datetime1">
              <a:rPr lang="en-US" smtClean="0"/>
              <a:t>10/2/2021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AF9F9779-2DB7-483C-902A-2F589AFB4CCE}" type="slidenum">
              <a:rPr lang="en-US" smtClean="0"/>
              <a:pPr>
                <a:defRPr/>
              </a:pPr>
              <a:t>‹#›</a:t>
            </a:fld>
            <a:endParaRPr lang="en-US"/>
          </a:p>
        </p:txBody>
      </p:sp>
    </p:spTree>
    <p:extLst>
      <p:ext uri="{BB962C8B-B14F-4D97-AF65-F5344CB8AC3E}">
        <p14:creationId xmlns:p14="http://schemas.microsoft.com/office/powerpoint/2010/main" val="4235144141"/>
      </p:ext>
    </p:extLst>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24F9339B-F5B8-4DE3-AC9D-CCEBB6C95211}" type="datetime1">
              <a:rPr lang="en-US" smtClean="0"/>
              <a:t>10/2/2021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C0C076D-BD28-433A-8C03-34766B9B8670}" type="slidenum">
              <a:rPr lang="en-US" smtClean="0"/>
              <a:pPr>
                <a:defRPr/>
              </a:pPr>
              <a:t>‹#›</a:t>
            </a:fld>
            <a:endParaRPr lang="en-US"/>
          </a:p>
        </p:txBody>
      </p:sp>
    </p:spTree>
    <p:extLst>
      <p:ext uri="{BB962C8B-B14F-4D97-AF65-F5344CB8AC3E}">
        <p14:creationId xmlns:p14="http://schemas.microsoft.com/office/powerpoint/2010/main" val="1993852465"/>
      </p:ext>
    </p:extLst>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26807231-1272-443C-8D74-58BE5DB7E87E}" type="datetime1">
              <a:rPr lang="en-US" smtClean="0"/>
              <a:t>10/2/2021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F7B7548-2B71-4741-8B7D-CC7DD85AA314}" type="slidenum">
              <a:rPr lang="en-US" smtClean="0"/>
              <a:pPr>
                <a:defRPr/>
              </a:pPr>
              <a:t>‹#›</a:t>
            </a:fld>
            <a:endParaRPr lang="en-US"/>
          </a:p>
        </p:txBody>
      </p:sp>
    </p:spTree>
    <p:extLst>
      <p:ext uri="{BB962C8B-B14F-4D97-AF65-F5344CB8AC3E}">
        <p14:creationId xmlns:p14="http://schemas.microsoft.com/office/powerpoint/2010/main" val="1296175150"/>
      </p:ext>
    </p:extLst>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83EB56FE-98F2-4F07-BE0B-B42C9E58A8BD}" type="datetime1">
              <a:rPr lang="en-US" smtClean="0"/>
              <a:t>10/2/2021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2B63EA3-482E-42B7-9CF2-544AE641E7A2}" type="slidenum">
              <a:rPr lang="en-US" smtClean="0"/>
              <a:pPr>
                <a:defRPr/>
              </a:pPr>
              <a:t>‹#›</a:t>
            </a:fld>
            <a:endParaRPr lang="en-US"/>
          </a:p>
        </p:txBody>
      </p:sp>
    </p:spTree>
    <p:extLst>
      <p:ext uri="{BB962C8B-B14F-4D97-AF65-F5344CB8AC3E}">
        <p14:creationId xmlns:p14="http://schemas.microsoft.com/office/powerpoint/2010/main" val="4056399254"/>
      </p:ext>
    </p:extLst>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E3FB6FF-6737-4499-93B9-7D5A1332B171}" type="datetime1">
              <a:rPr lang="en-US" smtClean="0"/>
              <a:t>10/2/2021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2C64D634-519B-4066-9EC7-16CD5AA2C593}" type="slidenum">
              <a:rPr lang="en-US" smtClean="0"/>
              <a:pPr>
                <a:defRPr/>
              </a:pPr>
              <a:t>‹#›</a:t>
            </a:fld>
            <a:endParaRPr lang="en-US"/>
          </a:p>
        </p:txBody>
      </p:sp>
    </p:spTree>
    <p:extLst>
      <p:ext uri="{BB962C8B-B14F-4D97-AF65-F5344CB8AC3E}">
        <p14:creationId xmlns:p14="http://schemas.microsoft.com/office/powerpoint/2010/main" val="1832210376"/>
      </p:ext>
    </p:extLst>
  </p:cSld>
  <p:clrMap bg1="lt1" tx1="dk1" bg2="lt2" tx2="dk2" accent1="accent1" accent2="accent2" accent3="accent3" accent4="accent4" accent5="accent5" accent6="accent6" hlink="hlink" folHlink="folHlink"/>
  <p:sldLayoutIdLst>
    <p:sldLayoutId id="2147484769" r:id="rId1"/>
    <p:sldLayoutId id="2147484770" r:id="rId2"/>
    <p:sldLayoutId id="2147484771" r:id="rId3"/>
    <p:sldLayoutId id="2147484772" r:id="rId4"/>
    <p:sldLayoutId id="2147484773" r:id="rId5"/>
    <p:sldLayoutId id="2147484774" r:id="rId6"/>
    <p:sldLayoutId id="2147484775" r:id="rId7"/>
    <p:sldLayoutId id="2147484776" r:id="rId8"/>
    <p:sldLayoutId id="2147484777" r:id="rId9"/>
    <p:sldLayoutId id="2147484778" r:id="rId10"/>
    <p:sldLayoutId id="2147484779" r:id="rId11"/>
    <p:sldLayoutId id="2147484780" r:id="rId12"/>
  </p:sldLayoutIdLst>
  <p:transition>
    <p:dissolve/>
  </p:transition>
  <p:timing>
    <p:tnLst>
      <p:par>
        <p:cTn id="1" dur="indefinite" restart="never" nodeType="tmRoot"/>
      </p:par>
    </p:tnLst>
  </p:timing>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5.wmf"/><Relationship Id="rId5" Type="http://schemas.openxmlformats.org/officeDocument/2006/relationships/oleObject" Target="../embeddings/oleObject2.bin"/><Relationship Id="rId4" Type="http://schemas.openxmlformats.org/officeDocument/2006/relationships/image" Target="../media/image1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gradFill>
          <a:gsLst>
            <a:gs pos="0">
              <a:schemeClr val="bg1"/>
            </a:gs>
            <a:gs pos="74000">
              <a:srgbClr val="FAFADA"/>
            </a:gs>
            <a:gs pos="83000">
              <a:srgbClr val="DCF6CA"/>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a:xfrm>
            <a:off x="323528" y="1340768"/>
            <a:ext cx="8286750" cy="3370263"/>
          </a:xfrm>
          <a:ln>
            <a:miter lim="800000"/>
            <a:headEnd/>
            <a:tailEnd/>
          </a:ln>
          <a:extLst/>
        </p:spPr>
        <p:txBody>
          <a:bodyPr>
            <a:normAutofit/>
          </a:bodyPr>
          <a:lstStyle/>
          <a:p>
            <a:pPr algn="ctr" eaLnBrk="1" fontAlgn="auto" hangingPunct="1">
              <a:lnSpc>
                <a:spcPct val="150000"/>
              </a:lnSpc>
              <a:spcAft>
                <a:spcPts val="0"/>
              </a:spcAft>
              <a:defRPr/>
            </a:pPr>
            <a:r>
              <a:rPr lang="en-US" sz="3200" b="1" noProof="1" smtClean="0">
                <a:solidFill>
                  <a:srgbClr val="7030A0"/>
                </a:solidFill>
              </a:rPr>
              <a:t>CHƯƠNG </a:t>
            </a:r>
            <a:r>
              <a:rPr lang="en-US" sz="3200" b="1" noProof="1" smtClean="0">
                <a:solidFill>
                  <a:srgbClr val="7030A0"/>
                </a:solidFill>
              </a:rPr>
              <a:t>III.</a:t>
            </a:r>
            <a:r>
              <a:rPr lang="en-US" sz="4000" b="1" noProof="1" smtClean="0">
                <a:solidFill>
                  <a:srgbClr val="7030A0"/>
                </a:solidFill>
              </a:rPr>
              <a:t/>
            </a:r>
            <a:br>
              <a:rPr lang="en-US" sz="4000" b="1" noProof="1" smtClean="0">
                <a:solidFill>
                  <a:srgbClr val="7030A0"/>
                </a:solidFill>
              </a:rPr>
            </a:br>
            <a:r>
              <a:rPr lang="en-US" sz="4000" b="1" noProof="1" smtClean="0">
                <a:solidFill>
                  <a:srgbClr val="7030A0"/>
                </a:solidFill>
              </a:rPr>
              <a:t>ĐỘ CO GIÃN CỦA CẦU VÀ CUNG</a:t>
            </a:r>
            <a:endParaRPr lang="en-US" sz="4000" b="1" noProof="1" smtClean="0">
              <a:solidFill>
                <a:srgbClr val="7030A0"/>
              </a:solidFill>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after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checkerboard(across)">
                                      <p:cBhvr>
                                        <p:cTn id="7"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7384"/>
            <a:ext cx="9144000" cy="93610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571500" indent="-571500" eaLnBrk="1" hangingPunct="1">
              <a:buFont typeface="Wingdings" pitchFamily="2" charset="2"/>
              <a:buChar char="v"/>
            </a:pPr>
            <a:r>
              <a:rPr lang="en-US" sz="4000" smtClean="0">
                <a:solidFill>
                  <a:srgbClr val="FFFF00"/>
                </a:solidFill>
                <a:cs typeface="Times New Roman" pitchFamily="18" charset="0"/>
              </a:rPr>
              <a:t>Các yếu tố tác động đến E</a:t>
            </a:r>
            <a:r>
              <a:rPr lang="en-US" sz="4000" baseline="-25000" smtClean="0">
                <a:solidFill>
                  <a:srgbClr val="FFFF00"/>
                </a:solidFill>
                <a:cs typeface="Times New Roman" pitchFamily="18" charset="0"/>
              </a:rPr>
              <a:t>D</a:t>
            </a:r>
            <a:endParaRPr lang="en-US" sz="4000" smtClean="0">
              <a:solidFill>
                <a:srgbClr val="FFFF00"/>
              </a:solidFill>
              <a:cs typeface="Times New Roman" pitchFamily="18" charset="0"/>
            </a:endParaRPr>
          </a:p>
        </p:txBody>
      </p:sp>
      <p:sp>
        <p:nvSpPr>
          <p:cNvPr id="20" name="Content Placeholder 2"/>
          <p:cNvSpPr>
            <a:spLocks noGrp="1"/>
          </p:cNvSpPr>
          <p:nvPr>
            <p:ph idx="1"/>
          </p:nvPr>
        </p:nvSpPr>
        <p:spPr>
          <a:xfrm>
            <a:off x="457200" y="1340769"/>
            <a:ext cx="8229600" cy="792087"/>
          </a:xfrm>
        </p:spPr>
        <p:txBody>
          <a:bodyPr>
            <a:normAutofit/>
          </a:bodyPr>
          <a:lstStyle/>
          <a:p>
            <a:r>
              <a:rPr lang="vi-VN" sz="3200" b="1"/>
              <a:t>Sự sẵn có của các hàng hóa thay thế gần</a:t>
            </a:r>
            <a:r>
              <a:rPr lang="vi-VN" sz="3200"/>
              <a:t>. </a:t>
            </a:r>
            <a:endParaRPr lang="en-US" sz="3200" i="1" smtClean="0">
              <a:latin typeface="VNI-Helve" pitchFamily="2" charset="0"/>
            </a:endParaRPr>
          </a:p>
        </p:txBody>
      </p:sp>
      <p:pic>
        <p:nvPicPr>
          <p:cNvPr id="1167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669" y="2132855"/>
            <a:ext cx="2143125"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111" y="2049959"/>
            <a:ext cx="2315145" cy="2315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4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9380" y="2032843"/>
            <a:ext cx="19431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487763"/>
            <a:ext cx="298132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67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55976" y="4347989"/>
            <a:ext cx="3196225" cy="1745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245349"/>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800" decel="100000"/>
                                        <p:tgtEl>
                                          <p:spTgt spid="20">
                                            <p:txEl>
                                              <p:pRg st="0" end="0"/>
                                            </p:txEl>
                                          </p:spTgt>
                                        </p:tgtEl>
                                      </p:cBhvr>
                                    </p:animEffect>
                                    <p:anim calcmode="lin" valueType="num">
                                      <p:cBhvr>
                                        <p:cTn id="8" dur="800" decel="100000" fill="hold"/>
                                        <p:tgtEl>
                                          <p:spTgt spid="2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16738"/>
                                        </p:tgtEl>
                                        <p:attrNameLst>
                                          <p:attrName>style.visibility</p:attrName>
                                        </p:attrNameLst>
                                      </p:cBhvr>
                                      <p:to>
                                        <p:strVal val="visible"/>
                                      </p:to>
                                    </p:set>
                                    <p:animEffect transition="in" filter="circle(in)">
                                      <p:cBhvr>
                                        <p:cTn id="17" dur="2000"/>
                                        <p:tgtEl>
                                          <p:spTgt spid="116738"/>
                                        </p:tgtEl>
                                      </p:cBhvr>
                                    </p:animEffect>
                                  </p:childTnLst>
                                </p:cTn>
                              </p:par>
                              <p:par>
                                <p:cTn id="18" presetID="6" presetClass="entr" presetSubtype="16" fill="hold" nodeType="withEffect">
                                  <p:stCondLst>
                                    <p:cond delay="0"/>
                                  </p:stCondLst>
                                  <p:childTnLst>
                                    <p:set>
                                      <p:cBhvr>
                                        <p:cTn id="19" dur="1" fill="hold">
                                          <p:stCondLst>
                                            <p:cond delay="0"/>
                                          </p:stCondLst>
                                        </p:cTn>
                                        <p:tgtEl>
                                          <p:spTgt spid="116739"/>
                                        </p:tgtEl>
                                        <p:attrNameLst>
                                          <p:attrName>style.visibility</p:attrName>
                                        </p:attrNameLst>
                                      </p:cBhvr>
                                      <p:to>
                                        <p:strVal val="visible"/>
                                      </p:to>
                                    </p:set>
                                    <p:animEffect transition="in" filter="circle(in)">
                                      <p:cBhvr>
                                        <p:cTn id="20" dur="2000"/>
                                        <p:tgtEl>
                                          <p:spTgt spid="116739"/>
                                        </p:tgtEl>
                                      </p:cBhvr>
                                    </p:animEffect>
                                  </p:childTnLst>
                                </p:cTn>
                              </p:par>
                              <p:par>
                                <p:cTn id="21" presetID="6" presetClass="entr" presetSubtype="16" fill="hold" nodeType="withEffect">
                                  <p:stCondLst>
                                    <p:cond delay="0"/>
                                  </p:stCondLst>
                                  <p:childTnLst>
                                    <p:set>
                                      <p:cBhvr>
                                        <p:cTn id="22" dur="1" fill="hold">
                                          <p:stCondLst>
                                            <p:cond delay="0"/>
                                          </p:stCondLst>
                                        </p:cTn>
                                        <p:tgtEl>
                                          <p:spTgt spid="116740"/>
                                        </p:tgtEl>
                                        <p:attrNameLst>
                                          <p:attrName>style.visibility</p:attrName>
                                        </p:attrNameLst>
                                      </p:cBhvr>
                                      <p:to>
                                        <p:strVal val="visible"/>
                                      </p:to>
                                    </p:set>
                                    <p:animEffect transition="in" filter="circle(in)">
                                      <p:cBhvr>
                                        <p:cTn id="23" dur="2000"/>
                                        <p:tgtEl>
                                          <p:spTgt spid="116740"/>
                                        </p:tgtEl>
                                      </p:cBhvr>
                                    </p:animEffect>
                                  </p:childTnLst>
                                </p:cTn>
                              </p:par>
                              <p:par>
                                <p:cTn id="24" presetID="6" presetClass="entr" presetSubtype="16" fill="hold" nodeType="withEffect">
                                  <p:stCondLst>
                                    <p:cond delay="0"/>
                                  </p:stCondLst>
                                  <p:childTnLst>
                                    <p:set>
                                      <p:cBhvr>
                                        <p:cTn id="25" dur="1" fill="hold">
                                          <p:stCondLst>
                                            <p:cond delay="0"/>
                                          </p:stCondLst>
                                        </p:cTn>
                                        <p:tgtEl>
                                          <p:spTgt spid="116742"/>
                                        </p:tgtEl>
                                        <p:attrNameLst>
                                          <p:attrName>style.visibility</p:attrName>
                                        </p:attrNameLst>
                                      </p:cBhvr>
                                      <p:to>
                                        <p:strVal val="visible"/>
                                      </p:to>
                                    </p:set>
                                    <p:animEffect transition="in" filter="circle(in)">
                                      <p:cBhvr>
                                        <p:cTn id="26" dur="2000"/>
                                        <p:tgtEl>
                                          <p:spTgt spid="116742"/>
                                        </p:tgtEl>
                                      </p:cBhvr>
                                    </p:animEffect>
                                  </p:childTnLst>
                                </p:cTn>
                              </p:par>
                              <p:par>
                                <p:cTn id="27" presetID="6" presetClass="entr" presetSubtype="16" fill="hold" nodeType="withEffect">
                                  <p:stCondLst>
                                    <p:cond delay="0"/>
                                  </p:stCondLst>
                                  <p:childTnLst>
                                    <p:set>
                                      <p:cBhvr>
                                        <p:cTn id="28" dur="1" fill="hold">
                                          <p:stCondLst>
                                            <p:cond delay="0"/>
                                          </p:stCondLst>
                                        </p:cTn>
                                        <p:tgtEl>
                                          <p:spTgt spid="116745"/>
                                        </p:tgtEl>
                                        <p:attrNameLst>
                                          <p:attrName>style.visibility</p:attrName>
                                        </p:attrNameLst>
                                      </p:cBhvr>
                                      <p:to>
                                        <p:strVal val="visible"/>
                                      </p:to>
                                    </p:set>
                                    <p:animEffect transition="in" filter="circle(in)">
                                      <p:cBhvr>
                                        <p:cTn id="29" dur="2000"/>
                                        <p:tgtEl>
                                          <p:spTgt spid="116745"/>
                                        </p:tgtEl>
                                      </p:cBhvr>
                                    </p:animEffect>
                                  </p:childTnLst>
                                </p:cTn>
                              </p:par>
                              <p:par>
                                <p:cTn id="30" presetID="6" presetClass="entr" presetSubtype="16" fill="hold" nodeType="withEffect">
                                  <p:stCondLst>
                                    <p:cond delay="0"/>
                                  </p:stCondLst>
                                  <p:childTnLst>
                                    <p:set>
                                      <p:cBhvr>
                                        <p:cTn id="31" dur="1" fill="hold">
                                          <p:stCondLst>
                                            <p:cond delay="0"/>
                                          </p:stCondLst>
                                        </p:cTn>
                                        <p:tgtEl>
                                          <p:spTgt spid="116744"/>
                                        </p:tgtEl>
                                        <p:attrNameLst>
                                          <p:attrName>style.visibility</p:attrName>
                                        </p:attrNameLst>
                                      </p:cBhvr>
                                      <p:to>
                                        <p:strVal val="visible"/>
                                      </p:to>
                                    </p:set>
                                    <p:animEffect transition="in" filter="circle(in)">
                                      <p:cBhvr>
                                        <p:cTn id="32" dur="2000"/>
                                        <p:tgtEl>
                                          <p:spTgt spid="116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7384"/>
            <a:ext cx="9144000" cy="93610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571500" indent="-571500" eaLnBrk="1" hangingPunct="1">
              <a:buFont typeface="Wingdings" pitchFamily="2" charset="2"/>
              <a:buChar char="v"/>
            </a:pPr>
            <a:r>
              <a:rPr lang="en-US" sz="4000" smtClean="0">
                <a:solidFill>
                  <a:srgbClr val="FFFF00"/>
                </a:solidFill>
                <a:cs typeface="Times New Roman" pitchFamily="18" charset="0"/>
              </a:rPr>
              <a:t>Các yếu tố tác động đến E</a:t>
            </a:r>
            <a:r>
              <a:rPr lang="en-US" sz="4000" baseline="-25000" smtClean="0">
                <a:solidFill>
                  <a:srgbClr val="FFFF00"/>
                </a:solidFill>
                <a:cs typeface="Times New Roman" pitchFamily="18" charset="0"/>
              </a:rPr>
              <a:t>D</a:t>
            </a:r>
            <a:endParaRPr lang="en-US" sz="4000" smtClean="0">
              <a:solidFill>
                <a:srgbClr val="FFFF00"/>
              </a:solidFill>
              <a:cs typeface="Times New Roman" pitchFamily="18" charset="0"/>
            </a:endParaRPr>
          </a:p>
        </p:txBody>
      </p:sp>
      <p:sp>
        <p:nvSpPr>
          <p:cNvPr id="20" name="Content Placeholder 2"/>
          <p:cNvSpPr>
            <a:spLocks noGrp="1"/>
          </p:cNvSpPr>
          <p:nvPr>
            <p:ph idx="1"/>
          </p:nvPr>
        </p:nvSpPr>
        <p:spPr>
          <a:xfrm>
            <a:off x="457200" y="1340769"/>
            <a:ext cx="8229600" cy="648071"/>
          </a:xfrm>
        </p:spPr>
        <p:txBody>
          <a:bodyPr>
            <a:normAutofit/>
          </a:bodyPr>
          <a:lstStyle/>
          <a:p>
            <a:r>
              <a:rPr lang="vi-VN" sz="2800" b="1"/>
              <a:t>Giới hạn thời gian</a:t>
            </a:r>
            <a:r>
              <a:rPr lang="vi-VN" sz="2800"/>
              <a:t>. </a:t>
            </a:r>
            <a:endParaRPr lang="en-US" sz="3200" i="1" smtClean="0">
              <a:latin typeface="VNI-Helve" pitchFamily="2" charset="0"/>
            </a:endParaRPr>
          </a:p>
        </p:txBody>
      </p:sp>
      <p:pic>
        <p:nvPicPr>
          <p:cNvPr id="1177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1976" y="2301713"/>
            <a:ext cx="3834160" cy="2279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528870"/>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800" decel="100000"/>
                                        <p:tgtEl>
                                          <p:spTgt spid="20">
                                            <p:txEl>
                                              <p:pRg st="0" end="0"/>
                                            </p:txEl>
                                          </p:spTgt>
                                        </p:tgtEl>
                                      </p:cBhvr>
                                    </p:animEffect>
                                    <p:anim calcmode="lin" valueType="num">
                                      <p:cBhvr>
                                        <p:cTn id="8" dur="800" decel="100000" fill="hold"/>
                                        <p:tgtEl>
                                          <p:spTgt spid="2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
                                            <p:txEl>
                                              <p:pRg st="0" end="0"/>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652463"/>
          </a:xfrm>
        </p:spPr>
        <p:txBody>
          <a:bodyPr>
            <a:normAutofit/>
          </a:bodyPr>
          <a:lstStyle/>
          <a:p>
            <a:r>
              <a:rPr lang="en-US" sz="3600" smtClean="0">
                <a:solidFill>
                  <a:srgbClr val="0000FF"/>
                </a:solidFill>
                <a:cs typeface="Times New Roman" pitchFamily="18" charset="0"/>
              </a:rPr>
              <a:t>b) Độ co giãn của cầu theo thu nhập (E</a:t>
            </a:r>
            <a:r>
              <a:rPr lang="en-US" sz="3600" baseline="-25000" smtClean="0">
                <a:solidFill>
                  <a:srgbClr val="0000FF"/>
                </a:solidFill>
                <a:cs typeface="Times New Roman" pitchFamily="18" charset="0"/>
              </a:rPr>
              <a:t>I</a:t>
            </a:r>
            <a:r>
              <a:rPr lang="en-US" sz="3600" smtClean="0">
                <a:solidFill>
                  <a:srgbClr val="0000FF"/>
                </a:solidFill>
                <a:cs typeface="Times New Roman" pitchFamily="18" charset="0"/>
              </a:rPr>
              <a:t>)</a:t>
            </a:r>
          </a:p>
        </p:txBody>
      </p:sp>
      <p:sp>
        <p:nvSpPr>
          <p:cNvPr id="3" name="Content Placeholder 2"/>
          <p:cNvSpPr>
            <a:spLocks noGrp="1"/>
          </p:cNvSpPr>
          <p:nvPr>
            <p:ph idx="1"/>
          </p:nvPr>
        </p:nvSpPr>
        <p:spPr>
          <a:xfrm>
            <a:off x="457200" y="1052736"/>
            <a:ext cx="8229600" cy="4572000"/>
          </a:xfrm>
        </p:spPr>
        <p:txBody>
          <a:bodyPr/>
          <a:lstStyle/>
          <a:p>
            <a:pPr algn="just">
              <a:lnSpc>
                <a:spcPct val="150000"/>
              </a:lnSpc>
              <a:spcBef>
                <a:spcPts val="0"/>
              </a:spcBef>
              <a:buFont typeface="Wingdings 2" pitchFamily="18" charset="2"/>
              <a:buNone/>
            </a:pPr>
            <a:r>
              <a:rPr lang="en-US" sz="3200" smtClean="0">
                <a:cs typeface="Times New Roman" pitchFamily="18" charset="0"/>
              </a:rPr>
              <a:t>E</a:t>
            </a:r>
            <a:r>
              <a:rPr lang="en-US" sz="3200" baseline="-25000" smtClean="0">
                <a:cs typeface="Times New Roman" pitchFamily="18" charset="0"/>
              </a:rPr>
              <a:t>I</a:t>
            </a:r>
            <a:r>
              <a:rPr lang="en-US" sz="3200" smtClean="0">
                <a:cs typeface="Times New Roman" pitchFamily="18" charset="0"/>
              </a:rPr>
              <a:t> đo lường sự nhạy cảm của người tiêu dùng biểu hiện qua sự thay đổi của lượng cầu khi thu nhập thay đổi. Nó được tính bằng % thay đổi của lượng cầu trên % thay đổi của thu nhập.</a:t>
            </a:r>
          </a:p>
          <a:p>
            <a:pPr algn="just">
              <a:lnSpc>
                <a:spcPct val="150000"/>
              </a:lnSpc>
              <a:spcBef>
                <a:spcPts val="0"/>
              </a:spcBef>
              <a:buFont typeface="Wingdings 2" pitchFamily="18" charset="2"/>
              <a:buNone/>
            </a:pPr>
            <a:r>
              <a:rPr lang="en-US" sz="3200" smtClean="0">
                <a:cs typeface="Times New Roman" pitchFamily="18" charset="0"/>
              </a:rPr>
              <a:t>Công thức tính: </a:t>
            </a:r>
          </a:p>
          <a:p>
            <a:pPr>
              <a:lnSpc>
                <a:spcPct val="150000"/>
              </a:lnSpc>
              <a:spcBef>
                <a:spcPts val="0"/>
              </a:spcBef>
            </a:pPr>
            <a:endParaRPr lang="en-US" sz="2800" smtClean="0">
              <a:cs typeface="Times New Roman" pitchFamily="18" charset="0"/>
            </a:endParaRPr>
          </a:p>
        </p:txBody>
      </p:sp>
      <p:grpSp>
        <p:nvGrpSpPr>
          <p:cNvPr id="98309" name="Group 4"/>
          <p:cNvGrpSpPr>
            <a:grpSpLocks/>
          </p:cNvGrpSpPr>
          <p:nvPr/>
        </p:nvGrpSpPr>
        <p:grpSpPr bwMode="auto">
          <a:xfrm>
            <a:off x="2936875" y="4429125"/>
            <a:ext cx="2714625" cy="1360488"/>
            <a:chOff x="1071563" y="4429126"/>
            <a:chExt cx="2714625" cy="1360665"/>
          </a:xfrm>
        </p:grpSpPr>
        <p:sp>
          <p:nvSpPr>
            <p:cNvPr id="98310" name="TextBox 8"/>
            <p:cNvSpPr txBox="1">
              <a:spLocks noChangeArrowheads="1"/>
            </p:cNvSpPr>
            <p:nvPr/>
          </p:nvSpPr>
          <p:spPr bwMode="auto">
            <a:xfrm>
              <a:off x="1071563" y="4857647"/>
              <a:ext cx="1183233" cy="64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E</a:t>
              </a:r>
              <a:r>
                <a:rPr lang="en-US" sz="3600" b="1" baseline="-25000">
                  <a:latin typeface="Times New Roman" pitchFamily="18" charset="0"/>
                  <a:cs typeface="Times New Roman" pitchFamily="18" charset="0"/>
                </a:rPr>
                <a:t>I </a:t>
              </a:r>
              <a:r>
                <a:rPr lang="en-US" sz="3600" b="1">
                  <a:latin typeface="Times New Roman" pitchFamily="18" charset="0"/>
                  <a:cs typeface="Times New Roman" pitchFamily="18" charset="0"/>
                </a:rPr>
                <a:t> = </a:t>
              </a:r>
            </a:p>
          </p:txBody>
        </p:sp>
        <p:sp>
          <p:nvSpPr>
            <p:cNvPr id="98311" name="TextBox 9"/>
            <p:cNvSpPr txBox="1">
              <a:spLocks noChangeArrowheads="1"/>
            </p:cNvSpPr>
            <p:nvPr/>
          </p:nvSpPr>
          <p:spPr bwMode="auto">
            <a:xfrm>
              <a:off x="2357306" y="5143460"/>
              <a:ext cx="133882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 I</a:t>
              </a:r>
            </a:p>
          </p:txBody>
        </p:sp>
        <p:sp>
          <p:nvSpPr>
            <p:cNvPr id="98312" name="TextBox 10"/>
            <p:cNvSpPr txBox="1">
              <a:spLocks noChangeArrowheads="1"/>
            </p:cNvSpPr>
            <p:nvPr/>
          </p:nvSpPr>
          <p:spPr bwMode="auto">
            <a:xfrm>
              <a:off x="2285875" y="4429126"/>
              <a:ext cx="140294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∆Q</a:t>
              </a:r>
            </a:p>
          </p:txBody>
        </p:sp>
        <p:cxnSp>
          <p:nvCxnSpPr>
            <p:cNvPr id="34" name="Straight Connector 33"/>
            <p:cNvCxnSpPr/>
            <p:nvPr/>
          </p:nvCxnSpPr>
          <p:spPr bwMode="auto">
            <a:xfrm>
              <a:off x="2357438" y="5143594"/>
              <a:ext cx="1428750"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98309"/>
                                        </p:tgtEl>
                                        <p:attrNameLst>
                                          <p:attrName>style.visibility</p:attrName>
                                        </p:attrNameLst>
                                      </p:cBhvr>
                                      <p:to>
                                        <p:strVal val="visible"/>
                                      </p:to>
                                    </p:set>
                                    <p:animEffect transition="in" filter="wipe(down)">
                                      <p:cBhvr>
                                        <p:cTn id="28" dur="500"/>
                                        <p:tgtEl>
                                          <p:spTgt spid="98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413"/>
            <a:ext cx="8229600" cy="4389437"/>
          </a:xfrm>
        </p:spPr>
        <p:txBody>
          <a:bodyPr>
            <a:normAutofit lnSpcReduction="10000"/>
          </a:bodyPr>
          <a:lstStyle/>
          <a:p>
            <a:pPr marL="0" indent="0">
              <a:lnSpc>
                <a:spcPct val="150000"/>
              </a:lnSpc>
              <a:spcBef>
                <a:spcPts val="0"/>
              </a:spcBef>
              <a:buFont typeface="Wingdings 2" pitchFamily="18" charset="2"/>
              <a:buNone/>
              <a:defRPr/>
            </a:pPr>
            <a:r>
              <a:rPr lang="en-US" sz="4000" smtClean="0"/>
              <a:t>Tính chất của E</a:t>
            </a:r>
            <a:r>
              <a:rPr lang="en-US" sz="4000" baseline="-25000" smtClean="0"/>
              <a:t>I</a:t>
            </a:r>
            <a:r>
              <a:rPr lang="en-US" sz="4000" smtClean="0"/>
              <a:t>:</a:t>
            </a:r>
          </a:p>
          <a:p>
            <a:pPr>
              <a:lnSpc>
                <a:spcPct val="150000"/>
              </a:lnSpc>
              <a:spcBef>
                <a:spcPts val="0"/>
              </a:spcBef>
              <a:defRPr/>
            </a:pPr>
            <a:r>
              <a:rPr lang="en-US" sz="4000" smtClean="0"/>
              <a:t>E</a:t>
            </a:r>
            <a:r>
              <a:rPr lang="en-US" sz="4000" baseline="-25000" smtClean="0"/>
              <a:t>I</a:t>
            </a:r>
            <a:r>
              <a:rPr lang="en-US" sz="4000" smtClean="0"/>
              <a:t> &gt; 0: hàng hóa thông thường</a:t>
            </a:r>
          </a:p>
          <a:p>
            <a:pPr lvl="1">
              <a:lnSpc>
                <a:spcPct val="150000"/>
              </a:lnSpc>
              <a:spcBef>
                <a:spcPts val="0"/>
              </a:spcBef>
              <a:defRPr/>
            </a:pPr>
            <a:r>
              <a:rPr lang="en-US" sz="4000" smtClean="0"/>
              <a:t>0 &lt; E</a:t>
            </a:r>
            <a:r>
              <a:rPr lang="en-US" sz="4000" baseline="-25000" smtClean="0"/>
              <a:t>I</a:t>
            </a:r>
            <a:r>
              <a:rPr lang="en-US" sz="4000" smtClean="0"/>
              <a:t> &lt; 1: hàng hóa thiết yếu</a:t>
            </a:r>
          </a:p>
          <a:p>
            <a:pPr lvl="1">
              <a:lnSpc>
                <a:spcPct val="150000"/>
              </a:lnSpc>
              <a:spcBef>
                <a:spcPts val="0"/>
              </a:spcBef>
              <a:defRPr/>
            </a:pPr>
            <a:r>
              <a:rPr lang="en-US" sz="4000" smtClean="0"/>
              <a:t>E</a:t>
            </a:r>
            <a:r>
              <a:rPr lang="en-US" sz="4000" baseline="-25000" smtClean="0"/>
              <a:t>I</a:t>
            </a:r>
            <a:r>
              <a:rPr lang="en-US" sz="4000" smtClean="0"/>
              <a:t> &gt; 1: hàng hóa cao cấp</a:t>
            </a:r>
          </a:p>
          <a:p>
            <a:pPr>
              <a:lnSpc>
                <a:spcPct val="150000"/>
              </a:lnSpc>
              <a:spcBef>
                <a:spcPts val="0"/>
              </a:spcBef>
              <a:defRPr/>
            </a:pPr>
            <a:r>
              <a:rPr lang="en-US" sz="4000" smtClean="0"/>
              <a:t>E</a:t>
            </a:r>
            <a:r>
              <a:rPr lang="en-US" sz="4000" baseline="-25000" smtClean="0"/>
              <a:t>I</a:t>
            </a:r>
            <a:r>
              <a:rPr lang="en-US" sz="4000" smtClean="0"/>
              <a:t> &lt;0: hàng hóa cấp thấp</a:t>
            </a:r>
            <a:endParaRPr lang="en-US" sz="4000"/>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13506"/>
            <a:ext cx="8572500" cy="652463"/>
          </a:xfrm>
        </p:spPr>
        <p:txBody>
          <a:bodyPr/>
          <a:lstStyle/>
          <a:p>
            <a:r>
              <a:rPr lang="en-US" sz="3600" dirty="0" smtClean="0">
                <a:solidFill>
                  <a:srgbClr val="0000FF"/>
                </a:solidFill>
                <a:cs typeface="Times New Roman" pitchFamily="18" charset="0"/>
              </a:rPr>
              <a:t>c) </a:t>
            </a:r>
            <a:r>
              <a:rPr lang="en-US" sz="3600" dirty="0" err="1" smtClean="0">
                <a:solidFill>
                  <a:srgbClr val="0000FF"/>
                </a:solidFill>
                <a:cs typeface="Times New Roman" pitchFamily="18" charset="0"/>
              </a:rPr>
              <a:t>Sự</a:t>
            </a:r>
            <a:r>
              <a:rPr lang="en-US" sz="3600" dirty="0" smtClean="0">
                <a:solidFill>
                  <a:srgbClr val="0000FF"/>
                </a:solidFill>
                <a:cs typeface="Times New Roman" pitchFamily="18" charset="0"/>
              </a:rPr>
              <a:t> co </a:t>
            </a:r>
            <a:r>
              <a:rPr lang="en-US" sz="3600" dirty="0" err="1" smtClean="0">
                <a:solidFill>
                  <a:srgbClr val="0000FF"/>
                </a:solidFill>
                <a:cs typeface="Times New Roman" pitchFamily="18" charset="0"/>
              </a:rPr>
              <a:t>giãn</a:t>
            </a:r>
            <a:r>
              <a:rPr lang="en-US" sz="3600" dirty="0" smtClean="0">
                <a:solidFill>
                  <a:srgbClr val="0000FF"/>
                </a:solidFill>
                <a:cs typeface="Times New Roman" pitchFamily="18" charset="0"/>
              </a:rPr>
              <a:t> </a:t>
            </a:r>
            <a:r>
              <a:rPr lang="en-US" sz="3600" dirty="0" err="1" smtClean="0">
                <a:solidFill>
                  <a:srgbClr val="0000FF"/>
                </a:solidFill>
                <a:cs typeface="Times New Roman" pitchFamily="18" charset="0"/>
              </a:rPr>
              <a:t>của</a:t>
            </a:r>
            <a:r>
              <a:rPr lang="en-US" sz="3600" dirty="0" smtClean="0">
                <a:solidFill>
                  <a:srgbClr val="0000FF"/>
                </a:solidFill>
                <a:cs typeface="Times New Roman" pitchFamily="18" charset="0"/>
              </a:rPr>
              <a:t> </a:t>
            </a:r>
            <a:r>
              <a:rPr lang="en-US" sz="3600" dirty="0" err="1" smtClean="0">
                <a:solidFill>
                  <a:srgbClr val="0000FF"/>
                </a:solidFill>
                <a:cs typeface="Times New Roman" pitchFamily="18" charset="0"/>
              </a:rPr>
              <a:t>cầu</a:t>
            </a:r>
            <a:r>
              <a:rPr lang="en-US" sz="3600" dirty="0" smtClean="0">
                <a:solidFill>
                  <a:srgbClr val="0000FF"/>
                </a:solidFill>
                <a:cs typeface="Times New Roman" pitchFamily="18" charset="0"/>
              </a:rPr>
              <a:t> </a:t>
            </a:r>
            <a:r>
              <a:rPr lang="en-US" sz="3600" dirty="0" err="1" smtClean="0">
                <a:solidFill>
                  <a:srgbClr val="0000FF"/>
                </a:solidFill>
                <a:cs typeface="Times New Roman" pitchFamily="18" charset="0"/>
              </a:rPr>
              <a:t>theo</a:t>
            </a:r>
            <a:r>
              <a:rPr lang="en-US" sz="3600" dirty="0" smtClean="0">
                <a:solidFill>
                  <a:srgbClr val="0000FF"/>
                </a:solidFill>
                <a:cs typeface="Times New Roman" pitchFamily="18" charset="0"/>
              </a:rPr>
              <a:t> </a:t>
            </a:r>
            <a:r>
              <a:rPr lang="en-US" sz="3600" dirty="0" err="1" smtClean="0">
                <a:solidFill>
                  <a:srgbClr val="0000FF"/>
                </a:solidFill>
                <a:cs typeface="Times New Roman" pitchFamily="18" charset="0"/>
              </a:rPr>
              <a:t>giá</a:t>
            </a:r>
            <a:r>
              <a:rPr lang="en-US" sz="3600" dirty="0" smtClean="0">
                <a:solidFill>
                  <a:srgbClr val="0000FF"/>
                </a:solidFill>
                <a:cs typeface="Times New Roman" pitchFamily="18" charset="0"/>
              </a:rPr>
              <a:t> </a:t>
            </a:r>
            <a:r>
              <a:rPr lang="en-US" sz="3600" dirty="0" err="1" smtClean="0">
                <a:solidFill>
                  <a:srgbClr val="0000FF"/>
                </a:solidFill>
                <a:cs typeface="Times New Roman" pitchFamily="18" charset="0"/>
              </a:rPr>
              <a:t>chéo</a:t>
            </a:r>
            <a:r>
              <a:rPr lang="en-US" sz="3600" dirty="0" smtClean="0">
                <a:solidFill>
                  <a:srgbClr val="0000FF"/>
                </a:solidFill>
                <a:cs typeface="Times New Roman" pitchFamily="18" charset="0"/>
              </a:rPr>
              <a:t> (E</a:t>
            </a:r>
            <a:r>
              <a:rPr lang="en-US" sz="3600" baseline="-25000" dirty="0" smtClean="0">
                <a:solidFill>
                  <a:srgbClr val="0000FF"/>
                </a:solidFill>
                <a:cs typeface="Times New Roman" pitchFamily="18" charset="0"/>
              </a:rPr>
              <a:t>XY</a:t>
            </a:r>
            <a:r>
              <a:rPr lang="en-US" sz="3600" dirty="0" smtClean="0">
                <a:solidFill>
                  <a:srgbClr val="0000FF"/>
                </a:solidFill>
                <a:cs typeface="Times New Roman" pitchFamily="18" charset="0"/>
              </a:rPr>
              <a:t>)</a:t>
            </a:r>
          </a:p>
        </p:txBody>
      </p:sp>
      <p:sp>
        <p:nvSpPr>
          <p:cNvPr id="3" name="Content Placeholder 2"/>
          <p:cNvSpPr>
            <a:spLocks noGrp="1"/>
          </p:cNvSpPr>
          <p:nvPr>
            <p:ph idx="1"/>
          </p:nvPr>
        </p:nvSpPr>
        <p:spPr>
          <a:xfrm>
            <a:off x="457200" y="1051719"/>
            <a:ext cx="8229600" cy="4681537"/>
          </a:xfrm>
        </p:spPr>
        <p:txBody>
          <a:bodyPr/>
          <a:lstStyle/>
          <a:p>
            <a:pPr algn="just">
              <a:lnSpc>
                <a:spcPct val="150000"/>
              </a:lnSpc>
              <a:spcBef>
                <a:spcPts val="0"/>
              </a:spcBef>
            </a:pPr>
            <a:r>
              <a:rPr lang="en-US" sz="3200" smtClean="0">
                <a:cs typeface="Times New Roman" pitchFamily="18" charset="0"/>
              </a:rPr>
              <a:t>E</a:t>
            </a:r>
            <a:r>
              <a:rPr lang="en-US" sz="3200" baseline="-25000" smtClean="0">
                <a:cs typeface="Times New Roman" pitchFamily="18" charset="0"/>
              </a:rPr>
              <a:t>XY</a:t>
            </a:r>
            <a:r>
              <a:rPr lang="en-US" sz="3200" smtClean="0">
                <a:cs typeface="Times New Roman" pitchFamily="18" charset="0"/>
              </a:rPr>
              <a:t> đo lường sự nhạy cảm của người tiêu dùng biểu hiện qua sự thay đổi lượng cầu của một mặt hàng khi giá của mặt hàng liên quan với nó thay đổi.</a:t>
            </a:r>
          </a:p>
          <a:p>
            <a:pPr>
              <a:lnSpc>
                <a:spcPct val="150000"/>
              </a:lnSpc>
              <a:spcBef>
                <a:spcPts val="0"/>
              </a:spcBef>
            </a:pPr>
            <a:r>
              <a:rPr lang="en-US" sz="3200" smtClean="0">
                <a:cs typeface="Times New Roman" pitchFamily="18" charset="0"/>
              </a:rPr>
              <a:t>Công thức tính:</a:t>
            </a:r>
          </a:p>
          <a:p>
            <a:pPr>
              <a:lnSpc>
                <a:spcPct val="150000"/>
              </a:lnSpc>
              <a:spcBef>
                <a:spcPts val="0"/>
              </a:spcBef>
            </a:pPr>
            <a:endParaRPr lang="en-US" sz="3200" smtClean="0">
              <a:cs typeface="Times New Roman" pitchFamily="18" charset="0"/>
            </a:endParaRPr>
          </a:p>
        </p:txBody>
      </p:sp>
      <p:grpSp>
        <p:nvGrpSpPr>
          <p:cNvPr id="100357" name="Group 4"/>
          <p:cNvGrpSpPr>
            <a:grpSpLocks/>
          </p:cNvGrpSpPr>
          <p:nvPr/>
        </p:nvGrpSpPr>
        <p:grpSpPr bwMode="auto">
          <a:xfrm>
            <a:off x="3071813" y="4429125"/>
            <a:ext cx="2724150" cy="1360488"/>
            <a:chOff x="1071563" y="4429113"/>
            <a:chExt cx="2724662" cy="1360500"/>
          </a:xfrm>
        </p:grpSpPr>
        <p:sp>
          <p:nvSpPr>
            <p:cNvPr id="100358" name="TextBox 8"/>
            <p:cNvSpPr txBox="1">
              <a:spLocks noChangeArrowheads="1"/>
            </p:cNvSpPr>
            <p:nvPr/>
          </p:nvSpPr>
          <p:spPr bwMode="auto">
            <a:xfrm>
              <a:off x="1071563" y="4857563"/>
              <a:ext cx="1497201" cy="64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E</a:t>
              </a:r>
              <a:r>
                <a:rPr lang="en-US" sz="3600" b="1" baseline="-25000">
                  <a:latin typeface="Times New Roman" pitchFamily="18" charset="0"/>
                  <a:cs typeface="Times New Roman" pitchFamily="18" charset="0"/>
                </a:rPr>
                <a:t>XY </a:t>
              </a:r>
              <a:r>
                <a:rPr lang="en-US" sz="3600" b="1">
                  <a:latin typeface="Times New Roman" pitchFamily="18" charset="0"/>
                  <a:cs typeface="Times New Roman" pitchFamily="18" charset="0"/>
                </a:rPr>
                <a:t> = </a:t>
              </a:r>
            </a:p>
          </p:txBody>
        </p:sp>
        <p:sp>
          <p:nvSpPr>
            <p:cNvPr id="100359" name="TextBox 9"/>
            <p:cNvSpPr txBox="1">
              <a:spLocks noChangeArrowheads="1"/>
            </p:cNvSpPr>
            <p:nvPr/>
          </p:nvSpPr>
          <p:spPr bwMode="auto">
            <a:xfrm>
              <a:off x="2357306" y="5143329"/>
              <a:ext cx="1433406" cy="64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%∆P</a:t>
              </a:r>
              <a:r>
                <a:rPr lang="en-US" sz="3600" b="1" baseline="-25000">
                  <a:latin typeface="Times New Roman" pitchFamily="18" charset="0"/>
                  <a:cs typeface="Times New Roman" pitchFamily="18" charset="0"/>
                </a:rPr>
                <a:t>Y</a:t>
              </a:r>
              <a:endParaRPr lang="en-US" sz="3600" b="1">
                <a:latin typeface="Times New Roman" pitchFamily="18" charset="0"/>
                <a:cs typeface="Times New Roman" pitchFamily="18" charset="0"/>
              </a:endParaRPr>
            </a:p>
          </p:txBody>
        </p:sp>
        <p:sp>
          <p:nvSpPr>
            <p:cNvPr id="100360" name="TextBox 10"/>
            <p:cNvSpPr txBox="1">
              <a:spLocks noChangeArrowheads="1"/>
            </p:cNvSpPr>
            <p:nvPr/>
          </p:nvSpPr>
          <p:spPr bwMode="auto">
            <a:xfrm>
              <a:off x="2285875" y="4429113"/>
              <a:ext cx="1510350" cy="64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%∆Q</a:t>
              </a:r>
              <a:r>
                <a:rPr lang="en-US" sz="3600" b="1" baseline="-25000">
                  <a:latin typeface="Times New Roman" pitchFamily="18" charset="0"/>
                  <a:cs typeface="Times New Roman" pitchFamily="18" charset="0"/>
                </a:rPr>
                <a:t>X</a:t>
              </a:r>
              <a:endParaRPr lang="en-US" sz="3600" b="1">
                <a:latin typeface="Times New Roman" pitchFamily="18" charset="0"/>
                <a:cs typeface="Times New Roman" pitchFamily="18" charset="0"/>
              </a:endParaRPr>
            </a:p>
          </p:txBody>
        </p:sp>
        <p:cxnSp>
          <p:nvCxnSpPr>
            <p:cNvPr id="12" name="Straight Connector 11"/>
            <p:cNvCxnSpPr/>
            <p:nvPr/>
          </p:nvCxnSpPr>
          <p:spPr bwMode="auto">
            <a:xfrm>
              <a:off x="2357680" y="5143494"/>
              <a:ext cx="1429019"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lide(fromBottom)">
                                      <p:cBhvr>
                                        <p:cTn id="10" dur="500"/>
                                        <p:tgtEl>
                                          <p:spTgt spid="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smtClean="0">
                <a:cs typeface="Times New Roman" pitchFamily="18" charset="0"/>
              </a:rPr>
              <a:t>Tính chất:</a:t>
            </a:r>
          </a:p>
        </p:txBody>
      </p:sp>
      <p:sp>
        <p:nvSpPr>
          <p:cNvPr id="3" name="Content Placeholder 2"/>
          <p:cNvSpPr>
            <a:spLocks noGrp="1"/>
          </p:cNvSpPr>
          <p:nvPr>
            <p:ph idx="1"/>
          </p:nvPr>
        </p:nvSpPr>
        <p:spPr/>
        <p:txBody>
          <a:bodyPr/>
          <a:lstStyle/>
          <a:p>
            <a:pPr algn="just">
              <a:lnSpc>
                <a:spcPct val="150000"/>
              </a:lnSpc>
              <a:spcBef>
                <a:spcPts val="0"/>
              </a:spcBef>
            </a:pPr>
            <a:r>
              <a:rPr lang="en-US" sz="4000" smtClean="0">
                <a:cs typeface="Times New Roman" pitchFamily="18" charset="0"/>
              </a:rPr>
              <a:t>E</a:t>
            </a:r>
            <a:r>
              <a:rPr lang="en-US" sz="4000" baseline="-25000" smtClean="0">
                <a:cs typeface="Times New Roman" pitchFamily="18" charset="0"/>
              </a:rPr>
              <a:t>XY</a:t>
            </a:r>
            <a:r>
              <a:rPr lang="en-US" sz="4000" smtClean="0">
                <a:cs typeface="Times New Roman" pitchFamily="18" charset="0"/>
              </a:rPr>
              <a:t> &gt; 0: X và Y là hàng hóa thay thế</a:t>
            </a:r>
            <a:endParaRPr lang="en-US" sz="4400" smtClean="0">
              <a:cs typeface="Times New Roman" pitchFamily="18" charset="0"/>
            </a:endParaRPr>
          </a:p>
          <a:p>
            <a:pPr algn="just">
              <a:lnSpc>
                <a:spcPct val="150000"/>
              </a:lnSpc>
              <a:spcBef>
                <a:spcPts val="0"/>
              </a:spcBef>
            </a:pPr>
            <a:r>
              <a:rPr lang="en-US" sz="4000" smtClean="0">
                <a:cs typeface="Times New Roman" pitchFamily="18" charset="0"/>
              </a:rPr>
              <a:t>E</a:t>
            </a:r>
            <a:r>
              <a:rPr lang="en-US" sz="4000" baseline="-25000" smtClean="0">
                <a:cs typeface="Times New Roman" pitchFamily="18" charset="0"/>
              </a:rPr>
              <a:t>XY</a:t>
            </a:r>
            <a:r>
              <a:rPr lang="en-US" sz="4000" smtClean="0">
                <a:cs typeface="Times New Roman" pitchFamily="18" charset="0"/>
              </a:rPr>
              <a:t> &lt; 0: X và Y là hàng hóa bổ sung</a:t>
            </a:r>
            <a:endParaRPr lang="en-US" sz="4400" smtClean="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slide(fromBottom)">
                                      <p:cBhvr>
                                        <p:cTn id="10" dur="500"/>
                                        <p:tgtEl>
                                          <p:spTgt spid="3">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14313" y="157138"/>
            <a:ext cx="8501062" cy="5072062"/>
          </a:xfrm>
        </p:spPr>
        <p:txBody>
          <a:bodyPr/>
          <a:lstStyle/>
          <a:p>
            <a:pPr>
              <a:lnSpc>
                <a:spcPct val="150000"/>
              </a:lnSpc>
              <a:spcBef>
                <a:spcPts val="0"/>
              </a:spcBef>
              <a:buFont typeface="Wingdings 2" pitchFamily="18" charset="2"/>
              <a:buNone/>
              <a:defRPr/>
            </a:pPr>
            <a:r>
              <a:rPr lang="en-US" sz="3600" smtClean="0">
                <a:solidFill>
                  <a:srgbClr val="7030A0"/>
                </a:solidFill>
                <a:cs typeface="Times New Roman" pitchFamily="18" charset="0"/>
              </a:rPr>
              <a:t>2. Độ co giãn của cung(Elasticity of supply)</a:t>
            </a:r>
          </a:p>
          <a:p>
            <a:pPr marL="231775" indent="-231775" algn="just">
              <a:lnSpc>
                <a:spcPct val="150000"/>
              </a:lnSpc>
              <a:spcBef>
                <a:spcPts val="0"/>
              </a:spcBef>
              <a:buFont typeface="Wingdings 2" pitchFamily="18" charset="2"/>
              <a:buNone/>
              <a:defRPr/>
            </a:pPr>
            <a:r>
              <a:rPr lang="en-US" sz="2400" smtClean="0">
                <a:solidFill>
                  <a:srgbClr val="0000FF"/>
                </a:solidFill>
                <a:cs typeface="Times New Roman" pitchFamily="18" charset="0"/>
              </a:rPr>
              <a:t>	</a:t>
            </a:r>
            <a:r>
              <a:rPr lang="en-US" sz="2800" smtClean="0">
                <a:cs typeface="Times New Roman" pitchFamily="18" charset="0"/>
              </a:rPr>
              <a:t> E</a:t>
            </a:r>
            <a:r>
              <a:rPr lang="en-US" sz="2800" baseline="-25000" smtClean="0">
                <a:cs typeface="Times New Roman" pitchFamily="18" charset="0"/>
              </a:rPr>
              <a:t>S</a:t>
            </a:r>
            <a:r>
              <a:rPr lang="en-US" sz="2800" smtClean="0">
                <a:cs typeface="Times New Roman" pitchFamily="18" charset="0"/>
              </a:rPr>
              <a:t> đo lường sự nhạy cảm của người sản xuất biểu hiện qua sự thay đổi của lượng cung khi giá thay đổi. Nó được tính bằng % thay đổi của lượng cung trên % thay đổi của giá.</a:t>
            </a:r>
          </a:p>
          <a:p>
            <a:pPr marL="231775" indent="-231775">
              <a:lnSpc>
                <a:spcPct val="150000"/>
              </a:lnSpc>
              <a:spcBef>
                <a:spcPts val="0"/>
              </a:spcBef>
              <a:buFont typeface="Wingdings 2" pitchFamily="18" charset="2"/>
              <a:buNone/>
              <a:defRPr/>
            </a:pPr>
            <a:endParaRPr lang="en-US" sz="4000" smtClean="0">
              <a:cs typeface="Times New Roman" pitchFamily="18" charset="0"/>
            </a:endParaRPr>
          </a:p>
        </p:txBody>
      </p:sp>
      <p:sp>
        <p:nvSpPr>
          <p:cNvPr id="37" name="Oval 36"/>
          <p:cNvSpPr/>
          <p:nvPr/>
        </p:nvSpPr>
        <p:spPr>
          <a:xfrm>
            <a:off x="6072188" y="3929063"/>
            <a:ext cx="857250" cy="14859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8" name="Straight Arrow Connector 37"/>
          <p:cNvCxnSpPr/>
          <p:nvPr/>
        </p:nvCxnSpPr>
        <p:spPr>
          <a:xfrm rot="5400000">
            <a:off x="5607844" y="5322094"/>
            <a:ext cx="642938"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357813" y="5929313"/>
            <a:ext cx="428625" cy="357187"/>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0" name="TextBox 39"/>
          <p:cNvSpPr txBox="1">
            <a:spLocks noChangeArrowheads="1"/>
          </p:cNvSpPr>
          <p:nvPr/>
        </p:nvSpPr>
        <p:spPr bwMode="auto">
          <a:xfrm>
            <a:off x="4572000" y="5715000"/>
            <a:ext cx="239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P =  </a:t>
            </a:r>
            <a:r>
              <a:rPr lang="en-US" sz="3600" b="1" smtClean="0">
                <a:latin typeface="Times New Roman" pitchFamily="18" charset="0"/>
                <a:cs typeface="Times New Roman" pitchFamily="18" charset="0"/>
              </a:rPr>
              <a:t>cQ </a:t>
            </a:r>
            <a:r>
              <a:rPr lang="en-US" sz="3600" b="1">
                <a:latin typeface="Times New Roman" pitchFamily="18" charset="0"/>
                <a:cs typeface="Times New Roman" pitchFamily="18" charset="0"/>
              </a:rPr>
              <a:t>+ </a:t>
            </a:r>
            <a:r>
              <a:rPr lang="en-US" sz="3600" b="1" smtClean="0">
                <a:latin typeface="Times New Roman" pitchFamily="18" charset="0"/>
                <a:cs typeface="Times New Roman" pitchFamily="18" charset="0"/>
              </a:rPr>
              <a:t>d</a:t>
            </a:r>
            <a:endParaRPr lang="en-US" sz="3600" b="1">
              <a:latin typeface="Times New Roman" pitchFamily="18" charset="0"/>
              <a:cs typeface="Times New Roman" pitchFamily="18" charset="0"/>
            </a:endParaRPr>
          </a:p>
        </p:txBody>
      </p:sp>
      <p:grpSp>
        <p:nvGrpSpPr>
          <p:cNvPr id="102409" name="Group 42"/>
          <p:cNvGrpSpPr>
            <a:grpSpLocks/>
          </p:cNvGrpSpPr>
          <p:nvPr/>
        </p:nvGrpSpPr>
        <p:grpSpPr bwMode="auto">
          <a:xfrm>
            <a:off x="785813" y="3857625"/>
            <a:ext cx="7232650" cy="1503461"/>
            <a:chOff x="785786" y="3857628"/>
            <a:chExt cx="7232626" cy="1503912"/>
          </a:xfrm>
        </p:grpSpPr>
        <p:grpSp>
          <p:nvGrpSpPr>
            <p:cNvPr id="102412" name="Group 32"/>
            <p:cNvGrpSpPr>
              <a:grpSpLocks/>
            </p:cNvGrpSpPr>
            <p:nvPr/>
          </p:nvGrpSpPr>
          <p:grpSpPr bwMode="auto">
            <a:xfrm>
              <a:off x="785786" y="3857628"/>
              <a:ext cx="7232626" cy="1503912"/>
              <a:chOff x="1428728" y="4429132"/>
              <a:chExt cx="7232626" cy="1503912"/>
            </a:xfrm>
          </p:grpSpPr>
          <p:sp>
            <p:nvSpPr>
              <p:cNvPr id="102415" name="TextBox 4"/>
              <p:cNvSpPr txBox="1">
                <a:spLocks noChangeArrowheads="1"/>
              </p:cNvSpPr>
              <p:nvPr/>
            </p:nvSpPr>
            <p:spPr bwMode="auto">
              <a:xfrm>
                <a:off x="1428728" y="4929198"/>
                <a:ext cx="1234618" cy="64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E</a:t>
                </a:r>
                <a:r>
                  <a:rPr lang="en-US" sz="3600" b="1" baseline="-25000">
                    <a:latin typeface="Times New Roman" pitchFamily="18" charset="0"/>
                    <a:cs typeface="Times New Roman" pitchFamily="18" charset="0"/>
                  </a:rPr>
                  <a:t>S </a:t>
                </a:r>
                <a:r>
                  <a:rPr lang="en-US" sz="3600" b="1">
                    <a:latin typeface="Times New Roman" pitchFamily="18" charset="0"/>
                    <a:cs typeface="Times New Roman" pitchFamily="18" charset="0"/>
                  </a:rPr>
                  <a:t> = </a:t>
                </a:r>
              </a:p>
            </p:txBody>
          </p:sp>
          <p:sp>
            <p:nvSpPr>
              <p:cNvPr id="102416" name="TextBox 5"/>
              <p:cNvSpPr txBox="1">
                <a:spLocks noChangeArrowheads="1"/>
              </p:cNvSpPr>
              <p:nvPr/>
            </p:nvSpPr>
            <p:spPr bwMode="auto">
              <a:xfrm>
                <a:off x="2786007" y="5286519"/>
                <a:ext cx="1218599"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smtClean="0">
                    <a:latin typeface="Times New Roman" pitchFamily="18" charset="0"/>
                    <a:cs typeface="Times New Roman" pitchFamily="18" charset="0"/>
                  </a:rPr>
                  <a:t>%</a:t>
                </a:r>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a:t>
                </a:r>
                <a:endParaRPr lang="en-US" sz="3600" b="1">
                  <a:latin typeface="Times New Roman" pitchFamily="18" charset="0"/>
                  <a:cs typeface="Times New Roman" pitchFamily="18" charset="0"/>
                </a:endParaRPr>
              </a:p>
            </p:txBody>
          </p:sp>
          <p:sp>
            <p:nvSpPr>
              <p:cNvPr id="102417" name="TextBox 6"/>
              <p:cNvSpPr txBox="1">
                <a:spLocks noChangeArrowheads="1"/>
              </p:cNvSpPr>
              <p:nvPr/>
            </p:nvSpPr>
            <p:spPr bwMode="auto">
              <a:xfrm>
                <a:off x="2714570" y="4429135"/>
                <a:ext cx="1557024"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a:t>
                </a:r>
                <a:r>
                  <a:rPr lang="en-US" sz="3600" b="1" baseline="-25000" smtClean="0">
                    <a:latin typeface="Times New Roman" pitchFamily="18" charset="0"/>
                    <a:cs typeface="Times New Roman" pitchFamily="18" charset="0"/>
                  </a:rPr>
                  <a:t>S</a:t>
                </a:r>
                <a:endParaRPr lang="en-US" sz="3600" b="1">
                  <a:latin typeface="Times New Roman" pitchFamily="18" charset="0"/>
                  <a:cs typeface="Times New Roman" pitchFamily="18" charset="0"/>
                </a:endParaRPr>
              </a:p>
            </p:txBody>
          </p:sp>
          <p:cxnSp>
            <p:nvCxnSpPr>
              <p:cNvPr id="51" name="Straight Connector 50"/>
              <p:cNvCxnSpPr/>
              <p:nvPr/>
            </p:nvCxnSpPr>
            <p:spPr>
              <a:xfrm>
                <a:off x="2714599" y="5215181"/>
                <a:ext cx="1428745"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2419" name="TextBox 9"/>
              <p:cNvSpPr txBox="1">
                <a:spLocks noChangeArrowheads="1"/>
              </p:cNvSpPr>
              <p:nvPr/>
            </p:nvSpPr>
            <p:spPr bwMode="auto">
              <a:xfrm>
                <a:off x="4286248" y="4929198"/>
                <a:ext cx="5597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p>
            </p:txBody>
          </p:sp>
          <p:sp>
            <p:nvSpPr>
              <p:cNvPr id="102420" name="TextBox 10"/>
              <p:cNvSpPr txBox="1">
                <a:spLocks noChangeArrowheads="1"/>
              </p:cNvSpPr>
              <p:nvPr/>
            </p:nvSpPr>
            <p:spPr bwMode="auto">
              <a:xfrm>
                <a:off x="4854864" y="4429132"/>
                <a:ext cx="1436607"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Q/Q </a:t>
                </a:r>
                <a:endParaRPr lang="en-US" sz="3600" b="1">
                  <a:latin typeface="Times New Roman" pitchFamily="18" charset="0"/>
                  <a:cs typeface="Times New Roman" pitchFamily="18" charset="0"/>
                </a:endParaRPr>
              </a:p>
            </p:txBody>
          </p:sp>
          <p:sp>
            <p:nvSpPr>
              <p:cNvPr id="102422" name="TextBox 12"/>
              <p:cNvSpPr txBox="1">
                <a:spLocks noChangeArrowheads="1"/>
              </p:cNvSpPr>
              <p:nvPr/>
            </p:nvSpPr>
            <p:spPr bwMode="auto">
              <a:xfrm>
                <a:off x="4926302" y="5286388"/>
                <a:ext cx="1257263"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P/P </a:t>
                </a:r>
                <a:endParaRPr lang="en-US" sz="3600" b="1">
                  <a:latin typeface="Times New Roman" pitchFamily="18" charset="0"/>
                  <a:cs typeface="Times New Roman" pitchFamily="18" charset="0"/>
                </a:endParaRPr>
              </a:p>
            </p:txBody>
          </p:sp>
          <p:cxnSp>
            <p:nvCxnSpPr>
              <p:cNvPr id="57" name="Straight Connector 56"/>
              <p:cNvCxnSpPr/>
              <p:nvPr/>
            </p:nvCxnSpPr>
            <p:spPr>
              <a:xfrm>
                <a:off x="4857717" y="5215181"/>
                <a:ext cx="1428745"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792677" y="4500591"/>
                <a:ext cx="214311"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748453" y="5358099"/>
                <a:ext cx="214311"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2427" name="TextBox 21"/>
              <p:cNvSpPr txBox="1">
                <a:spLocks noChangeArrowheads="1"/>
              </p:cNvSpPr>
              <p:nvPr/>
            </p:nvSpPr>
            <p:spPr bwMode="auto">
              <a:xfrm>
                <a:off x="6429388" y="4929198"/>
                <a:ext cx="55976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p>
            </p:txBody>
          </p:sp>
          <p:sp>
            <p:nvSpPr>
              <p:cNvPr id="102428" name="TextBox 22"/>
              <p:cNvSpPr txBox="1">
                <a:spLocks noChangeArrowheads="1"/>
              </p:cNvSpPr>
              <p:nvPr/>
            </p:nvSpPr>
            <p:spPr bwMode="auto">
              <a:xfrm>
                <a:off x="6727065" y="4500570"/>
                <a:ext cx="1120816"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a:t>
                </a:r>
                <a:r>
                  <a:rPr lang="en-US" sz="3600" b="1" baseline="-25000" smtClean="0">
                    <a:latin typeface="Times New Roman" pitchFamily="18" charset="0"/>
                    <a:cs typeface="Times New Roman" pitchFamily="18" charset="0"/>
                  </a:rPr>
                  <a:t>S</a:t>
                </a:r>
                <a:r>
                  <a:rPr lang="en-US" sz="3600" b="1" smtClean="0">
                    <a:latin typeface="Times New Roman" pitchFamily="18" charset="0"/>
                    <a:cs typeface="Times New Roman" pitchFamily="18" charset="0"/>
                  </a:rPr>
                  <a:t> </a:t>
                </a:r>
                <a:endParaRPr lang="en-US" sz="3600" b="1">
                  <a:latin typeface="Times New Roman" pitchFamily="18" charset="0"/>
                  <a:cs typeface="Times New Roman" pitchFamily="18" charset="0"/>
                </a:endParaRPr>
              </a:p>
            </p:txBody>
          </p:sp>
          <p:sp>
            <p:nvSpPr>
              <p:cNvPr id="102430" name="TextBox 24"/>
              <p:cNvSpPr txBox="1">
                <a:spLocks noChangeArrowheads="1"/>
              </p:cNvSpPr>
              <p:nvPr/>
            </p:nvSpPr>
            <p:spPr bwMode="auto">
              <a:xfrm>
                <a:off x="6798503" y="5214950"/>
                <a:ext cx="1043873" cy="6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a:t>
                </a:r>
                <a:r>
                  <a:rPr lang="en-US" sz="3600" b="1" baseline="-25000" smtClean="0">
                    <a:latin typeface="Times New Roman" pitchFamily="18" charset="0"/>
                    <a:cs typeface="Times New Roman" pitchFamily="18" charset="0"/>
                  </a:rPr>
                  <a:t>S</a:t>
                </a:r>
                <a:r>
                  <a:rPr lang="en-US" sz="3600" b="1" smtClean="0">
                    <a:latin typeface="Times New Roman" pitchFamily="18" charset="0"/>
                    <a:cs typeface="Times New Roman" pitchFamily="18" charset="0"/>
                  </a:rPr>
                  <a:t> </a:t>
                </a:r>
                <a:endParaRPr lang="en-US" sz="3600" b="1">
                  <a:latin typeface="Times New Roman" pitchFamily="18" charset="0"/>
                  <a:cs typeface="Times New Roman" pitchFamily="18" charset="0"/>
                </a:endParaRPr>
              </a:p>
            </p:txBody>
          </p:sp>
          <p:cxnSp>
            <p:nvCxnSpPr>
              <p:cNvPr id="65" name="Straight Connector 64"/>
              <p:cNvCxnSpPr/>
              <p:nvPr/>
            </p:nvCxnSpPr>
            <p:spPr>
              <a:xfrm>
                <a:off x="6857960" y="5215181"/>
                <a:ext cx="642935"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02433" name="TextBox 28"/>
              <p:cNvSpPr txBox="1">
                <a:spLocks noChangeArrowheads="1"/>
              </p:cNvSpPr>
              <p:nvPr/>
            </p:nvSpPr>
            <p:spPr bwMode="auto">
              <a:xfrm>
                <a:off x="7500958" y="4643446"/>
                <a:ext cx="46679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4400" b="1">
                    <a:latin typeface="Times New Roman" pitchFamily="18" charset="0"/>
                    <a:cs typeface="Times New Roman" pitchFamily="18" charset="0"/>
                  </a:rPr>
                  <a:t>. </a:t>
                </a:r>
              </a:p>
            </p:txBody>
          </p:sp>
          <p:sp>
            <p:nvSpPr>
              <p:cNvPr id="102434" name="TextBox 29"/>
              <p:cNvSpPr txBox="1">
                <a:spLocks noChangeArrowheads="1"/>
              </p:cNvSpPr>
              <p:nvPr/>
            </p:nvSpPr>
            <p:spPr bwMode="auto">
              <a:xfrm>
                <a:off x="7715272" y="4500570"/>
                <a:ext cx="869139" cy="64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P</a:t>
                </a:r>
                <a:r>
                  <a:rPr lang="en-US" sz="3600" b="1" baseline="-25000">
                    <a:latin typeface="Times New Roman" pitchFamily="18" charset="0"/>
                    <a:cs typeface="Times New Roman" pitchFamily="18" charset="0"/>
                  </a:rPr>
                  <a:t>S</a:t>
                </a:r>
                <a:r>
                  <a:rPr lang="en-US" sz="3600" b="1">
                    <a:latin typeface="Times New Roman" pitchFamily="18" charset="0"/>
                    <a:cs typeface="Times New Roman" pitchFamily="18" charset="0"/>
                  </a:rPr>
                  <a:t> </a:t>
                </a:r>
              </a:p>
            </p:txBody>
          </p:sp>
          <p:sp>
            <p:nvSpPr>
              <p:cNvPr id="102435" name="TextBox 30"/>
              <p:cNvSpPr txBox="1">
                <a:spLocks noChangeArrowheads="1"/>
              </p:cNvSpPr>
              <p:nvPr/>
            </p:nvSpPr>
            <p:spPr bwMode="auto">
              <a:xfrm>
                <a:off x="7715272" y="5214950"/>
                <a:ext cx="946082" cy="64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Q</a:t>
                </a:r>
                <a:r>
                  <a:rPr lang="en-US" sz="3600" b="1" baseline="-25000">
                    <a:latin typeface="Times New Roman" pitchFamily="18" charset="0"/>
                    <a:cs typeface="Times New Roman" pitchFamily="18" charset="0"/>
                  </a:rPr>
                  <a:t>S</a:t>
                </a:r>
                <a:r>
                  <a:rPr lang="en-US" sz="3600" b="1">
                    <a:latin typeface="Times New Roman" pitchFamily="18" charset="0"/>
                    <a:cs typeface="Times New Roman" pitchFamily="18" charset="0"/>
                  </a:rPr>
                  <a:t> </a:t>
                </a:r>
              </a:p>
            </p:txBody>
          </p:sp>
          <p:cxnSp>
            <p:nvCxnSpPr>
              <p:cNvPr id="69" name="Straight Connector 68"/>
              <p:cNvCxnSpPr/>
              <p:nvPr/>
            </p:nvCxnSpPr>
            <p:spPr>
              <a:xfrm>
                <a:off x="7786644" y="5215181"/>
                <a:ext cx="642936"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6" name="Straight Connector 45"/>
            <p:cNvCxnSpPr/>
            <p:nvPr/>
          </p:nvCxnSpPr>
          <p:spPr>
            <a:xfrm>
              <a:off x="7286576" y="4000546"/>
              <a:ext cx="214312"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7286576" y="4715135"/>
              <a:ext cx="285749" cy="1588"/>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amond(in)">
                                      <p:cBhvr>
                                        <p:cTn id="7" dur="2000"/>
                                        <p:tgtEl>
                                          <p:spTgt spid="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iterate type="lt">
                                    <p:tmPct val="0"/>
                                  </p:iterate>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amond(in)">
                                      <p:cBhvr>
                                        <p:cTn id="12" dur="2000"/>
                                        <p:tgtEl>
                                          <p:spTgt spid="5">
                                            <p:txEl>
                                              <p:pRg st="1" end="1"/>
                                            </p:txEl>
                                          </p:spTgt>
                                        </p:tgtEl>
                                      </p:cBhvr>
                                    </p:animEffect>
                                  </p:childTnLst>
                                </p:cTn>
                              </p:par>
                            </p:childTnLst>
                          </p:cTn>
                        </p:par>
                        <p:par>
                          <p:cTn id="13" fill="hold" nodeType="afterGroup">
                            <p:stCondLst>
                              <p:cond delay="2000"/>
                            </p:stCondLst>
                            <p:childTnLst>
                              <p:par>
                                <p:cTn id="14" presetID="4" presetClass="emph" presetSubtype="2" fill="hold" nodeType="afterEffect">
                                  <p:stCondLst>
                                    <p:cond delay="0"/>
                                  </p:stCondLst>
                                  <p:iterate type="lt">
                                    <p:tmPct val="0"/>
                                  </p:iterate>
                                  <p:childTnLst>
                                    <p:anim to="1.5" calcmode="lin" valueType="num">
                                      <p:cBhvr override="childStyle">
                                        <p:cTn id="15" dur="2000" fill="hold"/>
                                        <p:tgtEl>
                                          <p:spTgt spid="5">
                                            <p:txEl>
                                              <p:pRg st="1" end="1"/>
                                            </p:txEl>
                                          </p:spTgt>
                                        </p:tgtEl>
                                        <p:attrNameLst>
                                          <p:attrName>style.fontSize</p:attrName>
                                        </p:attrNameLst>
                                      </p:cBhvr>
                                    </p:anim>
                                  </p:childTnLst>
                                </p:cTn>
                              </p:par>
                            </p:childTnLst>
                          </p:cTn>
                        </p:par>
                        <p:par>
                          <p:cTn id="16" fill="hold" nodeType="afterGroup">
                            <p:stCondLst>
                              <p:cond delay="4000"/>
                            </p:stCondLst>
                            <p:childTnLst>
                              <p:par>
                                <p:cTn id="17" presetID="4" presetClass="emph" presetSubtype="2" fill="hold" nodeType="afterEffect">
                                  <p:stCondLst>
                                    <p:cond delay="500"/>
                                  </p:stCondLst>
                                  <p:iterate type="lt">
                                    <p:tmPct val="0"/>
                                  </p:iterate>
                                  <p:childTnLst>
                                    <p:anim to="1.1" calcmode="lin" valueType="num">
                                      <p:cBhvr override="childStyle">
                                        <p:cTn id="18" dur="5000" fill="hold"/>
                                        <p:tgtEl>
                                          <p:spTgt spid="5">
                                            <p:txEl>
                                              <p:pRg st="1" end="1"/>
                                            </p:txEl>
                                          </p:spTgt>
                                        </p:tgtEl>
                                        <p:attrNameLst>
                                          <p:attrName>style.fontSize</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9" presetClass="entr" presetSubtype="0" fill="hold" grpId="1" nodeType="clickEffect">
                                  <p:stCondLst>
                                    <p:cond delay="0"/>
                                  </p:stCondLst>
                                  <p:childTnLst>
                                    <p:set>
                                      <p:cBhvr>
                                        <p:cTn id="22" dur="1" fill="hold">
                                          <p:stCondLst>
                                            <p:cond delay="0"/>
                                          </p:stCondLst>
                                        </p:cTn>
                                        <p:tgtEl>
                                          <p:spTgt spid="37"/>
                                        </p:tgtEl>
                                        <p:attrNameLst>
                                          <p:attrName>style.visibility</p:attrName>
                                        </p:attrNameLst>
                                      </p:cBhvr>
                                      <p:to>
                                        <p:strVal val="visible"/>
                                      </p:to>
                                    </p:set>
                                    <p:anim calcmode="lin" valueType="num">
                                      <p:cBhvr>
                                        <p:cTn id="23" dur="1000" fill="hold"/>
                                        <p:tgtEl>
                                          <p:spTgt spid="37"/>
                                        </p:tgtEl>
                                        <p:attrNameLst>
                                          <p:attrName>ppt_x</p:attrName>
                                        </p:attrNameLst>
                                      </p:cBhvr>
                                      <p:tavLst>
                                        <p:tav tm="0">
                                          <p:val>
                                            <p:strVal val="#ppt_x-.2"/>
                                          </p:val>
                                        </p:tav>
                                        <p:tav tm="100000">
                                          <p:val>
                                            <p:strVal val="#ppt_x"/>
                                          </p:val>
                                        </p:tav>
                                      </p:tavLst>
                                    </p:anim>
                                    <p:anim calcmode="lin" valueType="num">
                                      <p:cBhvr>
                                        <p:cTn id="24" dur="1000" fill="hold"/>
                                        <p:tgtEl>
                                          <p:spTgt spid="37"/>
                                        </p:tgtEl>
                                        <p:attrNameLst>
                                          <p:attrName>ppt_y</p:attrName>
                                        </p:attrNameLst>
                                      </p:cBhvr>
                                      <p:tavLst>
                                        <p:tav tm="0">
                                          <p:val>
                                            <p:strVal val="#ppt_y"/>
                                          </p:val>
                                        </p:tav>
                                        <p:tav tm="100000">
                                          <p:val>
                                            <p:strVal val="#ppt_y"/>
                                          </p:val>
                                        </p:tav>
                                      </p:tavLst>
                                    </p:anim>
                                    <p:animEffect transition="in" filter="wipe(right)" prLst="gradientSize: 0.1">
                                      <p:cBhvr>
                                        <p:cTn id="25" dur="1000"/>
                                        <p:tgtEl>
                                          <p:spTgt spid="37"/>
                                        </p:tgtEl>
                                      </p:cBhvr>
                                    </p:animEffect>
                                  </p:childTnLst>
                                </p:cTn>
                              </p:par>
                            </p:childTnLst>
                          </p:cTn>
                        </p:par>
                        <p:par>
                          <p:cTn id="26" fill="hold" nodeType="afterGroup">
                            <p:stCondLst>
                              <p:cond delay="1000"/>
                            </p:stCondLst>
                            <p:childTnLst>
                              <p:par>
                                <p:cTn id="27" presetID="26" presetClass="emph" presetSubtype="0" repeatCount="indefinite" grpId="0" nodeType="afterEffect">
                                  <p:stCondLst>
                                    <p:cond delay="0"/>
                                  </p:stCondLst>
                                  <p:endCondLst>
                                    <p:cond evt="onNext" delay="0">
                                      <p:tgtEl>
                                        <p:sldTgt/>
                                      </p:tgtEl>
                                    </p:cond>
                                  </p:endCondLst>
                                  <p:childTnLst>
                                    <p:animEffect transition="out" filter="fade">
                                      <p:cBhvr>
                                        <p:cTn id="28" dur="500" tmFilter="0, 0; .2, .5; .8, .5; 1, 0"/>
                                        <p:tgtEl>
                                          <p:spTgt spid="37"/>
                                        </p:tgtEl>
                                      </p:cBhvr>
                                    </p:animEffect>
                                    <p:animScale>
                                      <p:cBhvr>
                                        <p:cTn id="29" dur="250" autoRev="1" fill="hold"/>
                                        <p:tgtEl>
                                          <p:spTgt spid="37"/>
                                        </p:tgtEl>
                                      </p:cBhvr>
                                      <p:by x="105000" y="105000"/>
                                    </p:animScale>
                                  </p:childTnLst>
                                  <p:subTnLst>
                                    <p:animClr clrSpc="rgb" dir="cw">
                                      <p:cBhvr override="childStyle">
                                        <p:cTn dur="1" fill="hold" display="0" masterRel="nextClick" afterEffect="1"/>
                                        <p:tgtEl>
                                          <p:spTgt spid="37"/>
                                        </p:tgtEl>
                                        <p:attrNameLst>
                                          <p:attrName>ppt_c</p:attrName>
                                        </p:attrNameLst>
                                      </p:cBhvr>
                                      <p:to>
                                        <a:srgbClr val="00FF00"/>
                                      </p:to>
                                    </p:animClr>
                                  </p:subTnLst>
                                </p:cTn>
                              </p:par>
                            </p:childTnLst>
                          </p:cTn>
                        </p:par>
                        <p:par>
                          <p:cTn id="30" fill="hold" nodeType="afterGroup">
                            <p:stCondLst>
                              <p:cond delay="1500"/>
                            </p:stCondLst>
                            <p:childTnLst>
                              <p:par>
                                <p:cTn id="31" presetID="12" presetClass="entr" presetSubtype="4" fill="hold" nodeType="afterEffect">
                                  <p:stCondLst>
                                    <p:cond delay="0"/>
                                  </p:stCondLst>
                                  <p:childTnLst>
                                    <p:set>
                                      <p:cBhvr>
                                        <p:cTn id="32" dur="1" fill="hold">
                                          <p:stCondLst>
                                            <p:cond delay="0"/>
                                          </p:stCondLst>
                                        </p:cTn>
                                        <p:tgtEl>
                                          <p:spTgt spid="38"/>
                                        </p:tgtEl>
                                        <p:attrNameLst>
                                          <p:attrName>style.visibility</p:attrName>
                                        </p:attrNameLst>
                                      </p:cBhvr>
                                      <p:to>
                                        <p:strVal val="visible"/>
                                      </p:to>
                                    </p:set>
                                    <p:animEffect transition="in" filter="slide(fromBottom)">
                                      <p:cBhvr>
                                        <p:cTn id="33" dur="500"/>
                                        <p:tgtEl>
                                          <p:spTgt spid="38"/>
                                        </p:tgtEl>
                                      </p:cBhvr>
                                    </p:animEffect>
                                  </p:childTnLst>
                                </p:cTn>
                              </p:par>
                              <p:par>
                                <p:cTn id="34" presetID="12" presetClass="entr" presetSubtype="8" repeatCount="2000" fill="hold" grpId="0" nodeType="withEffect">
                                  <p:stCondLst>
                                    <p:cond delay="0"/>
                                  </p:stCondLst>
                                  <p:iterate type="lt">
                                    <p:tmPct val="10000"/>
                                  </p:iterate>
                                  <p:childTnLst>
                                    <p:set>
                                      <p:cBhvr>
                                        <p:cTn id="35" dur="1" fill="hold">
                                          <p:stCondLst>
                                            <p:cond delay="0"/>
                                          </p:stCondLst>
                                        </p:cTn>
                                        <p:tgtEl>
                                          <p:spTgt spid="40"/>
                                        </p:tgtEl>
                                        <p:attrNameLst>
                                          <p:attrName>style.visibility</p:attrName>
                                        </p:attrNameLst>
                                      </p:cBhvr>
                                      <p:to>
                                        <p:strVal val="visible"/>
                                      </p:to>
                                    </p:set>
                                    <p:animEffect transition="in" filter="slide(fromLeft)">
                                      <p:cBhvr>
                                        <p:cTn id="36" dur="3000"/>
                                        <p:tgtEl>
                                          <p:spTgt spid="40"/>
                                        </p:tgtEl>
                                      </p:cBhvr>
                                    </p:animEffect>
                                  </p:childTnLst>
                                  <p:subTnLst>
                                    <p:animClr clrSpc="rgb" dir="cw">
                                      <p:cBhvr override="childStyle">
                                        <p:cTn dur="1" fill="hold" display="0" masterRel="nextClick" afterEffect="1"/>
                                        <p:tgtEl>
                                          <p:spTgt spid="40"/>
                                        </p:tgtEl>
                                        <p:attrNameLst>
                                          <p:attrName>ppt_c</p:attrName>
                                        </p:attrNameLst>
                                      </p:cBhvr>
                                      <p:to>
                                        <a:srgbClr val="0066FF"/>
                                      </p:to>
                                    </p:animClr>
                                  </p:subTnLst>
                                </p:cTn>
                              </p:par>
                            </p:childTnLst>
                          </p:cTn>
                        </p:par>
                        <p:par>
                          <p:cTn id="37" fill="hold" nodeType="afterGroup">
                            <p:stCondLst>
                              <p:cond delay="10500"/>
                            </p:stCondLst>
                            <p:childTnLst>
                              <p:par>
                                <p:cTn id="38" presetID="8" presetClass="entr" presetSubtype="16" repeatCount="indefinite"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amond(in)">
                                      <p:cBhvr>
                                        <p:cTn id="4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7" grpId="0" animBg="1"/>
      <p:bldP spid="37" grpId="1" animBg="1"/>
      <p:bldP spid="39" grpId="0" animBg="1"/>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txBox="1">
            <a:spLocks/>
          </p:cNvSpPr>
          <p:nvPr/>
        </p:nvSpPr>
        <p:spPr bwMode="auto">
          <a:xfrm>
            <a:off x="0" y="-27384"/>
            <a:ext cx="9144000" cy="720080"/>
          </a:xfrm>
          <a:prstGeom prst="rect">
            <a:avLst/>
          </a:prstGeom>
          <a:solidFill>
            <a:srgbClr val="FFFF00"/>
          </a:solidFill>
          <a:ln w="9525">
            <a:solidFill>
              <a:schemeClr val="bg1"/>
            </a:solidFill>
            <a:miter lim="800000"/>
            <a:headEnd/>
            <a:tailEnd/>
          </a:ln>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algn="ctr"/>
            <a:r>
              <a:rPr lang="en-US" sz="3600" b="1" smtClean="0">
                <a:ln w="12700">
                  <a:solidFill>
                    <a:schemeClr val="tx2">
                      <a:satMod val="155000"/>
                    </a:schemeClr>
                  </a:solidFill>
                  <a:prstDash val="solid"/>
                </a:ln>
                <a:solidFill>
                  <a:srgbClr val="FF0000"/>
                </a:solidFill>
                <a:cs typeface="Times New Roman" pitchFamily="18" charset="0"/>
              </a:rPr>
              <a:t>II. </a:t>
            </a:r>
            <a:r>
              <a:rPr lang="en-US" sz="3600" b="1" dirty="0" smtClean="0">
                <a:ln w="12700">
                  <a:solidFill>
                    <a:schemeClr val="tx2">
                      <a:satMod val="155000"/>
                    </a:schemeClr>
                  </a:solidFill>
                  <a:prstDash val="solid"/>
                </a:ln>
                <a:solidFill>
                  <a:srgbClr val="FF0000"/>
                </a:solidFill>
                <a:cs typeface="Times New Roman" pitchFamily="18" charset="0"/>
              </a:rPr>
              <a:t>CHÍNH SÁCH CỦA CHÍNH PHỦ</a:t>
            </a:r>
          </a:p>
        </p:txBody>
      </p:sp>
      <p:sp>
        <p:nvSpPr>
          <p:cNvPr id="8" name="Rectangle 3"/>
          <p:cNvSpPr>
            <a:spLocks noGrp="1" noChangeArrowheads="1"/>
          </p:cNvSpPr>
          <p:nvPr>
            <p:ph idx="1"/>
          </p:nvPr>
        </p:nvSpPr>
        <p:spPr>
          <a:xfrm>
            <a:off x="533400" y="1435893"/>
            <a:ext cx="8153400" cy="4297363"/>
          </a:xfrm>
        </p:spPr>
        <p:txBody>
          <a:bodyPr>
            <a:normAutofit lnSpcReduction="10000"/>
          </a:bodyPr>
          <a:lstStyle/>
          <a:p>
            <a:pPr eaLnBrk="1" hangingPunct="1">
              <a:lnSpc>
                <a:spcPct val="150000"/>
              </a:lnSpc>
              <a:spcBef>
                <a:spcPts val="0"/>
              </a:spcBef>
              <a:buFontTx/>
              <a:buNone/>
            </a:pPr>
            <a:r>
              <a:rPr lang="en-US" sz="3200" dirty="0" smtClean="0"/>
              <a:t>Ba </a:t>
            </a:r>
            <a:r>
              <a:rPr lang="en-US" sz="3200" dirty="0" err="1" smtClean="0"/>
              <a:t>công</a:t>
            </a:r>
            <a:r>
              <a:rPr lang="en-US" sz="3200" dirty="0" smtClean="0"/>
              <a:t> </a:t>
            </a:r>
            <a:r>
              <a:rPr lang="en-US" sz="3200" dirty="0" err="1" smtClean="0"/>
              <a:t>cụ</a:t>
            </a:r>
            <a:r>
              <a:rPr lang="en-US" sz="3200" dirty="0" smtClean="0"/>
              <a:t> </a:t>
            </a:r>
            <a:r>
              <a:rPr lang="en-US" sz="3200" dirty="0" err="1" smtClean="0"/>
              <a:t>chủ</a:t>
            </a:r>
            <a:r>
              <a:rPr lang="en-US" sz="3200" dirty="0" smtClean="0"/>
              <a:t> </a:t>
            </a:r>
            <a:r>
              <a:rPr lang="en-US" sz="3200" dirty="0" err="1" smtClean="0"/>
              <a:t>yếu</a:t>
            </a:r>
            <a:r>
              <a:rPr lang="en-US" sz="3200" dirty="0" smtClean="0"/>
              <a:t>:</a:t>
            </a:r>
          </a:p>
          <a:p>
            <a:pPr eaLnBrk="1" hangingPunct="1">
              <a:lnSpc>
                <a:spcPct val="150000"/>
              </a:lnSpc>
              <a:spcBef>
                <a:spcPts val="0"/>
              </a:spcBef>
            </a:pPr>
            <a:r>
              <a:rPr lang="en-US" sz="3200" dirty="0" err="1" smtClean="0"/>
              <a:t>Kiểm</a:t>
            </a:r>
            <a:r>
              <a:rPr lang="en-US" sz="3200" dirty="0" smtClean="0"/>
              <a:t> </a:t>
            </a:r>
            <a:r>
              <a:rPr lang="en-US" sz="3200" dirty="0" err="1" smtClean="0"/>
              <a:t>soát</a:t>
            </a:r>
            <a:r>
              <a:rPr lang="en-US" sz="3200" dirty="0" smtClean="0"/>
              <a:t> </a:t>
            </a:r>
            <a:r>
              <a:rPr lang="en-US" sz="3200" dirty="0" err="1" smtClean="0"/>
              <a:t>giá</a:t>
            </a:r>
            <a:r>
              <a:rPr lang="en-US" sz="3200" dirty="0" smtClean="0"/>
              <a:t> </a:t>
            </a:r>
            <a:r>
              <a:rPr lang="en-US" sz="3200" dirty="0" err="1" smtClean="0"/>
              <a:t>trực</a:t>
            </a:r>
            <a:r>
              <a:rPr lang="en-US" sz="3200" dirty="0" smtClean="0"/>
              <a:t> </a:t>
            </a:r>
            <a:r>
              <a:rPr lang="en-US" sz="3200" dirty="0" err="1" smtClean="0"/>
              <a:t>tiếp</a:t>
            </a:r>
            <a:r>
              <a:rPr lang="en-US" sz="3200" dirty="0" smtClean="0"/>
              <a:t> (</a:t>
            </a:r>
            <a:r>
              <a:rPr lang="en-US" sz="3200" dirty="0" err="1" smtClean="0"/>
              <a:t>giá</a:t>
            </a:r>
            <a:r>
              <a:rPr lang="en-US" sz="3200" dirty="0" smtClean="0"/>
              <a:t> </a:t>
            </a:r>
            <a:r>
              <a:rPr lang="en-US" sz="3200" dirty="0" err="1" smtClean="0"/>
              <a:t>trần</a:t>
            </a:r>
            <a:r>
              <a:rPr lang="en-US" sz="3200" dirty="0" smtClean="0"/>
              <a:t> </a:t>
            </a:r>
            <a:r>
              <a:rPr lang="en-US" sz="3200" dirty="0" err="1" smtClean="0"/>
              <a:t>và</a:t>
            </a:r>
            <a:r>
              <a:rPr lang="en-US" sz="3200" dirty="0" smtClean="0"/>
              <a:t> </a:t>
            </a:r>
            <a:r>
              <a:rPr lang="en-US" sz="3200" dirty="0" err="1" smtClean="0"/>
              <a:t>giá</a:t>
            </a:r>
            <a:r>
              <a:rPr lang="en-US" sz="3200" dirty="0" smtClean="0"/>
              <a:t> </a:t>
            </a:r>
            <a:r>
              <a:rPr lang="en-US" sz="3200" dirty="0" err="1" smtClean="0"/>
              <a:t>sàn</a:t>
            </a:r>
            <a:r>
              <a:rPr lang="en-US" sz="3200" dirty="0" smtClean="0"/>
              <a:t>).</a:t>
            </a:r>
          </a:p>
          <a:p>
            <a:pPr eaLnBrk="1" hangingPunct="1">
              <a:lnSpc>
                <a:spcPct val="150000"/>
              </a:lnSpc>
              <a:spcBef>
                <a:spcPts val="0"/>
              </a:spcBef>
            </a:pPr>
            <a:r>
              <a:rPr lang="en-US" sz="3200" dirty="0" err="1" smtClean="0"/>
              <a:t>Công</a:t>
            </a:r>
            <a:r>
              <a:rPr lang="en-US" sz="3200" dirty="0" smtClean="0"/>
              <a:t> </a:t>
            </a:r>
            <a:r>
              <a:rPr lang="en-US" sz="3200" dirty="0" err="1" smtClean="0"/>
              <a:t>cụ</a:t>
            </a:r>
            <a:r>
              <a:rPr lang="en-US" sz="3200" dirty="0" smtClean="0"/>
              <a:t> </a:t>
            </a:r>
            <a:r>
              <a:rPr lang="en-US" sz="3200" dirty="0" err="1" smtClean="0"/>
              <a:t>thuế</a:t>
            </a:r>
            <a:r>
              <a:rPr lang="en-US" sz="3200" dirty="0" smtClean="0"/>
              <a:t> (</a:t>
            </a:r>
            <a:r>
              <a:rPr lang="en-US" sz="3200" dirty="0" err="1" smtClean="0"/>
              <a:t>thuế</a:t>
            </a:r>
            <a:r>
              <a:rPr lang="en-US" sz="3200" dirty="0" smtClean="0"/>
              <a:t> </a:t>
            </a:r>
            <a:r>
              <a:rPr lang="en-US" sz="3200" dirty="0" err="1" smtClean="0"/>
              <a:t>đánh</a:t>
            </a:r>
            <a:r>
              <a:rPr lang="en-US" sz="3200" dirty="0" smtClean="0"/>
              <a:t> </a:t>
            </a:r>
            <a:r>
              <a:rPr lang="en-US" sz="3200" dirty="0" err="1" smtClean="0"/>
              <a:t>vào</a:t>
            </a:r>
            <a:r>
              <a:rPr lang="en-US" sz="3200" dirty="0" smtClean="0"/>
              <a:t> </a:t>
            </a:r>
            <a:r>
              <a:rPr lang="en-US" sz="3200" dirty="0" err="1" smtClean="0"/>
              <a:t>người</a:t>
            </a:r>
            <a:r>
              <a:rPr lang="en-US" sz="3200" dirty="0" smtClean="0"/>
              <a:t> </a:t>
            </a:r>
            <a:r>
              <a:rPr lang="en-US" sz="3200" dirty="0" err="1" smtClean="0"/>
              <a:t>tiêu</a:t>
            </a:r>
            <a:r>
              <a:rPr lang="en-US" sz="3200" dirty="0" smtClean="0"/>
              <a:t> </a:t>
            </a:r>
            <a:r>
              <a:rPr lang="en-US" sz="3200" dirty="0" err="1" smtClean="0"/>
              <a:t>dùng</a:t>
            </a:r>
            <a:r>
              <a:rPr lang="en-US" sz="3200" dirty="0" smtClean="0"/>
              <a:t> </a:t>
            </a:r>
            <a:r>
              <a:rPr lang="en-US" sz="3200" dirty="0" err="1" smtClean="0"/>
              <a:t>và</a:t>
            </a:r>
            <a:r>
              <a:rPr lang="en-US" sz="3200" dirty="0" smtClean="0"/>
              <a:t> </a:t>
            </a:r>
            <a:r>
              <a:rPr lang="en-US" sz="3200" dirty="0" err="1" smtClean="0"/>
              <a:t>thuế</a:t>
            </a:r>
            <a:r>
              <a:rPr lang="en-US" sz="3200" dirty="0" smtClean="0"/>
              <a:t> </a:t>
            </a:r>
            <a:r>
              <a:rPr lang="en-US" sz="3200" dirty="0" err="1" smtClean="0"/>
              <a:t>đánh</a:t>
            </a:r>
            <a:r>
              <a:rPr lang="en-US" sz="3200" dirty="0" smtClean="0"/>
              <a:t> </a:t>
            </a:r>
            <a:r>
              <a:rPr lang="en-US" sz="3200" dirty="0" err="1" smtClean="0"/>
              <a:t>vào</a:t>
            </a:r>
            <a:r>
              <a:rPr lang="en-US" sz="3200" dirty="0" smtClean="0"/>
              <a:t> </a:t>
            </a:r>
            <a:r>
              <a:rPr lang="en-US" sz="3200" dirty="0" err="1" smtClean="0"/>
              <a:t>doanh</a:t>
            </a:r>
            <a:r>
              <a:rPr lang="en-US" sz="3200" dirty="0" smtClean="0"/>
              <a:t> </a:t>
            </a:r>
            <a:r>
              <a:rPr lang="en-US" sz="3200" dirty="0" err="1" smtClean="0"/>
              <a:t>nghiệp</a:t>
            </a:r>
            <a:r>
              <a:rPr lang="en-US" sz="3200" dirty="0" smtClean="0"/>
              <a:t>).</a:t>
            </a:r>
          </a:p>
          <a:p>
            <a:pPr eaLnBrk="1" hangingPunct="1">
              <a:lnSpc>
                <a:spcPct val="150000"/>
              </a:lnSpc>
              <a:spcBef>
                <a:spcPts val="0"/>
              </a:spcBef>
            </a:pPr>
            <a:r>
              <a:rPr lang="en-US" sz="3200" dirty="0" err="1" smtClean="0"/>
              <a:t>Công</a:t>
            </a:r>
            <a:r>
              <a:rPr lang="en-US" sz="3200" dirty="0" smtClean="0"/>
              <a:t> </a:t>
            </a:r>
            <a:r>
              <a:rPr lang="en-US" sz="3200" dirty="0" err="1" smtClean="0"/>
              <a:t>cụ</a:t>
            </a:r>
            <a:r>
              <a:rPr lang="en-US" sz="3200" dirty="0" smtClean="0"/>
              <a:t> </a:t>
            </a:r>
            <a:r>
              <a:rPr lang="en-US" sz="3200" dirty="0" err="1" smtClean="0"/>
              <a:t>trợ</a:t>
            </a:r>
            <a:r>
              <a:rPr lang="en-US" sz="3200" dirty="0" smtClean="0"/>
              <a:t> </a:t>
            </a:r>
            <a:r>
              <a:rPr lang="en-US" sz="3200" dirty="0" err="1" smtClean="0"/>
              <a:t>cấp</a:t>
            </a:r>
            <a:r>
              <a:rPr lang="en-US" sz="3200" dirty="0" smtClean="0"/>
              <a:t> (</a:t>
            </a:r>
            <a:r>
              <a:rPr lang="en-US" sz="3200" dirty="0" err="1" smtClean="0"/>
              <a:t>trợ</a:t>
            </a:r>
            <a:r>
              <a:rPr lang="en-US" sz="3200" dirty="0" smtClean="0"/>
              <a:t> </a:t>
            </a:r>
            <a:r>
              <a:rPr lang="en-US" sz="3200" dirty="0" err="1" smtClean="0"/>
              <a:t>cấp</a:t>
            </a:r>
            <a:r>
              <a:rPr lang="en-US" sz="3200" dirty="0" smtClean="0"/>
              <a:t> </a:t>
            </a:r>
            <a:r>
              <a:rPr lang="en-US" sz="3200" dirty="0" err="1" smtClean="0"/>
              <a:t>cho</a:t>
            </a:r>
            <a:r>
              <a:rPr lang="en-US" sz="3200" dirty="0" smtClean="0"/>
              <a:t> </a:t>
            </a:r>
            <a:r>
              <a:rPr lang="en-US" sz="3200" dirty="0" err="1" smtClean="0"/>
              <a:t>người</a:t>
            </a:r>
            <a:r>
              <a:rPr lang="en-US" sz="3200" dirty="0" smtClean="0"/>
              <a:t> </a:t>
            </a:r>
            <a:r>
              <a:rPr lang="en-US" sz="3200" dirty="0" err="1" smtClean="0"/>
              <a:t>tiêu</a:t>
            </a:r>
            <a:r>
              <a:rPr lang="en-US" sz="3200" dirty="0" smtClean="0"/>
              <a:t> </a:t>
            </a:r>
            <a:r>
              <a:rPr lang="en-US" sz="3200" dirty="0" err="1" smtClean="0"/>
              <a:t>dùng</a:t>
            </a:r>
            <a:r>
              <a:rPr lang="en-US" sz="3200" dirty="0" smtClean="0"/>
              <a:t> </a:t>
            </a:r>
            <a:r>
              <a:rPr lang="en-US" sz="3200" dirty="0" err="1" smtClean="0"/>
              <a:t>và</a:t>
            </a:r>
            <a:r>
              <a:rPr lang="en-US" sz="3200" dirty="0" smtClean="0"/>
              <a:t> </a:t>
            </a:r>
            <a:r>
              <a:rPr lang="en-US" sz="3200" dirty="0" err="1" smtClean="0"/>
              <a:t>cho</a:t>
            </a:r>
            <a:r>
              <a:rPr lang="en-US" sz="3200" dirty="0" smtClean="0"/>
              <a:t> </a:t>
            </a:r>
            <a:r>
              <a:rPr lang="en-US" sz="3200" dirty="0" err="1" smtClean="0"/>
              <a:t>doanh</a:t>
            </a:r>
            <a:r>
              <a:rPr lang="en-US" sz="3200" dirty="0" smtClean="0"/>
              <a:t> </a:t>
            </a:r>
            <a:r>
              <a:rPr lang="en-US" sz="3200" dirty="0" err="1" smtClean="0"/>
              <a:t>nghiệp</a:t>
            </a:r>
            <a:r>
              <a:rPr lang="en-US" sz="3200" dirty="0" smtClean="0"/>
              <a:t>).</a:t>
            </a:r>
          </a:p>
        </p:txBody>
      </p:sp>
    </p:spTree>
    <p:extLst>
      <p:ext uri="{BB962C8B-B14F-4D97-AF65-F5344CB8AC3E}">
        <p14:creationId xmlns:p14="http://schemas.microsoft.com/office/powerpoint/2010/main" val="1399814486"/>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par>
                          <p:cTn id="8" fill="hold">
                            <p:stCondLst>
                              <p:cond delay="2000"/>
                            </p:stCondLst>
                            <p:childTnLst>
                              <p:par>
                                <p:cTn id="9" presetID="6" presetClass="entr" presetSubtype="16"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circle(in)">
                                      <p:cBhvr>
                                        <p:cTn id="11" dur="2000"/>
                                        <p:tgtEl>
                                          <p:spTgt spid="8">
                                            <p:txEl>
                                              <p:pRg st="1" end="1"/>
                                            </p:txEl>
                                          </p:spTgt>
                                        </p:tgtEl>
                                      </p:cBhvr>
                                    </p:animEffect>
                                  </p:childTnLst>
                                </p:cTn>
                              </p:par>
                            </p:childTnLst>
                          </p:cTn>
                        </p:par>
                        <p:par>
                          <p:cTn id="12" fill="hold">
                            <p:stCondLst>
                              <p:cond delay="4000"/>
                            </p:stCondLst>
                            <p:childTnLst>
                              <p:par>
                                <p:cTn id="13" presetID="6" presetClass="entr" presetSubtype="16"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circle(in)">
                                      <p:cBhvr>
                                        <p:cTn id="15" dur="2000"/>
                                        <p:tgtEl>
                                          <p:spTgt spid="8">
                                            <p:txEl>
                                              <p:pRg st="2" end="2"/>
                                            </p:txEl>
                                          </p:spTgt>
                                        </p:tgtEl>
                                      </p:cBhvr>
                                    </p:animEffect>
                                  </p:childTnLst>
                                </p:cTn>
                              </p:par>
                            </p:childTnLst>
                          </p:cTn>
                        </p:par>
                        <p:par>
                          <p:cTn id="16" fill="hold">
                            <p:stCondLst>
                              <p:cond delay="6000"/>
                            </p:stCondLst>
                            <p:childTnLst>
                              <p:par>
                                <p:cTn id="17" presetID="6" presetClass="entr" presetSubtype="16"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circle(in)">
                                      <p:cBhvr>
                                        <p:cTn id="19" dur="20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gradFill>
          <a:gsLst>
            <a:gs pos="6000">
              <a:schemeClr val="bg1"/>
            </a:gs>
            <a:gs pos="0">
              <a:srgbClr val="FBD1F0"/>
            </a:gs>
            <a:gs pos="95000">
              <a:schemeClr val="bg1"/>
            </a:gs>
            <a:gs pos="100000">
              <a:srgbClr val="B8FAC8"/>
            </a:gs>
          </a:gsLst>
          <a:lin ang="5400000" scaled="0"/>
        </a:gradFill>
        <a:effectLst/>
      </p:bgPr>
    </p:bg>
    <p:spTree>
      <p:nvGrpSpPr>
        <p:cNvPr id="1" name=""/>
        <p:cNvGrpSpPr/>
        <p:nvPr/>
      </p:nvGrpSpPr>
      <p:grpSpPr>
        <a:xfrm>
          <a:off x="0" y="0"/>
          <a:ext cx="0" cy="0"/>
          <a:chOff x="0" y="0"/>
          <a:chExt cx="0" cy="0"/>
        </a:xfrm>
      </p:grpSpPr>
      <p:sp>
        <p:nvSpPr>
          <p:cNvPr id="112642" name="Title 1"/>
          <p:cNvSpPr>
            <a:spLocks noGrp="1"/>
          </p:cNvSpPr>
          <p:nvPr>
            <p:ph type="title"/>
          </p:nvPr>
        </p:nvSpPr>
        <p:spPr>
          <a:xfrm>
            <a:off x="214313" y="409798"/>
            <a:ext cx="8929687" cy="642938"/>
          </a:xfrm>
        </p:spPr>
        <p:txBody>
          <a:bodyPr/>
          <a:lstStyle/>
          <a:p>
            <a:r>
              <a:rPr lang="en-US" sz="3600" b="1" dirty="0" smtClean="0">
                <a:solidFill>
                  <a:srgbClr val="7030A0"/>
                </a:solidFill>
                <a:cs typeface="Times New Roman" pitchFamily="18" charset="0"/>
              </a:rPr>
              <a:t>1. </a:t>
            </a:r>
            <a:r>
              <a:rPr lang="en-US" sz="3600" b="1" dirty="0" err="1" smtClean="0">
                <a:solidFill>
                  <a:srgbClr val="7030A0"/>
                </a:solidFill>
                <a:cs typeface="Times New Roman" pitchFamily="18" charset="0"/>
              </a:rPr>
              <a:t>Chính</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sách</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kiểm</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soát</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giá</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trực</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tiếp</a:t>
            </a:r>
            <a:endParaRPr lang="en-US" sz="3600" b="1" dirty="0" smtClean="0">
              <a:solidFill>
                <a:srgbClr val="7030A0"/>
              </a:solidFill>
              <a:cs typeface="Times New Roman" pitchFamily="18" charset="0"/>
            </a:endParaRPr>
          </a:p>
        </p:txBody>
      </p:sp>
      <p:sp>
        <p:nvSpPr>
          <p:cNvPr id="112643" name="Content Placeholder 2"/>
          <p:cNvSpPr>
            <a:spLocks noGrp="1"/>
          </p:cNvSpPr>
          <p:nvPr>
            <p:ph idx="1"/>
          </p:nvPr>
        </p:nvSpPr>
        <p:spPr>
          <a:xfrm>
            <a:off x="467544" y="1196752"/>
            <a:ext cx="8229600" cy="4389437"/>
          </a:xfrm>
        </p:spPr>
        <p:txBody>
          <a:bodyPr>
            <a:normAutofit fontScale="77500" lnSpcReduction="20000"/>
          </a:bodyPr>
          <a:lstStyle/>
          <a:p>
            <a:pPr algn="just">
              <a:lnSpc>
                <a:spcPct val="160000"/>
              </a:lnSpc>
              <a:spcBef>
                <a:spcPts val="0"/>
              </a:spcBef>
            </a:pPr>
            <a:r>
              <a:rPr lang="en-US" sz="4000" dirty="0" err="1" smtClean="0">
                <a:solidFill>
                  <a:srgbClr val="BA16A3"/>
                </a:solidFill>
                <a:cs typeface="Times New Roman" pitchFamily="18" charset="0"/>
              </a:rPr>
              <a:t>Giá</a:t>
            </a:r>
            <a:r>
              <a:rPr lang="en-US" sz="4000" dirty="0" smtClean="0">
                <a:solidFill>
                  <a:srgbClr val="BA16A3"/>
                </a:solidFill>
                <a:cs typeface="Times New Roman" pitchFamily="18" charset="0"/>
              </a:rPr>
              <a:t> </a:t>
            </a:r>
            <a:r>
              <a:rPr lang="en-US" sz="4000" dirty="0" err="1" smtClean="0">
                <a:solidFill>
                  <a:srgbClr val="BA16A3"/>
                </a:solidFill>
                <a:cs typeface="Times New Roman" pitchFamily="18" charset="0"/>
              </a:rPr>
              <a:t>trần</a:t>
            </a:r>
            <a:r>
              <a:rPr lang="en-US" sz="4000" dirty="0" smtClean="0">
                <a:solidFill>
                  <a:srgbClr val="BA16A3"/>
                </a:solidFill>
                <a:cs typeface="Times New Roman" pitchFamily="18" charset="0"/>
              </a:rPr>
              <a:t> (</a:t>
            </a:r>
            <a:r>
              <a:rPr lang="en-US" sz="4000" dirty="0" err="1" smtClean="0">
                <a:solidFill>
                  <a:srgbClr val="BA16A3"/>
                </a:solidFill>
                <a:cs typeface="Times New Roman" pitchFamily="18" charset="0"/>
              </a:rPr>
              <a:t>Pmax</a:t>
            </a:r>
            <a:r>
              <a:rPr lang="en-US" sz="4000" dirty="0" smtClean="0">
                <a:solidFill>
                  <a:srgbClr val="BA16A3"/>
                </a:solidFill>
                <a:cs typeface="Times New Roman" pitchFamily="18" charset="0"/>
              </a:rPr>
              <a:t>)</a:t>
            </a:r>
          </a:p>
          <a:p>
            <a:pPr marL="398463" indent="-396875" algn="just">
              <a:lnSpc>
                <a:spcPct val="16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Định</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nghĩa</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là</a:t>
            </a:r>
            <a:r>
              <a:rPr lang="en-US" sz="3600" dirty="0" smtClean="0">
                <a:cs typeface="Times New Roman" pitchFamily="18" charset="0"/>
              </a:rPr>
              <a:t> </a:t>
            </a:r>
            <a:r>
              <a:rPr lang="en-US" sz="3600" dirty="0" err="1" smtClean="0">
                <a:cs typeface="Times New Roman" pitchFamily="18" charset="0"/>
              </a:rPr>
              <a:t>mức</a:t>
            </a:r>
            <a:r>
              <a:rPr lang="en-US" sz="3600" dirty="0" smtClean="0">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tối</a:t>
            </a:r>
            <a:r>
              <a:rPr lang="en-US" sz="3600" dirty="0" smtClean="0">
                <a:cs typeface="Times New Roman" pitchFamily="18" charset="0"/>
              </a:rPr>
              <a:t> </a:t>
            </a:r>
            <a:r>
              <a:rPr lang="en-US" sz="3600" dirty="0" err="1" smtClean="0">
                <a:cs typeface="Times New Roman" pitchFamily="18" charset="0"/>
              </a:rPr>
              <a:t>đa</a:t>
            </a:r>
            <a:r>
              <a:rPr lang="en-US" sz="3600" dirty="0" smtClean="0">
                <a:cs typeface="Times New Roman" pitchFamily="18" charset="0"/>
              </a:rPr>
              <a:t> do </a:t>
            </a:r>
            <a:r>
              <a:rPr lang="en-US" sz="3600" dirty="0" err="1" smtClean="0">
                <a:cs typeface="Times New Roman" pitchFamily="18" charset="0"/>
              </a:rPr>
              <a:t>Chính</a:t>
            </a:r>
            <a:r>
              <a:rPr lang="en-US" sz="3600" dirty="0" smtClean="0">
                <a:cs typeface="Times New Roman" pitchFamily="18" charset="0"/>
              </a:rPr>
              <a:t> </a:t>
            </a:r>
            <a:r>
              <a:rPr lang="en-US" sz="3600" dirty="0" err="1" smtClean="0">
                <a:cs typeface="Times New Roman" pitchFamily="18" charset="0"/>
              </a:rPr>
              <a:t>phủ</a:t>
            </a:r>
            <a:r>
              <a:rPr lang="en-US" sz="3600" dirty="0" smtClean="0">
                <a:cs typeface="Times New Roman" pitchFamily="18" charset="0"/>
              </a:rPr>
              <a:t> </a:t>
            </a:r>
            <a:r>
              <a:rPr lang="en-US" sz="3600" dirty="0" err="1" smtClean="0">
                <a:cs typeface="Times New Roman" pitchFamily="18" charset="0"/>
              </a:rPr>
              <a:t>quy</a:t>
            </a:r>
            <a:r>
              <a:rPr lang="en-US" sz="3600" dirty="0" smtClean="0">
                <a:cs typeface="Times New Roman" pitchFamily="18" charset="0"/>
              </a:rPr>
              <a:t> </a:t>
            </a:r>
            <a:r>
              <a:rPr lang="en-US" sz="3600" dirty="0" err="1" smtClean="0">
                <a:cs typeface="Times New Roman" pitchFamily="18" charset="0"/>
              </a:rPr>
              <a:t>định</a:t>
            </a:r>
            <a:r>
              <a:rPr lang="en-US" sz="3600" dirty="0" smtClean="0">
                <a:cs typeface="Times New Roman" pitchFamily="18" charset="0"/>
              </a:rPr>
              <a:t> </a:t>
            </a:r>
            <a:r>
              <a:rPr lang="en-US" sz="3600" dirty="0" err="1" smtClean="0">
                <a:cs typeface="Times New Roman" pitchFamily="18" charset="0"/>
              </a:rPr>
              <a:t>đối</a:t>
            </a:r>
            <a:r>
              <a:rPr lang="en-US" sz="3600" dirty="0" smtClean="0">
                <a:cs typeface="Times New Roman" pitchFamily="18" charset="0"/>
              </a:rPr>
              <a:t> </a:t>
            </a:r>
            <a:r>
              <a:rPr lang="en-US" sz="3600" dirty="0" err="1" smtClean="0">
                <a:cs typeface="Times New Roman" pitchFamily="18" charset="0"/>
              </a:rPr>
              <a:t>với</a:t>
            </a:r>
            <a:r>
              <a:rPr lang="en-US" sz="3600" dirty="0" smtClean="0">
                <a:cs typeface="Times New Roman" pitchFamily="18" charset="0"/>
              </a:rPr>
              <a:t> </a:t>
            </a:r>
            <a:r>
              <a:rPr lang="en-US" sz="3600" dirty="0" err="1" smtClean="0">
                <a:cs typeface="Times New Roman" pitchFamily="18" charset="0"/>
              </a:rPr>
              <a:t>một</a:t>
            </a:r>
            <a:r>
              <a:rPr lang="en-US" sz="3600" dirty="0" smtClean="0">
                <a:cs typeface="Times New Roman" pitchFamily="18" charset="0"/>
              </a:rPr>
              <a:t> </a:t>
            </a:r>
            <a:r>
              <a:rPr lang="en-US" sz="3600" dirty="0" err="1" smtClean="0">
                <a:cs typeface="Times New Roman" pitchFamily="18" charset="0"/>
              </a:rPr>
              <a:t>loại</a:t>
            </a:r>
            <a:r>
              <a:rPr lang="en-US" sz="3600" dirty="0" smtClean="0">
                <a:cs typeface="Times New Roman" pitchFamily="18" charset="0"/>
              </a:rPr>
              <a:t> </a:t>
            </a:r>
            <a:r>
              <a:rPr lang="en-US" sz="3600" dirty="0" err="1" smtClean="0">
                <a:cs typeface="Times New Roman" pitchFamily="18" charset="0"/>
              </a:rPr>
              <a:t>hàng</a:t>
            </a:r>
            <a:r>
              <a:rPr lang="en-US" sz="3600" dirty="0" smtClean="0">
                <a:cs typeface="Times New Roman" pitchFamily="18" charset="0"/>
              </a:rPr>
              <a:t> </a:t>
            </a:r>
            <a:r>
              <a:rPr lang="en-US" sz="3600" dirty="0" err="1" smtClean="0">
                <a:cs typeface="Times New Roman" pitchFamily="18" charset="0"/>
              </a:rPr>
              <a:t>hóa</a:t>
            </a:r>
            <a:r>
              <a:rPr lang="en-US" sz="3600" dirty="0" smtClean="0">
                <a:cs typeface="Times New Roman" pitchFamily="18" charset="0"/>
              </a:rPr>
              <a:t> hay </a:t>
            </a:r>
            <a:r>
              <a:rPr lang="en-US" sz="3600" dirty="0" err="1" smtClean="0">
                <a:cs typeface="Times New Roman" pitchFamily="18" charset="0"/>
              </a:rPr>
              <a:t>dịch</a:t>
            </a:r>
            <a:r>
              <a:rPr lang="en-US" sz="3600" dirty="0" smtClean="0">
                <a:cs typeface="Times New Roman" pitchFamily="18" charset="0"/>
              </a:rPr>
              <a:t> </a:t>
            </a:r>
            <a:r>
              <a:rPr lang="en-US" sz="3600" dirty="0" err="1" smtClean="0">
                <a:cs typeface="Times New Roman" pitchFamily="18" charset="0"/>
              </a:rPr>
              <a:t>vụ</a:t>
            </a:r>
            <a:r>
              <a:rPr lang="en-US" sz="3600" dirty="0" smtClean="0">
                <a:cs typeface="Times New Roman" pitchFamily="18" charset="0"/>
              </a:rPr>
              <a:t> </a:t>
            </a:r>
            <a:r>
              <a:rPr lang="en-US" sz="3600" dirty="0" err="1" smtClean="0">
                <a:cs typeface="Times New Roman" pitchFamily="18" charset="0"/>
              </a:rPr>
              <a:t>nào</a:t>
            </a:r>
            <a:r>
              <a:rPr lang="en-US" sz="3600" dirty="0" smtClean="0">
                <a:cs typeface="Times New Roman" pitchFamily="18" charset="0"/>
              </a:rPr>
              <a:t> </a:t>
            </a:r>
            <a:r>
              <a:rPr lang="en-US" sz="3600" dirty="0" err="1" smtClean="0">
                <a:cs typeface="Times New Roman" pitchFamily="18" charset="0"/>
              </a:rPr>
              <a:t>đó</a:t>
            </a:r>
            <a:endParaRPr lang="en-US" sz="3600" dirty="0">
              <a:cs typeface="Times New Roman" pitchFamily="18" charset="0"/>
            </a:endParaRPr>
          </a:p>
          <a:p>
            <a:pPr marL="398463" indent="-396875" algn="just">
              <a:lnSpc>
                <a:spcPct val="16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Mục</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đích</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nhằm</a:t>
            </a:r>
            <a:r>
              <a:rPr lang="en-US" sz="3600" dirty="0" smtClean="0">
                <a:cs typeface="Times New Roman" pitchFamily="18" charset="0"/>
              </a:rPr>
              <a:t> </a:t>
            </a:r>
            <a:r>
              <a:rPr lang="en-US" sz="3600" dirty="0" err="1" smtClean="0">
                <a:cs typeface="Times New Roman" pitchFamily="18" charset="0"/>
              </a:rPr>
              <a:t>bảo</a:t>
            </a:r>
            <a:r>
              <a:rPr lang="en-US" sz="3600" dirty="0" smtClean="0">
                <a:cs typeface="Times New Roman" pitchFamily="18" charset="0"/>
              </a:rPr>
              <a:t> </a:t>
            </a:r>
            <a:r>
              <a:rPr lang="en-US" sz="3600" dirty="0" err="1" smtClean="0">
                <a:cs typeface="Times New Roman" pitchFamily="18" charset="0"/>
              </a:rPr>
              <a:t>vệ</a:t>
            </a:r>
            <a:r>
              <a:rPr lang="en-US" sz="3600" dirty="0" smtClean="0">
                <a:cs typeface="Times New Roman" pitchFamily="18" charset="0"/>
              </a:rPr>
              <a:t> </a:t>
            </a:r>
            <a:r>
              <a:rPr lang="en-US" sz="3600" dirty="0" err="1" smtClean="0">
                <a:cs typeface="Times New Roman" pitchFamily="18" charset="0"/>
              </a:rPr>
              <a:t>lợi</a:t>
            </a:r>
            <a:r>
              <a:rPr lang="en-US" sz="3600" dirty="0" smtClean="0">
                <a:cs typeface="Times New Roman" pitchFamily="18" charset="0"/>
              </a:rPr>
              <a:t> </a:t>
            </a:r>
            <a:r>
              <a:rPr lang="en-US" sz="3600" dirty="0" err="1" smtClean="0">
                <a:cs typeface="Times New Roman" pitchFamily="18" charset="0"/>
              </a:rPr>
              <a:t>ích</a:t>
            </a:r>
            <a:r>
              <a:rPr lang="en-US" sz="3600" dirty="0" smtClean="0">
                <a:cs typeface="Times New Roman" pitchFamily="18" charset="0"/>
              </a:rPr>
              <a:t> </a:t>
            </a:r>
            <a:r>
              <a:rPr lang="en-US" sz="3600" dirty="0" err="1" smtClean="0">
                <a:cs typeface="Times New Roman" pitchFamily="18" charset="0"/>
              </a:rPr>
              <a:t>cho</a:t>
            </a:r>
            <a:r>
              <a:rPr lang="en-US" sz="3600" dirty="0" smtClean="0">
                <a:cs typeface="Times New Roman" pitchFamily="18" charset="0"/>
              </a:rPr>
              <a:t> </a:t>
            </a:r>
            <a:r>
              <a:rPr lang="en-US" sz="3600" dirty="0" err="1" smtClean="0">
                <a:cs typeface="Times New Roman" pitchFamily="18" charset="0"/>
              </a:rPr>
              <a:t>người</a:t>
            </a:r>
            <a:r>
              <a:rPr lang="en-US" sz="3600" dirty="0" smtClean="0">
                <a:cs typeface="Times New Roman" pitchFamily="18" charset="0"/>
              </a:rPr>
              <a:t> </a:t>
            </a:r>
            <a:r>
              <a:rPr lang="en-US" sz="3600" dirty="0" err="1" smtClean="0">
                <a:cs typeface="Times New Roman" pitchFamily="18" charset="0"/>
              </a:rPr>
              <a:t>tiêu</a:t>
            </a:r>
            <a:r>
              <a:rPr lang="en-US" sz="3600" dirty="0" smtClean="0">
                <a:cs typeface="Times New Roman" pitchFamily="18" charset="0"/>
              </a:rPr>
              <a:t> </a:t>
            </a:r>
            <a:r>
              <a:rPr lang="en-US" sz="3600" dirty="0" err="1" smtClean="0">
                <a:cs typeface="Times New Roman" pitchFamily="18" charset="0"/>
              </a:rPr>
              <a:t>dùng</a:t>
            </a:r>
            <a:endParaRPr lang="en-US" sz="3600" dirty="0">
              <a:cs typeface="Times New Roman" pitchFamily="18" charset="0"/>
            </a:endParaRPr>
          </a:p>
          <a:p>
            <a:pPr marL="398463" indent="-396875" algn="just">
              <a:lnSpc>
                <a:spcPct val="16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Ví</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dụ</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vé</a:t>
            </a:r>
            <a:r>
              <a:rPr lang="en-US" sz="3600" dirty="0" smtClean="0">
                <a:cs typeface="Times New Roman" pitchFamily="18" charset="0"/>
              </a:rPr>
              <a:t> </a:t>
            </a:r>
            <a:r>
              <a:rPr lang="en-US" sz="3600" dirty="0" err="1" smtClean="0">
                <a:cs typeface="Times New Roman" pitchFamily="18" charset="0"/>
              </a:rPr>
              <a:t>xe</a:t>
            </a:r>
            <a:r>
              <a:rPr lang="en-US" sz="3600" dirty="0" smtClean="0">
                <a:cs typeface="Times New Roman" pitchFamily="18" charset="0"/>
              </a:rPr>
              <a:t> </a:t>
            </a:r>
            <a:r>
              <a:rPr lang="en-US" sz="3600" dirty="0" err="1" smtClean="0">
                <a:cs typeface="Times New Roman" pitchFamily="18" charset="0"/>
              </a:rPr>
              <a:t>ngày</a:t>
            </a:r>
            <a:r>
              <a:rPr lang="en-US" sz="3600" dirty="0" smtClean="0">
                <a:cs typeface="Times New Roman" pitchFamily="18" charset="0"/>
              </a:rPr>
              <a:t> </a:t>
            </a:r>
            <a:r>
              <a:rPr lang="en-US" sz="3600" dirty="0" err="1" smtClean="0">
                <a:cs typeface="Times New Roman" pitchFamily="18" charset="0"/>
              </a:rPr>
              <a:t>tết</a:t>
            </a:r>
            <a:r>
              <a:rPr lang="en-US" sz="3600" dirty="0" smtClean="0">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xăng</a:t>
            </a:r>
            <a:r>
              <a:rPr lang="en-US" sz="3600" dirty="0" smtClean="0">
                <a:cs typeface="Times New Roman" pitchFamily="18" charset="0"/>
              </a:rPr>
              <a:t> </a:t>
            </a:r>
            <a:r>
              <a:rPr lang="en-US" sz="3600" dirty="0" err="1" smtClean="0">
                <a:cs typeface="Times New Roman" pitchFamily="18" charset="0"/>
              </a:rPr>
              <a:t>dầu</a:t>
            </a:r>
            <a:r>
              <a:rPr lang="en-US" sz="3600" dirty="0" smtClean="0">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sản</a:t>
            </a:r>
            <a:r>
              <a:rPr lang="en-US" sz="3600" dirty="0" smtClean="0">
                <a:cs typeface="Times New Roman" pitchFamily="18" charset="0"/>
              </a:rPr>
              <a:t> </a:t>
            </a:r>
            <a:r>
              <a:rPr lang="en-US" sz="3600" dirty="0" err="1" smtClean="0">
                <a:cs typeface="Times New Roman" pitchFamily="18" charset="0"/>
              </a:rPr>
              <a:t>phẩm</a:t>
            </a:r>
            <a:r>
              <a:rPr lang="en-US" sz="3600" dirty="0" smtClean="0">
                <a:cs typeface="Times New Roman" pitchFamily="18" charset="0"/>
              </a:rPr>
              <a:t> </a:t>
            </a:r>
            <a:r>
              <a:rPr lang="en-US" sz="3600" dirty="0" err="1" smtClean="0">
                <a:cs typeface="Times New Roman" pitchFamily="18" charset="0"/>
              </a:rPr>
              <a:t>bình</a:t>
            </a:r>
            <a:r>
              <a:rPr lang="en-US" sz="3600" dirty="0" smtClean="0">
                <a:cs typeface="Times New Roman" pitchFamily="18" charset="0"/>
              </a:rPr>
              <a:t> </a:t>
            </a:r>
            <a:r>
              <a:rPr lang="en-US" sz="3600" dirty="0" err="1" smtClean="0">
                <a:cs typeface="Times New Roman" pitchFamily="18" charset="0"/>
              </a:rPr>
              <a:t>ổn</a:t>
            </a:r>
            <a:r>
              <a:rPr lang="en-US" sz="3600" dirty="0" smtClean="0">
                <a:cs typeface="Times New Roman" pitchFamily="18" charset="0"/>
              </a:rPr>
              <a:t> </a:t>
            </a:r>
            <a:r>
              <a:rPr lang="en-US" sz="3600" dirty="0" err="1" smtClean="0">
                <a:cs typeface="Times New Roman" pitchFamily="18" charset="0"/>
              </a:rPr>
              <a:t>thị</a:t>
            </a:r>
            <a:r>
              <a:rPr lang="en-US" sz="3600" dirty="0" smtClean="0">
                <a:cs typeface="Times New Roman" pitchFamily="18" charset="0"/>
              </a:rPr>
              <a:t> </a:t>
            </a:r>
            <a:r>
              <a:rPr lang="en-US" sz="3600" dirty="0" err="1" smtClean="0">
                <a:cs typeface="Times New Roman" pitchFamily="18" charset="0"/>
              </a:rPr>
              <a:t>trường</a:t>
            </a:r>
            <a:r>
              <a:rPr lang="en-US" sz="3600" dirty="0" smtClean="0">
                <a:cs typeface="Times New Roman" pitchFamily="18" charset="0"/>
              </a:rPr>
              <a:t>…</a:t>
            </a:r>
          </a:p>
          <a:p>
            <a:pPr marL="633413" indent="-396875" algn="just">
              <a:lnSpc>
                <a:spcPct val="160000"/>
              </a:lnSpc>
              <a:spcBef>
                <a:spcPts val="0"/>
              </a:spcBef>
              <a:buClr>
                <a:srgbClr val="FF00FF"/>
              </a:buClr>
              <a:buFont typeface="Wingdings" pitchFamily="2" charset="2"/>
              <a:buChar char="§"/>
            </a:pPr>
            <a:endParaRPr lang="en-US" sz="4000" dirty="0" smtClean="0">
              <a:solidFill>
                <a:srgbClr val="0000FF"/>
              </a:solidFill>
              <a:cs typeface="Times New Roman" pitchFamily="18" charset="0"/>
            </a:endParaRPr>
          </a:p>
          <a:p>
            <a:pPr marL="633413" indent="-396875" algn="just">
              <a:lnSpc>
                <a:spcPct val="160000"/>
              </a:lnSpc>
              <a:spcBef>
                <a:spcPts val="0"/>
              </a:spcBef>
              <a:buClr>
                <a:srgbClr val="FF00FF"/>
              </a:buClr>
              <a:buFont typeface="Wingdings" pitchFamily="2" charset="2"/>
              <a:buChar char="§"/>
            </a:pPr>
            <a:endParaRPr lang="en-US" sz="4000" dirty="0" smtClean="0">
              <a:solidFill>
                <a:srgbClr val="0000FF"/>
              </a:solidFill>
              <a:cs typeface="Times New Roman" pitchFamily="18" charset="0"/>
            </a:endParaRPr>
          </a:p>
        </p:txBody>
      </p:sp>
    </p:spTree>
    <p:extLst>
      <p:ext uri="{BB962C8B-B14F-4D97-AF65-F5344CB8AC3E}">
        <p14:creationId xmlns:p14="http://schemas.microsoft.com/office/powerpoint/2010/main" val="10319962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circle(in)">
                                      <p:cBhvr>
                                        <p:cTn id="7" dur="20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circle(in)">
                                      <p:cBhvr>
                                        <p:cTn id="12" dur="20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circle(in)">
                                      <p:cBhvr>
                                        <p:cTn id="17" dur="20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circle(in)">
                                      <p:cBhvr>
                                        <p:cTn id="22" dur="20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1560" y="1700808"/>
            <a:ext cx="8229600" cy="4176463"/>
          </a:xfrm>
        </p:spPr>
        <p:txBody>
          <a:bodyPr>
            <a:noAutofit/>
          </a:bodyPr>
          <a:lstStyle/>
          <a:p>
            <a:pPr>
              <a:lnSpc>
                <a:spcPct val="150000"/>
              </a:lnSpc>
              <a:spcBef>
                <a:spcPts val="0"/>
              </a:spcBef>
            </a:pPr>
            <a:r>
              <a:rPr lang="en-US" sz="2400" dirty="0" err="1"/>
              <a:t>Nhằm</a:t>
            </a:r>
            <a:r>
              <a:rPr lang="en-US" sz="2400" dirty="0"/>
              <a:t> </a:t>
            </a:r>
            <a:r>
              <a:rPr lang="en-US" sz="2400" dirty="0" err="1"/>
              <a:t>bảo</a:t>
            </a:r>
            <a:r>
              <a:rPr lang="en-US" sz="2400" dirty="0"/>
              <a:t> </a:t>
            </a:r>
            <a:r>
              <a:rPr lang="en-US" sz="2400" dirty="0" err="1"/>
              <a:t>vệ</a:t>
            </a:r>
            <a:r>
              <a:rPr lang="en-US" sz="2400" dirty="0"/>
              <a:t> </a:t>
            </a:r>
            <a:r>
              <a:rPr lang="en-US" sz="2400" dirty="0" err="1"/>
              <a:t>người</a:t>
            </a:r>
            <a:r>
              <a:rPr lang="en-US" sz="2400" dirty="0"/>
              <a:t> </a:t>
            </a:r>
            <a:r>
              <a:rPr lang="en-US" sz="2400" dirty="0" err="1"/>
              <a:t>có</a:t>
            </a:r>
            <a:r>
              <a:rPr lang="en-US" sz="2400" dirty="0"/>
              <a:t> </a:t>
            </a:r>
            <a:r>
              <a:rPr lang="en-US" sz="2400" dirty="0" err="1"/>
              <a:t>thu</a:t>
            </a:r>
            <a:r>
              <a:rPr lang="en-US" sz="2400" dirty="0"/>
              <a:t> </a:t>
            </a:r>
            <a:r>
              <a:rPr lang="en-US" sz="2400" dirty="0" err="1"/>
              <a:t>nhập</a:t>
            </a:r>
            <a:r>
              <a:rPr lang="en-US" sz="2400" dirty="0"/>
              <a:t> </a:t>
            </a:r>
            <a:r>
              <a:rPr lang="en-US" sz="2400" dirty="0" err="1"/>
              <a:t>thấp</a:t>
            </a:r>
            <a:r>
              <a:rPr lang="en-US" sz="2400" dirty="0"/>
              <a:t> (</a:t>
            </a:r>
            <a:r>
              <a:rPr lang="en-US" sz="2400" dirty="0" err="1"/>
              <a:t>sinh</a:t>
            </a:r>
            <a:r>
              <a:rPr lang="en-US" sz="2400" dirty="0"/>
              <a:t> </a:t>
            </a:r>
            <a:r>
              <a:rPr lang="en-US" sz="2400" dirty="0" err="1"/>
              <a:t>viên</a:t>
            </a:r>
            <a:r>
              <a:rPr lang="en-US" sz="2400" dirty="0"/>
              <a:t>, </a:t>
            </a:r>
            <a:r>
              <a:rPr lang="en-US" sz="2400" dirty="0" err="1"/>
              <a:t>người</a:t>
            </a:r>
            <a:r>
              <a:rPr lang="en-US" sz="2400" dirty="0"/>
              <a:t> </a:t>
            </a:r>
            <a:r>
              <a:rPr lang="en-US" sz="2400" dirty="0" err="1"/>
              <a:t>lao</a:t>
            </a:r>
            <a:r>
              <a:rPr lang="en-US" sz="2400" dirty="0"/>
              <a:t> </a:t>
            </a:r>
            <a:r>
              <a:rPr lang="en-US" sz="2400" dirty="0" err="1"/>
              <a:t>động</a:t>
            </a:r>
            <a:r>
              <a:rPr lang="en-US" sz="2400" dirty="0"/>
              <a:t> </a:t>
            </a:r>
            <a:r>
              <a:rPr lang="en-US" sz="2400" dirty="0" err="1"/>
              <a:t>tại</a:t>
            </a:r>
            <a:r>
              <a:rPr lang="en-US" sz="2400" dirty="0"/>
              <a:t> </a:t>
            </a:r>
            <a:r>
              <a:rPr lang="en-US" sz="2400" dirty="0" err="1"/>
              <a:t>các</a:t>
            </a:r>
            <a:r>
              <a:rPr lang="en-US" sz="2400" dirty="0"/>
              <a:t> </a:t>
            </a:r>
            <a:r>
              <a:rPr lang="en-US" sz="2400" dirty="0" err="1"/>
              <a:t>khu</a:t>
            </a:r>
            <a:r>
              <a:rPr lang="en-US" sz="2400" dirty="0"/>
              <a:t> </a:t>
            </a:r>
            <a:r>
              <a:rPr lang="en-US" sz="2400" dirty="0" err="1"/>
              <a:t>công</a:t>
            </a:r>
            <a:r>
              <a:rPr lang="en-US" sz="2400" dirty="0"/>
              <a:t> </a:t>
            </a:r>
            <a:r>
              <a:rPr lang="en-US" sz="2400" dirty="0" err="1"/>
              <a:t>nghiệp</a:t>
            </a:r>
            <a:r>
              <a:rPr lang="en-US" sz="2400" dirty="0"/>
              <a:t>), </a:t>
            </a:r>
            <a:r>
              <a:rPr lang="en-US" sz="2400" dirty="0" err="1"/>
              <a:t>C</a:t>
            </a:r>
            <a:r>
              <a:rPr lang="en-US" sz="2400" dirty="0" err="1" smtClean="0"/>
              <a:t>hính</a:t>
            </a:r>
            <a:r>
              <a:rPr lang="en-US" sz="2400" dirty="0" smtClean="0"/>
              <a:t> </a:t>
            </a:r>
            <a:r>
              <a:rPr lang="en-US" sz="2400" dirty="0" err="1"/>
              <a:t>phủ</a:t>
            </a:r>
            <a:r>
              <a:rPr lang="en-US" sz="2400" dirty="0"/>
              <a:t> </a:t>
            </a:r>
            <a:r>
              <a:rPr lang="en-US" sz="2400" dirty="0" err="1"/>
              <a:t>đưa</a:t>
            </a:r>
            <a:r>
              <a:rPr lang="en-US" sz="2400" dirty="0"/>
              <a:t> </a:t>
            </a:r>
            <a:r>
              <a:rPr lang="en-US" sz="2400" dirty="0" err="1"/>
              <a:t>ra</a:t>
            </a:r>
            <a:r>
              <a:rPr lang="en-US" sz="2400" dirty="0"/>
              <a:t> </a:t>
            </a:r>
            <a:r>
              <a:rPr lang="en-US" sz="2400" dirty="0" err="1"/>
              <a:t>mức</a:t>
            </a:r>
            <a:r>
              <a:rPr lang="en-US" sz="2400" dirty="0"/>
              <a:t> </a:t>
            </a:r>
            <a:r>
              <a:rPr lang="en-US" sz="2400" dirty="0" err="1"/>
              <a:t>giá</a:t>
            </a:r>
            <a:r>
              <a:rPr lang="en-US" sz="2400" dirty="0"/>
              <a:t> </a:t>
            </a:r>
            <a:r>
              <a:rPr lang="en-US" sz="2400" dirty="0" err="1"/>
              <a:t>trần</a:t>
            </a:r>
            <a:r>
              <a:rPr lang="en-US" sz="2400" dirty="0"/>
              <a:t> </a:t>
            </a:r>
            <a:r>
              <a:rPr lang="en-US" sz="2400" dirty="0" err="1"/>
              <a:t>thuê</a:t>
            </a:r>
            <a:r>
              <a:rPr lang="en-US" sz="2400" dirty="0"/>
              <a:t> </a:t>
            </a:r>
            <a:r>
              <a:rPr lang="en-US" sz="2400" dirty="0" err="1"/>
              <a:t>nhà</a:t>
            </a:r>
            <a:r>
              <a:rPr lang="en-US" sz="2400" dirty="0"/>
              <a:t>. </a:t>
            </a:r>
            <a:r>
              <a:rPr lang="en-US" sz="2400" dirty="0" err="1"/>
              <a:t>Hãy</a:t>
            </a:r>
            <a:r>
              <a:rPr lang="en-US" sz="2400" dirty="0"/>
              <a:t> </a:t>
            </a:r>
            <a:r>
              <a:rPr lang="en-US" sz="2400" dirty="0" err="1"/>
              <a:t>phân</a:t>
            </a:r>
            <a:r>
              <a:rPr lang="en-US" sz="2400" dirty="0"/>
              <a:t> </a:t>
            </a:r>
            <a:r>
              <a:rPr lang="en-US" sz="2400" dirty="0" err="1"/>
              <a:t>tích</a:t>
            </a:r>
            <a:r>
              <a:rPr lang="en-US" sz="2400" dirty="0"/>
              <a:t> </a:t>
            </a:r>
            <a:r>
              <a:rPr lang="en-US" sz="2400" dirty="0" err="1"/>
              <a:t>sự</a:t>
            </a:r>
            <a:r>
              <a:rPr lang="en-US" sz="2400" dirty="0"/>
              <a:t> </a:t>
            </a:r>
            <a:r>
              <a:rPr lang="en-US" sz="2400" dirty="0" err="1"/>
              <a:t>biến</a:t>
            </a:r>
            <a:r>
              <a:rPr lang="en-US" sz="2400" dirty="0"/>
              <a:t> </a:t>
            </a:r>
            <a:r>
              <a:rPr lang="en-US" sz="2400" dirty="0" err="1"/>
              <a:t>động</a:t>
            </a:r>
            <a:r>
              <a:rPr lang="en-US" sz="2400" dirty="0"/>
              <a:t> </a:t>
            </a:r>
            <a:r>
              <a:rPr lang="en-US" sz="2400" dirty="0" err="1"/>
              <a:t>của</a:t>
            </a:r>
            <a:r>
              <a:rPr lang="en-US" sz="2400" dirty="0"/>
              <a:t> </a:t>
            </a:r>
            <a:r>
              <a:rPr lang="en-US" sz="2400" dirty="0" err="1"/>
              <a:t>thị</a:t>
            </a:r>
            <a:r>
              <a:rPr lang="en-US" sz="2400" dirty="0"/>
              <a:t> </a:t>
            </a:r>
            <a:r>
              <a:rPr lang="en-US" sz="2400" dirty="0" err="1"/>
              <a:t>trường</a:t>
            </a:r>
            <a:r>
              <a:rPr lang="en-US" sz="2400" dirty="0"/>
              <a:t> </a:t>
            </a:r>
            <a:r>
              <a:rPr lang="en-US" sz="2400" dirty="0" err="1"/>
              <a:t>nhà</a:t>
            </a:r>
            <a:r>
              <a:rPr lang="en-US" sz="2400" dirty="0"/>
              <a:t> ở </a:t>
            </a:r>
            <a:r>
              <a:rPr lang="en-US" sz="2400" dirty="0" err="1"/>
              <a:t>cho</a:t>
            </a:r>
            <a:r>
              <a:rPr lang="en-US" sz="2400" dirty="0"/>
              <a:t> </a:t>
            </a:r>
            <a:r>
              <a:rPr lang="en-US" sz="2400" dirty="0" err="1"/>
              <a:t>thuê</a:t>
            </a:r>
            <a:r>
              <a:rPr lang="en-US" sz="2400" dirty="0"/>
              <a:t> </a:t>
            </a:r>
            <a:r>
              <a:rPr lang="en-US" sz="2400" dirty="0" err="1"/>
              <a:t>khi</a:t>
            </a:r>
            <a:r>
              <a:rPr lang="en-US" sz="2400" dirty="0"/>
              <a:t> </a:t>
            </a:r>
            <a:r>
              <a:rPr lang="en-US" sz="2400" dirty="0" err="1"/>
              <a:t>chính</a:t>
            </a:r>
            <a:r>
              <a:rPr lang="en-US" sz="2400" dirty="0"/>
              <a:t> </a:t>
            </a:r>
            <a:r>
              <a:rPr lang="en-US" sz="2400" dirty="0" err="1"/>
              <a:t>sách</a:t>
            </a:r>
            <a:r>
              <a:rPr lang="en-US" sz="2400" dirty="0"/>
              <a:t> </a:t>
            </a:r>
            <a:r>
              <a:rPr lang="en-US" sz="2400" dirty="0" err="1"/>
              <a:t>này</a:t>
            </a:r>
            <a:r>
              <a:rPr lang="en-US" sz="2400" dirty="0"/>
              <a:t> </a:t>
            </a:r>
            <a:r>
              <a:rPr lang="en-US" sz="2400" dirty="0" err="1"/>
              <a:t>được</a:t>
            </a:r>
            <a:r>
              <a:rPr lang="en-US" sz="2400" dirty="0"/>
              <a:t> </a:t>
            </a:r>
            <a:r>
              <a:rPr lang="en-US" sz="2400" dirty="0" err="1"/>
              <a:t>áp</a:t>
            </a:r>
            <a:r>
              <a:rPr lang="en-US" sz="2400" dirty="0"/>
              <a:t> </a:t>
            </a:r>
            <a:r>
              <a:rPr lang="en-US" sz="2400" dirty="0" err="1"/>
              <a:t>dụng</a:t>
            </a:r>
            <a:r>
              <a:rPr lang="en-US" sz="2400" dirty="0"/>
              <a:t>. </a:t>
            </a:r>
            <a:endParaRPr lang="en-US" sz="2400" dirty="0" smtClean="0"/>
          </a:p>
          <a:p>
            <a:pPr>
              <a:lnSpc>
                <a:spcPct val="150000"/>
              </a:lnSpc>
              <a:spcBef>
                <a:spcPts val="0"/>
              </a:spcBef>
            </a:pPr>
            <a:r>
              <a:rPr lang="en-US" sz="2400" dirty="0" err="1" smtClean="0"/>
              <a:t>Thực</a:t>
            </a:r>
            <a:r>
              <a:rPr lang="en-US" sz="2400" dirty="0" smtClean="0"/>
              <a:t> </a:t>
            </a:r>
            <a:r>
              <a:rPr lang="en-US" sz="2400" dirty="0" err="1"/>
              <a:t>tế</a:t>
            </a:r>
            <a:r>
              <a:rPr lang="en-US" sz="2400" dirty="0"/>
              <a:t> </a:t>
            </a:r>
            <a:r>
              <a:rPr lang="en-US" sz="2400" dirty="0" err="1"/>
              <a:t>cho</a:t>
            </a:r>
            <a:r>
              <a:rPr lang="en-US" sz="2400" dirty="0"/>
              <a:t> </a:t>
            </a:r>
            <a:r>
              <a:rPr lang="en-US" sz="2400" dirty="0" err="1"/>
              <a:t>thấy</a:t>
            </a:r>
            <a:r>
              <a:rPr lang="en-US" sz="2400" dirty="0"/>
              <a:t> </a:t>
            </a:r>
            <a:r>
              <a:rPr lang="en-US" sz="2400" dirty="0" err="1"/>
              <a:t>không</a:t>
            </a:r>
            <a:r>
              <a:rPr lang="en-US" sz="2400" dirty="0"/>
              <a:t> </a:t>
            </a:r>
            <a:r>
              <a:rPr lang="en-US" sz="2400" dirty="0" err="1"/>
              <a:t>phải</a:t>
            </a:r>
            <a:r>
              <a:rPr lang="en-US" sz="2400" dirty="0"/>
              <a:t> </a:t>
            </a:r>
            <a:r>
              <a:rPr lang="en-US" sz="2400" dirty="0" err="1"/>
              <a:t>tất</a:t>
            </a:r>
            <a:r>
              <a:rPr lang="en-US" sz="2400" dirty="0"/>
              <a:t> </a:t>
            </a:r>
            <a:r>
              <a:rPr lang="en-US" sz="2400" dirty="0" err="1"/>
              <a:t>cả</a:t>
            </a:r>
            <a:r>
              <a:rPr lang="en-US" sz="2400" dirty="0"/>
              <a:t> </a:t>
            </a:r>
            <a:r>
              <a:rPr lang="en-US" sz="2400" dirty="0" err="1"/>
              <a:t>người</a:t>
            </a:r>
            <a:r>
              <a:rPr lang="en-US" sz="2400" dirty="0"/>
              <a:t> </a:t>
            </a:r>
            <a:r>
              <a:rPr lang="en-US" sz="2400" dirty="0" err="1"/>
              <a:t>có</a:t>
            </a:r>
            <a:r>
              <a:rPr lang="en-US" sz="2400" dirty="0"/>
              <a:t> </a:t>
            </a:r>
            <a:r>
              <a:rPr lang="en-US" sz="2400" dirty="0" err="1"/>
              <a:t>thu</a:t>
            </a:r>
            <a:r>
              <a:rPr lang="en-US" sz="2400" dirty="0"/>
              <a:t> </a:t>
            </a:r>
            <a:r>
              <a:rPr lang="en-US" sz="2400" dirty="0" err="1"/>
              <a:t>nhập</a:t>
            </a:r>
            <a:r>
              <a:rPr lang="en-US" sz="2400" dirty="0"/>
              <a:t> </a:t>
            </a:r>
            <a:r>
              <a:rPr lang="en-US" sz="2400" dirty="0" err="1"/>
              <a:t>thấp</a:t>
            </a:r>
            <a:r>
              <a:rPr lang="en-US" sz="2400" dirty="0"/>
              <a:t> </a:t>
            </a:r>
            <a:r>
              <a:rPr lang="en-US" sz="2400" dirty="0" err="1"/>
              <a:t>đều</a:t>
            </a:r>
            <a:r>
              <a:rPr lang="en-US" sz="2400" dirty="0"/>
              <a:t> </a:t>
            </a:r>
            <a:r>
              <a:rPr lang="en-US" sz="2400" dirty="0" err="1"/>
              <a:t>được</a:t>
            </a:r>
            <a:r>
              <a:rPr lang="en-US" sz="2400" dirty="0"/>
              <a:t> </a:t>
            </a:r>
            <a:r>
              <a:rPr lang="en-US" sz="2400" dirty="0" err="1"/>
              <a:t>hưởng</a:t>
            </a:r>
            <a:r>
              <a:rPr lang="en-US" sz="2400" dirty="0"/>
              <a:t> </a:t>
            </a:r>
            <a:r>
              <a:rPr lang="en-US" sz="2400" dirty="0" err="1"/>
              <a:t>lợi</a:t>
            </a:r>
            <a:r>
              <a:rPr lang="en-US" sz="2400" dirty="0"/>
              <a:t> </a:t>
            </a:r>
            <a:r>
              <a:rPr lang="en-US" sz="2400" dirty="0" err="1"/>
              <a:t>từ</a:t>
            </a:r>
            <a:r>
              <a:rPr lang="en-US" sz="2400" dirty="0"/>
              <a:t> </a:t>
            </a:r>
            <a:r>
              <a:rPr lang="en-US" sz="2400" dirty="0" err="1"/>
              <a:t>chính</a:t>
            </a:r>
            <a:r>
              <a:rPr lang="en-US" sz="2400" dirty="0"/>
              <a:t> </a:t>
            </a:r>
            <a:r>
              <a:rPr lang="en-US" sz="2400" dirty="0" err="1"/>
              <a:t>sách</a:t>
            </a:r>
            <a:r>
              <a:rPr lang="en-US" sz="2400" dirty="0"/>
              <a:t> </a:t>
            </a:r>
            <a:r>
              <a:rPr lang="en-US" sz="2400" dirty="0" err="1"/>
              <a:t>này</a:t>
            </a:r>
            <a:r>
              <a:rPr lang="en-US" sz="2400" dirty="0"/>
              <a:t>. </a:t>
            </a:r>
            <a:r>
              <a:rPr lang="en-US" sz="2400" dirty="0" err="1"/>
              <a:t>Hãy</a:t>
            </a:r>
            <a:r>
              <a:rPr lang="en-US" sz="2400" dirty="0"/>
              <a:t> </a:t>
            </a:r>
            <a:r>
              <a:rPr lang="en-US" sz="2400" dirty="0" err="1"/>
              <a:t>dùng</a:t>
            </a:r>
            <a:r>
              <a:rPr lang="en-US" sz="2400" dirty="0"/>
              <a:t> </a:t>
            </a:r>
            <a:r>
              <a:rPr lang="en-US" sz="2400" dirty="0" err="1"/>
              <a:t>kiến</a:t>
            </a:r>
            <a:r>
              <a:rPr lang="en-US" sz="2400" dirty="0"/>
              <a:t> </a:t>
            </a:r>
            <a:r>
              <a:rPr lang="en-US" sz="2400" dirty="0" err="1"/>
              <a:t>thức</a:t>
            </a:r>
            <a:r>
              <a:rPr lang="en-US" sz="2400" dirty="0"/>
              <a:t> </a:t>
            </a:r>
            <a:r>
              <a:rPr lang="en-US" sz="2400" dirty="0" err="1"/>
              <a:t>về</a:t>
            </a:r>
            <a:r>
              <a:rPr lang="en-US" sz="2400" dirty="0"/>
              <a:t> </a:t>
            </a:r>
            <a:r>
              <a:rPr lang="en-US" sz="2400" dirty="0" err="1"/>
              <a:t>giá</a:t>
            </a:r>
            <a:r>
              <a:rPr lang="en-US" sz="2400" dirty="0"/>
              <a:t> </a:t>
            </a:r>
            <a:r>
              <a:rPr lang="en-US" sz="2400" dirty="0" err="1"/>
              <a:t>trần</a:t>
            </a:r>
            <a:r>
              <a:rPr lang="en-US" sz="2400" dirty="0"/>
              <a:t> </a:t>
            </a:r>
            <a:r>
              <a:rPr lang="en-US" sz="2400" dirty="0" err="1"/>
              <a:t>để</a:t>
            </a:r>
            <a:r>
              <a:rPr lang="en-US" sz="2400" dirty="0"/>
              <a:t> </a:t>
            </a:r>
            <a:r>
              <a:rPr lang="en-US" sz="2400" dirty="0" err="1"/>
              <a:t>giải</a:t>
            </a:r>
            <a:r>
              <a:rPr lang="en-US" sz="2400" dirty="0"/>
              <a:t> </a:t>
            </a:r>
            <a:r>
              <a:rPr lang="en-US" sz="2400" dirty="0" err="1"/>
              <a:t>thích</a:t>
            </a:r>
            <a:r>
              <a:rPr lang="en-US" sz="2400" dirty="0"/>
              <a:t> </a:t>
            </a:r>
            <a:r>
              <a:rPr lang="en-US" sz="2400" dirty="0" err="1"/>
              <a:t>cho</a:t>
            </a:r>
            <a:r>
              <a:rPr lang="en-US" sz="2400" dirty="0"/>
              <a:t> </a:t>
            </a:r>
            <a:r>
              <a:rPr lang="en-US" sz="2400" dirty="0" err="1"/>
              <a:t>hiện</a:t>
            </a:r>
            <a:r>
              <a:rPr lang="en-US" sz="2400" dirty="0"/>
              <a:t> </a:t>
            </a:r>
            <a:r>
              <a:rPr lang="en-US" sz="2400" dirty="0" err="1"/>
              <a:t>tượng</a:t>
            </a:r>
            <a:r>
              <a:rPr lang="en-US" sz="2400" dirty="0"/>
              <a:t> </a:t>
            </a:r>
            <a:r>
              <a:rPr lang="en-US" sz="2400" dirty="0" err="1"/>
              <a:t>trên</a:t>
            </a:r>
            <a:endParaRPr lang="en-US" sz="2400" dirty="0"/>
          </a:p>
        </p:txBody>
      </p:sp>
      <p:sp>
        <p:nvSpPr>
          <p:cNvPr id="2" name="AutoShape 2" descr="Tình huống truyện | Kiến thức Wiki | Fando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16793" y="-3026"/>
            <a:ext cx="2466975" cy="1847850"/>
          </a:xfrm>
          <a:prstGeom prst="ellipse">
            <a:avLst/>
          </a:prstGeom>
          <a:ln>
            <a:noFill/>
          </a:ln>
          <a:effectLst>
            <a:softEdge rad="112500"/>
          </a:effectLst>
        </p:spPr>
      </p:pic>
    </p:spTree>
    <p:extLst>
      <p:ext uri="{BB962C8B-B14F-4D97-AF65-F5344CB8AC3E}">
        <p14:creationId xmlns:p14="http://schemas.microsoft.com/office/powerpoint/2010/main" val="395253442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Title 1"/>
          <p:cNvSpPr>
            <a:spLocks noGrp="1"/>
          </p:cNvSpPr>
          <p:nvPr>
            <p:ph type="title"/>
          </p:nvPr>
        </p:nvSpPr>
        <p:spPr>
          <a:xfrm>
            <a:off x="0" y="-27384"/>
            <a:ext cx="9144000" cy="795338"/>
          </a:xfrm>
          <a:solidFill>
            <a:srgbClr val="FFFF00"/>
          </a:solidFill>
        </p:spPr>
        <p:txBody>
          <a:bodyPr/>
          <a:lstStyle/>
          <a:p>
            <a:pPr algn="ctr"/>
            <a:r>
              <a:rPr lang="en-US" sz="3600" b="1" smtClean="0">
                <a:solidFill>
                  <a:srgbClr val="FF0000"/>
                </a:solidFill>
                <a:cs typeface="Times New Roman" pitchFamily="18" charset="0"/>
              </a:rPr>
              <a:t>I. </a:t>
            </a:r>
            <a:r>
              <a:rPr lang="en-US" sz="3600" b="1" smtClean="0">
                <a:solidFill>
                  <a:srgbClr val="FF0000"/>
                </a:solidFill>
                <a:cs typeface="Times New Roman" pitchFamily="18" charset="0"/>
              </a:rPr>
              <a:t>ĐỘ CO GIÃN CỦA CẦU VÀ CUNG</a:t>
            </a:r>
          </a:p>
        </p:txBody>
      </p:sp>
      <p:sp>
        <p:nvSpPr>
          <p:cNvPr id="2" name="Content Placeholder 2"/>
          <p:cNvSpPr>
            <a:spLocks noGrp="1"/>
          </p:cNvSpPr>
          <p:nvPr>
            <p:ph idx="1"/>
          </p:nvPr>
        </p:nvSpPr>
        <p:spPr>
          <a:xfrm>
            <a:off x="214312" y="908720"/>
            <a:ext cx="8750175" cy="4500562"/>
          </a:xfrm>
        </p:spPr>
        <p:txBody>
          <a:bodyPr/>
          <a:lstStyle/>
          <a:p>
            <a:pPr>
              <a:buFont typeface="Wingdings 2" pitchFamily="18" charset="2"/>
              <a:buNone/>
              <a:defRPr/>
            </a:pPr>
            <a:r>
              <a:rPr lang="en-US" sz="3600" b="1" dirty="0" smtClean="0">
                <a:solidFill>
                  <a:srgbClr val="7030A0"/>
                </a:solidFill>
                <a:cs typeface="Times New Roman" pitchFamily="18" charset="0"/>
              </a:rPr>
              <a:t>1. </a:t>
            </a:r>
            <a:r>
              <a:rPr lang="en-US" sz="3600" b="1" dirty="0" err="1" smtClean="0">
                <a:solidFill>
                  <a:srgbClr val="7030A0"/>
                </a:solidFill>
                <a:cs typeface="Times New Roman" pitchFamily="18" charset="0"/>
              </a:rPr>
              <a:t>Độ</a:t>
            </a:r>
            <a:r>
              <a:rPr lang="en-US" sz="3600" b="1" dirty="0" smtClean="0">
                <a:solidFill>
                  <a:srgbClr val="7030A0"/>
                </a:solidFill>
                <a:cs typeface="Times New Roman" pitchFamily="18" charset="0"/>
              </a:rPr>
              <a:t> co </a:t>
            </a:r>
            <a:r>
              <a:rPr lang="en-US" sz="3600" b="1" dirty="0" err="1" smtClean="0">
                <a:solidFill>
                  <a:srgbClr val="7030A0"/>
                </a:solidFill>
                <a:cs typeface="Times New Roman" pitchFamily="18" charset="0"/>
              </a:rPr>
              <a:t>giãn</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của</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cầu</a:t>
            </a:r>
            <a:r>
              <a:rPr lang="en-US" sz="3600" b="1" dirty="0" smtClean="0">
                <a:solidFill>
                  <a:srgbClr val="7030A0"/>
                </a:solidFill>
                <a:cs typeface="Times New Roman" pitchFamily="18" charset="0"/>
              </a:rPr>
              <a:t> (Elasticity of demand)</a:t>
            </a:r>
          </a:p>
          <a:p>
            <a:pPr marL="742950" indent="-742950">
              <a:buFont typeface="Wingdings 2" pitchFamily="18" charset="2"/>
              <a:buAutoNum type="alphaLcParenR"/>
              <a:defRPr/>
            </a:pPr>
            <a:r>
              <a:rPr lang="en-US" sz="3600" b="1" dirty="0" err="1" smtClean="0">
                <a:solidFill>
                  <a:srgbClr val="0000FF"/>
                </a:solidFill>
                <a:cs typeface="Times New Roman" pitchFamily="18" charset="0"/>
              </a:rPr>
              <a:t>Độ</a:t>
            </a:r>
            <a:r>
              <a:rPr lang="en-US" sz="3600" b="1" dirty="0" smtClean="0">
                <a:solidFill>
                  <a:srgbClr val="0000FF"/>
                </a:solidFill>
                <a:cs typeface="Times New Roman" pitchFamily="18" charset="0"/>
              </a:rPr>
              <a:t> co </a:t>
            </a:r>
            <a:r>
              <a:rPr lang="en-US" sz="3600" b="1" dirty="0" err="1" smtClean="0">
                <a:solidFill>
                  <a:srgbClr val="0000FF"/>
                </a:solidFill>
                <a:cs typeface="Times New Roman" pitchFamily="18" charset="0"/>
              </a:rPr>
              <a:t>giãn</a:t>
            </a:r>
            <a:r>
              <a:rPr lang="en-US" sz="3600" b="1" dirty="0" smtClean="0">
                <a:solidFill>
                  <a:srgbClr val="0000FF"/>
                </a:solidFill>
                <a:cs typeface="Times New Roman" pitchFamily="18" charset="0"/>
              </a:rPr>
              <a:t> </a:t>
            </a:r>
            <a:r>
              <a:rPr lang="en-US" sz="3600" b="1" dirty="0" err="1" smtClean="0">
                <a:solidFill>
                  <a:srgbClr val="0000FF"/>
                </a:solidFill>
                <a:cs typeface="Times New Roman" pitchFamily="18" charset="0"/>
              </a:rPr>
              <a:t>của</a:t>
            </a:r>
            <a:r>
              <a:rPr lang="en-US" sz="3600" b="1" dirty="0" smtClean="0">
                <a:solidFill>
                  <a:srgbClr val="0000FF"/>
                </a:solidFill>
                <a:cs typeface="Times New Roman" pitchFamily="18" charset="0"/>
              </a:rPr>
              <a:t> </a:t>
            </a:r>
            <a:r>
              <a:rPr lang="en-US" sz="3600" b="1" dirty="0" err="1" smtClean="0">
                <a:solidFill>
                  <a:srgbClr val="0000FF"/>
                </a:solidFill>
                <a:cs typeface="Times New Roman" pitchFamily="18" charset="0"/>
              </a:rPr>
              <a:t>cầu</a:t>
            </a:r>
            <a:r>
              <a:rPr lang="en-US" sz="3600" b="1" dirty="0" smtClean="0">
                <a:solidFill>
                  <a:srgbClr val="0000FF"/>
                </a:solidFill>
                <a:cs typeface="Times New Roman" pitchFamily="18" charset="0"/>
              </a:rPr>
              <a:t> </a:t>
            </a:r>
            <a:r>
              <a:rPr lang="en-US" sz="3600" b="1" dirty="0" err="1" smtClean="0">
                <a:solidFill>
                  <a:srgbClr val="0000FF"/>
                </a:solidFill>
                <a:cs typeface="Times New Roman" pitchFamily="18" charset="0"/>
              </a:rPr>
              <a:t>theo</a:t>
            </a:r>
            <a:r>
              <a:rPr lang="en-US" sz="3600" b="1" dirty="0" smtClean="0">
                <a:solidFill>
                  <a:srgbClr val="0000FF"/>
                </a:solidFill>
                <a:cs typeface="Times New Roman" pitchFamily="18" charset="0"/>
              </a:rPr>
              <a:t> </a:t>
            </a:r>
            <a:r>
              <a:rPr lang="en-US" sz="3600" b="1" dirty="0" err="1" smtClean="0">
                <a:solidFill>
                  <a:srgbClr val="0000FF"/>
                </a:solidFill>
                <a:cs typeface="Times New Roman" pitchFamily="18" charset="0"/>
              </a:rPr>
              <a:t>giá</a:t>
            </a:r>
            <a:r>
              <a:rPr lang="en-US" sz="3600" b="1" dirty="0" smtClean="0">
                <a:solidFill>
                  <a:srgbClr val="0000FF"/>
                </a:solidFill>
                <a:cs typeface="Times New Roman" pitchFamily="18" charset="0"/>
              </a:rPr>
              <a:t> (E</a:t>
            </a:r>
            <a:r>
              <a:rPr lang="en-US" sz="3600" b="1" baseline="-25000" dirty="0" smtClean="0">
                <a:solidFill>
                  <a:srgbClr val="0000FF"/>
                </a:solidFill>
                <a:cs typeface="Times New Roman" pitchFamily="18" charset="0"/>
              </a:rPr>
              <a:t>D</a:t>
            </a:r>
            <a:r>
              <a:rPr lang="en-US" sz="3600" b="1" dirty="0" smtClean="0">
                <a:solidFill>
                  <a:srgbClr val="0000FF"/>
                </a:solidFill>
                <a:cs typeface="Times New Roman" pitchFamily="18" charset="0"/>
              </a:rPr>
              <a:t>): </a:t>
            </a:r>
          </a:p>
          <a:p>
            <a:pPr marL="742950" indent="-742950" algn="just">
              <a:buFont typeface="Wingdings 2" pitchFamily="18" charset="2"/>
              <a:buNone/>
              <a:defRPr/>
            </a:pPr>
            <a:r>
              <a:rPr lang="en-US" sz="2400" dirty="0" smtClean="0">
                <a:solidFill>
                  <a:srgbClr val="0000FF"/>
                </a:solidFill>
                <a:cs typeface="Times New Roman" pitchFamily="18" charset="0"/>
              </a:rPr>
              <a:t>	</a:t>
            </a:r>
            <a:r>
              <a:rPr lang="en-US" sz="2400" dirty="0" smtClean="0">
                <a:cs typeface="Times New Roman" pitchFamily="18" charset="0"/>
              </a:rPr>
              <a:t> E</a:t>
            </a:r>
            <a:r>
              <a:rPr lang="en-US" sz="2400" baseline="-25000" dirty="0" smtClean="0">
                <a:cs typeface="Times New Roman" pitchFamily="18" charset="0"/>
              </a:rPr>
              <a:t>D</a:t>
            </a:r>
            <a:r>
              <a:rPr lang="en-US" sz="2400" dirty="0" smtClean="0">
                <a:cs typeface="Times New Roman" pitchFamily="18" charset="0"/>
              </a:rPr>
              <a:t> </a:t>
            </a:r>
            <a:r>
              <a:rPr lang="en-US" sz="2400" dirty="0" err="1" smtClean="0">
                <a:cs typeface="Times New Roman" pitchFamily="18" charset="0"/>
              </a:rPr>
              <a:t>đo</a:t>
            </a:r>
            <a:r>
              <a:rPr lang="en-US" sz="2400" dirty="0" smtClean="0">
                <a:cs typeface="Times New Roman" pitchFamily="18" charset="0"/>
              </a:rPr>
              <a:t> </a:t>
            </a:r>
            <a:r>
              <a:rPr lang="en-US" sz="2400" dirty="0" err="1" smtClean="0">
                <a:cs typeface="Times New Roman" pitchFamily="18" charset="0"/>
              </a:rPr>
              <a:t>lường</a:t>
            </a:r>
            <a:r>
              <a:rPr lang="en-US" sz="2400" dirty="0" smtClean="0">
                <a:cs typeface="Times New Roman" pitchFamily="18" charset="0"/>
              </a:rPr>
              <a:t> </a:t>
            </a:r>
            <a:r>
              <a:rPr lang="en-US" sz="2400" dirty="0" err="1" smtClean="0">
                <a:cs typeface="Times New Roman" pitchFamily="18" charset="0"/>
              </a:rPr>
              <a:t>sự</a:t>
            </a:r>
            <a:r>
              <a:rPr lang="en-US" sz="2400" dirty="0" smtClean="0">
                <a:cs typeface="Times New Roman" pitchFamily="18" charset="0"/>
              </a:rPr>
              <a:t> </a:t>
            </a:r>
            <a:r>
              <a:rPr lang="en-US" sz="2400" dirty="0" err="1" smtClean="0">
                <a:cs typeface="Times New Roman" pitchFamily="18" charset="0"/>
              </a:rPr>
              <a:t>nhạy</a:t>
            </a:r>
            <a:r>
              <a:rPr lang="en-US" sz="2400" dirty="0" smtClean="0">
                <a:cs typeface="Times New Roman" pitchFamily="18" charset="0"/>
              </a:rPr>
              <a:t> </a:t>
            </a:r>
            <a:r>
              <a:rPr lang="en-US" sz="2400" dirty="0" err="1" smtClean="0">
                <a:cs typeface="Times New Roman" pitchFamily="18" charset="0"/>
              </a:rPr>
              <a:t>cảm</a:t>
            </a:r>
            <a:r>
              <a:rPr lang="en-US" sz="2400" dirty="0" smtClean="0">
                <a:cs typeface="Times New Roman" pitchFamily="18" charset="0"/>
              </a:rPr>
              <a:t> </a:t>
            </a:r>
            <a:r>
              <a:rPr lang="en-US" sz="2400" dirty="0" err="1" smtClean="0">
                <a:cs typeface="Times New Roman" pitchFamily="18" charset="0"/>
              </a:rPr>
              <a:t>của</a:t>
            </a:r>
            <a:r>
              <a:rPr lang="en-US" sz="2400" dirty="0" smtClean="0">
                <a:cs typeface="Times New Roman" pitchFamily="18" charset="0"/>
              </a:rPr>
              <a:t> </a:t>
            </a:r>
            <a:r>
              <a:rPr lang="en-US" sz="2400" dirty="0" err="1" smtClean="0">
                <a:cs typeface="Times New Roman" pitchFamily="18" charset="0"/>
              </a:rPr>
              <a:t>người</a:t>
            </a:r>
            <a:r>
              <a:rPr lang="en-US" sz="2400" dirty="0" smtClean="0">
                <a:cs typeface="Times New Roman" pitchFamily="18" charset="0"/>
              </a:rPr>
              <a:t> </a:t>
            </a:r>
            <a:r>
              <a:rPr lang="en-US" sz="2400" dirty="0" err="1" smtClean="0">
                <a:cs typeface="Times New Roman" pitchFamily="18" charset="0"/>
              </a:rPr>
              <a:t>tiêu</a:t>
            </a:r>
            <a:r>
              <a:rPr lang="en-US" sz="2400" dirty="0" smtClean="0">
                <a:cs typeface="Times New Roman" pitchFamily="18" charset="0"/>
              </a:rPr>
              <a:t> </a:t>
            </a:r>
            <a:r>
              <a:rPr lang="en-US" sz="2400" dirty="0" err="1" smtClean="0">
                <a:cs typeface="Times New Roman" pitchFamily="18" charset="0"/>
              </a:rPr>
              <a:t>dùng</a:t>
            </a:r>
            <a:r>
              <a:rPr lang="en-US" sz="2400" dirty="0" smtClean="0">
                <a:cs typeface="Times New Roman" pitchFamily="18" charset="0"/>
              </a:rPr>
              <a:t> </a:t>
            </a:r>
            <a:r>
              <a:rPr lang="en-US" sz="2400" dirty="0" err="1" smtClean="0">
                <a:cs typeface="Times New Roman" pitchFamily="18" charset="0"/>
              </a:rPr>
              <a:t>biểu</a:t>
            </a:r>
            <a:r>
              <a:rPr lang="en-US" sz="2400" dirty="0" smtClean="0">
                <a:cs typeface="Times New Roman" pitchFamily="18" charset="0"/>
              </a:rPr>
              <a:t> </a:t>
            </a:r>
            <a:r>
              <a:rPr lang="en-US" sz="2400" dirty="0" err="1" smtClean="0">
                <a:cs typeface="Times New Roman" pitchFamily="18" charset="0"/>
              </a:rPr>
              <a:t>hiện</a:t>
            </a:r>
            <a:r>
              <a:rPr lang="en-US" sz="2400" dirty="0" smtClean="0">
                <a:cs typeface="Times New Roman" pitchFamily="18" charset="0"/>
              </a:rPr>
              <a:t> qua </a:t>
            </a:r>
            <a:r>
              <a:rPr lang="en-US" sz="2400" dirty="0" err="1" smtClean="0">
                <a:cs typeface="Times New Roman" pitchFamily="18" charset="0"/>
              </a:rPr>
              <a:t>sự</a:t>
            </a:r>
            <a:r>
              <a:rPr lang="en-US" sz="2400" dirty="0" smtClean="0">
                <a:cs typeface="Times New Roman" pitchFamily="18" charset="0"/>
              </a:rPr>
              <a:t> </a:t>
            </a:r>
            <a:r>
              <a:rPr lang="en-US" sz="2400" dirty="0" err="1" smtClean="0">
                <a:cs typeface="Times New Roman" pitchFamily="18" charset="0"/>
              </a:rPr>
              <a:t>thay</a:t>
            </a:r>
            <a:r>
              <a:rPr lang="en-US" sz="2400" dirty="0" smtClean="0">
                <a:cs typeface="Times New Roman" pitchFamily="18" charset="0"/>
              </a:rPr>
              <a:t> </a:t>
            </a:r>
            <a:r>
              <a:rPr lang="en-US" sz="2400" dirty="0" err="1" smtClean="0">
                <a:cs typeface="Times New Roman" pitchFamily="18" charset="0"/>
              </a:rPr>
              <a:t>đổi</a:t>
            </a:r>
            <a:r>
              <a:rPr lang="en-US" sz="2400" dirty="0" smtClean="0">
                <a:cs typeface="Times New Roman" pitchFamily="18" charset="0"/>
              </a:rPr>
              <a:t> </a:t>
            </a:r>
            <a:r>
              <a:rPr lang="en-US" sz="2400" dirty="0" err="1" smtClean="0">
                <a:cs typeface="Times New Roman" pitchFamily="18" charset="0"/>
              </a:rPr>
              <a:t>của</a:t>
            </a:r>
            <a:r>
              <a:rPr lang="en-US" sz="2400" dirty="0" smtClean="0">
                <a:cs typeface="Times New Roman" pitchFamily="18" charset="0"/>
              </a:rPr>
              <a:t> </a:t>
            </a:r>
            <a:r>
              <a:rPr lang="en-US" sz="2400" dirty="0" err="1" smtClean="0">
                <a:cs typeface="Times New Roman" pitchFamily="18" charset="0"/>
              </a:rPr>
              <a:t>lượng</a:t>
            </a:r>
            <a:r>
              <a:rPr lang="en-US" sz="2400" dirty="0" smtClean="0">
                <a:cs typeface="Times New Roman" pitchFamily="18" charset="0"/>
              </a:rPr>
              <a:t> </a:t>
            </a:r>
            <a:r>
              <a:rPr lang="en-US" sz="2400" dirty="0" err="1" smtClean="0">
                <a:cs typeface="Times New Roman" pitchFamily="18" charset="0"/>
              </a:rPr>
              <a:t>cầu</a:t>
            </a:r>
            <a:r>
              <a:rPr lang="en-US" sz="2400" dirty="0" smtClean="0">
                <a:cs typeface="Times New Roman" pitchFamily="18" charset="0"/>
              </a:rPr>
              <a:t> </a:t>
            </a:r>
            <a:r>
              <a:rPr lang="en-US" sz="2400" dirty="0" err="1" smtClean="0">
                <a:cs typeface="Times New Roman" pitchFamily="18" charset="0"/>
              </a:rPr>
              <a:t>khi</a:t>
            </a:r>
            <a:r>
              <a:rPr lang="en-US" sz="2400" dirty="0" smtClean="0">
                <a:cs typeface="Times New Roman" pitchFamily="18" charset="0"/>
              </a:rPr>
              <a:t> </a:t>
            </a:r>
            <a:r>
              <a:rPr lang="en-US" sz="2400" dirty="0" err="1" smtClean="0">
                <a:cs typeface="Times New Roman" pitchFamily="18" charset="0"/>
              </a:rPr>
              <a:t>giá</a:t>
            </a:r>
            <a:r>
              <a:rPr lang="en-US" sz="2400" smtClean="0">
                <a:cs typeface="Times New Roman" pitchFamily="18" charset="0"/>
              </a:rPr>
              <a:t> thay</a:t>
            </a:r>
            <a:r>
              <a:rPr lang="en-US" sz="2400" dirty="0" smtClean="0">
                <a:cs typeface="Times New Roman" pitchFamily="18" charset="0"/>
              </a:rPr>
              <a:t> </a:t>
            </a:r>
            <a:r>
              <a:rPr lang="en-US" sz="2400" dirty="0" err="1" smtClean="0">
                <a:cs typeface="Times New Roman" pitchFamily="18" charset="0"/>
              </a:rPr>
              <a:t>đổi</a:t>
            </a:r>
            <a:r>
              <a:rPr lang="en-US" sz="2400" dirty="0" smtClean="0">
                <a:cs typeface="Times New Roman" pitchFamily="18" charset="0"/>
              </a:rPr>
              <a:t>. </a:t>
            </a:r>
            <a:r>
              <a:rPr lang="en-US" sz="2400" dirty="0" err="1" smtClean="0">
                <a:cs typeface="Times New Roman" pitchFamily="18" charset="0"/>
              </a:rPr>
              <a:t>Nó</a:t>
            </a:r>
            <a:r>
              <a:rPr lang="en-US" sz="2400" dirty="0" smtClean="0">
                <a:cs typeface="Times New Roman" pitchFamily="18" charset="0"/>
              </a:rPr>
              <a:t> </a:t>
            </a:r>
            <a:r>
              <a:rPr lang="en-US" sz="2400" dirty="0" err="1" smtClean="0">
                <a:cs typeface="Times New Roman" pitchFamily="18" charset="0"/>
              </a:rPr>
              <a:t>được</a:t>
            </a:r>
            <a:r>
              <a:rPr lang="en-US" sz="2400" dirty="0" smtClean="0">
                <a:cs typeface="Times New Roman" pitchFamily="18" charset="0"/>
              </a:rPr>
              <a:t> </a:t>
            </a:r>
            <a:r>
              <a:rPr lang="en-US" sz="2400" dirty="0" err="1" smtClean="0">
                <a:cs typeface="Times New Roman" pitchFamily="18" charset="0"/>
              </a:rPr>
              <a:t>tính</a:t>
            </a:r>
            <a:r>
              <a:rPr lang="en-US" sz="2400" dirty="0" smtClean="0">
                <a:cs typeface="Times New Roman" pitchFamily="18" charset="0"/>
              </a:rPr>
              <a:t> </a:t>
            </a:r>
            <a:r>
              <a:rPr lang="en-US" sz="2400" dirty="0" err="1" smtClean="0">
                <a:cs typeface="Times New Roman" pitchFamily="18" charset="0"/>
              </a:rPr>
              <a:t>bằng</a:t>
            </a:r>
            <a:r>
              <a:rPr lang="en-US" sz="2400" dirty="0" smtClean="0">
                <a:cs typeface="Times New Roman" pitchFamily="18" charset="0"/>
              </a:rPr>
              <a:t> % </a:t>
            </a:r>
            <a:r>
              <a:rPr lang="en-US" sz="2400" dirty="0" err="1" smtClean="0">
                <a:cs typeface="Times New Roman" pitchFamily="18" charset="0"/>
              </a:rPr>
              <a:t>thay</a:t>
            </a:r>
            <a:r>
              <a:rPr lang="en-US" sz="2400" dirty="0" smtClean="0">
                <a:cs typeface="Times New Roman" pitchFamily="18" charset="0"/>
              </a:rPr>
              <a:t> </a:t>
            </a:r>
            <a:r>
              <a:rPr lang="en-US" sz="2400" dirty="0" err="1" smtClean="0">
                <a:cs typeface="Times New Roman" pitchFamily="18" charset="0"/>
              </a:rPr>
              <a:t>đổi</a:t>
            </a:r>
            <a:r>
              <a:rPr lang="en-US" sz="2400" dirty="0" smtClean="0">
                <a:cs typeface="Times New Roman" pitchFamily="18" charset="0"/>
              </a:rPr>
              <a:t> </a:t>
            </a:r>
            <a:r>
              <a:rPr lang="en-US" sz="2400" dirty="0" err="1" smtClean="0">
                <a:cs typeface="Times New Roman" pitchFamily="18" charset="0"/>
              </a:rPr>
              <a:t>của</a:t>
            </a:r>
            <a:r>
              <a:rPr lang="en-US" sz="2400" dirty="0" smtClean="0">
                <a:cs typeface="Times New Roman" pitchFamily="18" charset="0"/>
              </a:rPr>
              <a:t> </a:t>
            </a:r>
            <a:r>
              <a:rPr lang="en-US" sz="2400" dirty="0" err="1" smtClean="0">
                <a:cs typeface="Times New Roman" pitchFamily="18" charset="0"/>
              </a:rPr>
              <a:t>lượng</a:t>
            </a:r>
            <a:r>
              <a:rPr lang="en-US" sz="2400" dirty="0" smtClean="0">
                <a:cs typeface="Times New Roman" pitchFamily="18" charset="0"/>
              </a:rPr>
              <a:t> </a:t>
            </a:r>
            <a:r>
              <a:rPr lang="en-US" sz="2400" dirty="0" err="1" smtClean="0">
                <a:cs typeface="Times New Roman" pitchFamily="18" charset="0"/>
              </a:rPr>
              <a:t>cầu</a:t>
            </a:r>
            <a:r>
              <a:rPr lang="en-US" sz="2400" dirty="0" smtClean="0">
                <a:cs typeface="Times New Roman" pitchFamily="18" charset="0"/>
              </a:rPr>
              <a:t> </a:t>
            </a:r>
            <a:r>
              <a:rPr lang="en-US" sz="2400" dirty="0" err="1" smtClean="0">
                <a:cs typeface="Times New Roman" pitchFamily="18" charset="0"/>
              </a:rPr>
              <a:t>trên</a:t>
            </a:r>
            <a:r>
              <a:rPr lang="en-US" sz="2400" dirty="0" smtClean="0">
                <a:cs typeface="Times New Roman" pitchFamily="18" charset="0"/>
              </a:rPr>
              <a:t> % </a:t>
            </a:r>
            <a:r>
              <a:rPr lang="en-US" sz="2400" dirty="0" err="1" smtClean="0">
                <a:cs typeface="Times New Roman" pitchFamily="18" charset="0"/>
              </a:rPr>
              <a:t>thay</a:t>
            </a:r>
            <a:r>
              <a:rPr lang="en-US" sz="2400" dirty="0" smtClean="0">
                <a:cs typeface="Times New Roman" pitchFamily="18" charset="0"/>
              </a:rPr>
              <a:t> </a:t>
            </a:r>
            <a:r>
              <a:rPr lang="en-US" sz="2400" dirty="0" err="1" smtClean="0">
                <a:cs typeface="Times New Roman" pitchFamily="18" charset="0"/>
              </a:rPr>
              <a:t>đổi</a:t>
            </a:r>
            <a:r>
              <a:rPr lang="en-US" sz="2400" dirty="0" smtClean="0">
                <a:cs typeface="Times New Roman" pitchFamily="18" charset="0"/>
              </a:rPr>
              <a:t> </a:t>
            </a:r>
            <a:r>
              <a:rPr lang="en-US" sz="2400" dirty="0" err="1" smtClean="0">
                <a:cs typeface="Times New Roman" pitchFamily="18" charset="0"/>
              </a:rPr>
              <a:t>của</a:t>
            </a:r>
            <a:r>
              <a:rPr lang="en-US" sz="2400" dirty="0" smtClean="0">
                <a:cs typeface="Times New Roman" pitchFamily="18" charset="0"/>
              </a:rPr>
              <a:t> </a:t>
            </a:r>
            <a:r>
              <a:rPr lang="en-US" sz="2400" dirty="0" err="1" smtClean="0">
                <a:cs typeface="Times New Roman" pitchFamily="18" charset="0"/>
              </a:rPr>
              <a:t>giá</a:t>
            </a:r>
            <a:r>
              <a:rPr lang="en-US" sz="2400" dirty="0" smtClean="0">
                <a:cs typeface="Times New Roman" pitchFamily="18" charset="0"/>
              </a:rPr>
              <a:t>.</a:t>
            </a:r>
          </a:p>
          <a:p>
            <a:pPr marL="742950" indent="-742950">
              <a:buFont typeface="Wingdings 2" pitchFamily="18" charset="2"/>
              <a:buNone/>
              <a:defRPr/>
            </a:pPr>
            <a:endParaRPr lang="en-US" sz="3600" dirty="0" smtClean="0">
              <a:cs typeface="Times New Roman" pitchFamily="18" charset="0"/>
            </a:endParaRPr>
          </a:p>
        </p:txBody>
      </p:sp>
      <p:sp>
        <p:nvSpPr>
          <p:cNvPr id="37" name="Oval 36"/>
          <p:cNvSpPr/>
          <p:nvPr/>
        </p:nvSpPr>
        <p:spPr>
          <a:xfrm>
            <a:off x="5652120" y="5376069"/>
            <a:ext cx="428625" cy="357187"/>
          </a:xfrm>
          <a:prstGeom prst="ellips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8" name="TextBox 37"/>
          <p:cNvSpPr txBox="1">
            <a:spLocks noChangeArrowheads="1"/>
          </p:cNvSpPr>
          <p:nvPr/>
        </p:nvSpPr>
        <p:spPr bwMode="auto">
          <a:xfrm>
            <a:off x="4860032" y="5153769"/>
            <a:ext cx="239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P =  aQ + b</a:t>
            </a:r>
          </a:p>
        </p:txBody>
      </p:sp>
      <p:grpSp>
        <p:nvGrpSpPr>
          <p:cNvPr id="3" name="Group 2"/>
          <p:cNvGrpSpPr/>
          <p:nvPr/>
        </p:nvGrpSpPr>
        <p:grpSpPr>
          <a:xfrm>
            <a:off x="395536" y="3501011"/>
            <a:ext cx="2714625" cy="1503458"/>
            <a:chOff x="395536" y="3501011"/>
            <a:chExt cx="2714625" cy="1503458"/>
          </a:xfrm>
        </p:grpSpPr>
        <p:sp>
          <p:nvSpPr>
            <p:cNvPr id="85008" name="TextBox 4"/>
            <p:cNvSpPr txBox="1">
              <a:spLocks noChangeArrowheads="1"/>
            </p:cNvSpPr>
            <p:nvPr/>
          </p:nvSpPr>
          <p:spPr bwMode="auto">
            <a:xfrm>
              <a:off x="395536" y="4000924"/>
              <a:ext cx="12859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E</a:t>
              </a:r>
              <a:r>
                <a:rPr lang="en-US" sz="3600" b="1" baseline="-25000">
                  <a:latin typeface="Times New Roman" pitchFamily="18" charset="0"/>
                  <a:cs typeface="Times New Roman" pitchFamily="18" charset="0"/>
                </a:rPr>
                <a:t>D </a:t>
              </a:r>
              <a:r>
                <a:rPr lang="en-US" sz="3600" b="1">
                  <a:latin typeface="Times New Roman" pitchFamily="18" charset="0"/>
                  <a:cs typeface="Times New Roman" pitchFamily="18" charset="0"/>
                </a:rPr>
                <a:t> = </a:t>
              </a:r>
            </a:p>
          </p:txBody>
        </p:sp>
        <p:sp>
          <p:nvSpPr>
            <p:cNvPr id="85009" name="TextBox 5"/>
            <p:cNvSpPr txBox="1">
              <a:spLocks noChangeArrowheads="1"/>
            </p:cNvSpPr>
            <p:nvPr/>
          </p:nvSpPr>
          <p:spPr bwMode="auto">
            <a:xfrm>
              <a:off x="1752831" y="4358138"/>
              <a:ext cx="12186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smtClean="0">
                  <a:latin typeface="Times New Roman" pitchFamily="18" charset="0"/>
                  <a:cs typeface="Times New Roman" pitchFamily="18" charset="0"/>
                </a:rPr>
                <a:t>%</a:t>
              </a:r>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a:t>
              </a:r>
              <a:endParaRPr lang="en-US" sz="3600" b="1">
                <a:latin typeface="Times New Roman" pitchFamily="18" charset="0"/>
                <a:cs typeface="Times New Roman" pitchFamily="18" charset="0"/>
              </a:endParaRPr>
            </a:p>
          </p:txBody>
        </p:sp>
        <p:sp>
          <p:nvSpPr>
            <p:cNvPr id="85010" name="TextBox 6"/>
            <p:cNvSpPr txBox="1">
              <a:spLocks noChangeArrowheads="1"/>
            </p:cNvSpPr>
            <p:nvPr/>
          </p:nvSpPr>
          <p:spPr bwMode="auto">
            <a:xfrm>
              <a:off x="1681393" y="3501011"/>
              <a:ext cx="12955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smtClean="0">
                  <a:latin typeface="Times New Roman" pitchFamily="18" charset="0"/>
                  <a:cs typeface="Times New Roman" pitchFamily="18" charset="0"/>
                </a:rPr>
                <a:t>%</a:t>
              </a:r>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a:t>
              </a:r>
              <a:endParaRPr lang="en-US" sz="3600" b="1">
                <a:latin typeface="Times New Roman" pitchFamily="18" charset="0"/>
                <a:cs typeface="Times New Roman" pitchFamily="18" charset="0"/>
              </a:endParaRPr>
            </a:p>
          </p:txBody>
        </p:sp>
        <p:cxnSp>
          <p:nvCxnSpPr>
            <p:cNvPr id="9" name="Straight Connector 8"/>
            <p:cNvCxnSpPr/>
            <p:nvPr/>
          </p:nvCxnSpPr>
          <p:spPr bwMode="auto">
            <a:xfrm>
              <a:off x="1681411" y="4286821"/>
              <a:ext cx="1428750"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3253090" y="3501008"/>
            <a:ext cx="4203637" cy="1503330"/>
            <a:chOff x="3253090" y="3501008"/>
            <a:chExt cx="4203637" cy="1503330"/>
          </a:xfrm>
        </p:grpSpPr>
        <p:sp>
          <p:nvSpPr>
            <p:cNvPr id="34" name="Oval 33"/>
            <p:cNvSpPr/>
            <p:nvPr/>
          </p:nvSpPr>
          <p:spPr>
            <a:xfrm>
              <a:off x="5796136" y="3501008"/>
              <a:ext cx="857250" cy="1485900"/>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5012" name="TextBox 9"/>
            <p:cNvSpPr txBox="1">
              <a:spLocks noChangeArrowheads="1"/>
            </p:cNvSpPr>
            <p:nvPr/>
          </p:nvSpPr>
          <p:spPr bwMode="auto">
            <a:xfrm>
              <a:off x="3253090" y="4000924"/>
              <a:ext cx="559776" cy="6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p>
          </p:txBody>
        </p:sp>
        <p:sp>
          <p:nvSpPr>
            <p:cNvPr id="85013" name="TextBox 10"/>
            <p:cNvSpPr txBox="1">
              <a:spLocks noChangeArrowheads="1"/>
            </p:cNvSpPr>
            <p:nvPr/>
          </p:nvSpPr>
          <p:spPr bwMode="auto">
            <a:xfrm>
              <a:off x="3856336" y="3501008"/>
              <a:ext cx="1436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Q/Q </a:t>
              </a:r>
              <a:endParaRPr lang="en-US" sz="3600" b="1">
                <a:latin typeface="Times New Roman" pitchFamily="18" charset="0"/>
                <a:cs typeface="Times New Roman" pitchFamily="18" charset="0"/>
              </a:endParaRPr>
            </a:p>
          </p:txBody>
        </p:sp>
        <p:sp>
          <p:nvSpPr>
            <p:cNvPr id="85015" name="TextBox 12"/>
            <p:cNvSpPr txBox="1">
              <a:spLocks noChangeArrowheads="1"/>
            </p:cNvSpPr>
            <p:nvPr/>
          </p:nvSpPr>
          <p:spPr bwMode="auto">
            <a:xfrm>
              <a:off x="4000352" y="4358007"/>
              <a:ext cx="125726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P/P </a:t>
              </a:r>
              <a:endParaRPr lang="en-US" sz="3600" b="1">
                <a:latin typeface="Times New Roman" pitchFamily="18" charset="0"/>
                <a:cs typeface="Times New Roman" pitchFamily="18" charset="0"/>
              </a:endParaRPr>
            </a:p>
          </p:txBody>
        </p:sp>
        <p:cxnSp>
          <p:nvCxnSpPr>
            <p:cNvPr id="17" name="Straight Connector 16"/>
            <p:cNvCxnSpPr/>
            <p:nvPr/>
          </p:nvCxnSpPr>
          <p:spPr bwMode="auto">
            <a:xfrm>
              <a:off x="3824536" y="4286821"/>
              <a:ext cx="1428750"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5020" name="TextBox 21"/>
            <p:cNvSpPr txBox="1">
              <a:spLocks noChangeArrowheads="1"/>
            </p:cNvSpPr>
            <p:nvPr/>
          </p:nvSpPr>
          <p:spPr bwMode="auto">
            <a:xfrm>
              <a:off x="5396256" y="4000924"/>
              <a:ext cx="559776" cy="6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p>
          </p:txBody>
        </p:sp>
        <p:sp>
          <p:nvSpPr>
            <p:cNvPr id="85021" name="TextBox 22"/>
            <p:cNvSpPr txBox="1">
              <a:spLocks noChangeArrowheads="1"/>
            </p:cNvSpPr>
            <p:nvPr/>
          </p:nvSpPr>
          <p:spPr bwMode="auto">
            <a:xfrm>
              <a:off x="5787357" y="3572425"/>
              <a:ext cx="9492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Q </a:t>
              </a:r>
              <a:endParaRPr lang="en-US" sz="3600" b="1">
                <a:latin typeface="Times New Roman" pitchFamily="18" charset="0"/>
                <a:cs typeface="Times New Roman" pitchFamily="18" charset="0"/>
              </a:endParaRPr>
            </a:p>
          </p:txBody>
        </p:sp>
        <p:sp>
          <p:nvSpPr>
            <p:cNvPr id="85023" name="TextBox 24"/>
            <p:cNvSpPr txBox="1">
              <a:spLocks noChangeArrowheads="1"/>
            </p:cNvSpPr>
            <p:nvPr/>
          </p:nvSpPr>
          <p:spPr bwMode="auto">
            <a:xfrm>
              <a:off x="5800552" y="4286590"/>
              <a:ext cx="84689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l-GR" sz="3600" b="1" smtClean="0">
                  <a:latin typeface="Times New Roman" pitchFamily="18" charset="0"/>
                  <a:cs typeface="Times New Roman" pitchFamily="18" charset="0"/>
                </a:rPr>
                <a:t>Δ</a:t>
              </a:r>
              <a:r>
                <a:rPr lang="en-US" sz="3600" b="1" smtClean="0">
                  <a:latin typeface="Times New Roman" pitchFamily="18" charset="0"/>
                  <a:cs typeface="Times New Roman" pitchFamily="18" charset="0"/>
                </a:rPr>
                <a:t>P </a:t>
              </a:r>
              <a:endParaRPr lang="en-US" sz="3600" b="1">
                <a:latin typeface="Times New Roman" pitchFamily="18" charset="0"/>
                <a:cs typeface="Times New Roman" pitchFamily="18" charset="0"/>
              </a:endParaRPr>
            </a:p>
          </p:txBody>
        </p:sp>
        <p:cxnSp>
          <p:nvCxnSpPr>
            <p:cNvPr id="27" name="Straight Connector 26"/>
            <p:cNvCxnSpPr/>
            <p:nvPr/>
          </p:nvCxnSpPr>
          <p:spPr bwMode="auto">
            <a:xfrm>
              <a:off x="5824786" y="4286821"/>
              <a:ext cx="642937"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85026" name="TextBox 28"/>
            <p:cNvSpPr txBox="1">
              <a:spLocks noChangeArrowheads="1"/>
            </p:cNvSpPr>
            <p:nvPr/>
          </p:nvSpPr>
          <p:spPr bwMode="auto">
            <a:xfrm>
              <a:off x="6467839" y="3715258"/>
              <a:ext cx="466800" cy="769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4400" b="1">
                  <a:latin typeface="Times New Roman" pitchFamily="18" charset="0"/>
                  <a:cs typeface="Times New Roman" pitchFamily="18" charset="0"/>
                </a:rPr>
                <a:t>. </a:t>
              </a:r>
            </a:p>
          </p:txBody>
        </p:sp>
        <p:sp>
          <p:nvSpPr>
            <p:cNvPr id="85027" name="TextBox 29"/>
            <p:cNvSpPr txBox="1">
              <a:spLocks noChangeArrowheads="1"/>
            </p:cNvSpPr>
            <p:nvPr/>
          </p:nvSpPr>
          <p:spPr bwMode="auto">
            <a:xfrm>
              <a:off x="6682156" y="3572425"/>
              <a:ext cx="6721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r>
                <a:rPr lang="en-US" sz="3600" b="1" smtClean="0">
                  <a:latin typeface="Times New Roman" pitchFamily="18" charset="0"/>
                  <a:cs typeface="Times New Roman" pitchFamily="18" charset="0"/>
                </a:rPr>
                <a:t>P </a:t>
              </a:r>
              <a:endParaRPr lang="en-US" sz="3600" b="1">
                <a:latin typeface="Times New Roman" pitchFamily="18" charset="0"/>
                <a:cs typeface="Times New Roman" pitchFamily="18" charset="0"/>
              </a:endParaRPr>
            </a:p>
          </p:txBody>
        </p:sp>
        <p:sp>
          <p:nvSpPr>
            <p:cNvPr id="85028" name="TextBox 30"/>
            <p:cNvSpPr txBox="1">
              <a:spLocks noChangeArrowheads="1"/>
            </p:cNvSpPr>
            <p:nvPr/>
          </p:nvSpPr>
          <p:spPr bwMode="auto">
            <a:xfrm>
              <a:off x="6682156" y="4286590"/>
              <a:ext cx="774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latin typeface="Times New Roman" pitchFamily="18" charset="0"/>
                  <a:cs typeface="Times New Roman" pitchFamily="18" charset="0"/>
                </a:rPr>
                <a:t> </a:t>
              </a:r>
              <a:r>
                <a:rPr lang="en-US" sz="3600" b="1" smtClean="0">
                  <a:latin typeface="Times New Roman" pitchFamily="18" charset="0"/>
                  <a:cs typeface="Times New Roman" pitchFamily="18" charset="0"/>
                </a:rPr>
                <a:t>Q </a:t>
              </a:r>
              <a:endParaRPr lang="en-US" sz="3600" b="1">
                <a:latin typeface="Times New Roman" pitchFamily="18" charset="0"/>
                <a:cs typeface="Times New Roman" pitchFamily="18" charset="0"/>
              </a:endParaRPr>
            </a:p>
          </p:txBody>
        </p:sp>
        <p:cxnSp>
          <p:nvCxnSpPr>
            <p:cNvPr id="32" name="Straight Connector 31"/>
            <p:cNvCxnSpPr/>
            <p:nvPr/>
          </p:nvCxnSpPr>
          <p:spPr bwMode="auto">
            <a:xfrm>
              <a:off x="6753473" y="4286821"/>
              <a:ext cx="642938" cy="1587"/>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 name="Straight Arrow Connector 5"/>
          <p:cNvCxnSpPr>
            <a:stCxn id="38" idx="2"/>
          </p:cNvCxnSpPr>
          <p:nvPr/>
        </p:nvCxnSpPr>
        <p:spPr>
          <a:xfrm>
            <a:off x="6055420" y="5799882"/>
            <a:ext cx="447675" cy="22140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444208" y="5910585"/>
            <a:ext cx="1663917" cy="461665"/>
          </a:xfrm>
          <a:prstGeom prst="rect">
            <a:avLst/>
          </a:prstGeom>
          <a:noFill/>
        </p:spPr>
        <p:txBody>
          <a:bodyPr wrap="none" rtlCol="0">
            <a:spAutoFit/>
          </a:bodyPr>
          <a:lstStyle/>
          <a:p>
            <a:r>
              <a:rPr lang="en-US" sz="2400">
                <a:solidFill>
                  <a:srgbClr val="FF0000"/>
                </a:solidFill>
                <a:latin typeface="+mj-lt"/>
              </a:rPr>
              <a:t>a</a:t>
            </a:r>
            <a:r>
              <a:rPr lang="en-US" sz="2400" smtClean="0">
                <a:solidFill>
                  <a:srgbClr val="FF0000"/>
                </a:solidFill>
                <a:latin typeface="+mj-lt"/>
              </a:rPr>
              <a:t> =</a:t>
            </a:r>
            <a:r>
              <a:rPr lang="el-GR" sz="2400" b="1">
                <a:solidFill>
                  <a:srgbClr val="FF0000"/>
                </a:solidFill>
                <a:latin typeface="+mj-lt"/>
                <a:cs typeface="Times New Roman" pitchFamily="18" charset="0"/>
              </a:rPr>
              <a:t> </a:t>
            </a:r>
            <a:r>
              <a:rPr lang="el-GR" sz="2400" b="1" smtClean="0">
                <a:solidFill>
                  <a:srgbClr val="FF0000"/>
                </a:solidFill>
                <a:latin typeface="+mj-lt"/>
                <a:cs typeface="Times New Roman" pitchFamily="18" charset="0"/>
              </a:rPr>
              <a:t>Δ</a:t>
            </a:r>
            <a:r>
              <a:rPr lang="en-US" sz="2400" b="1" smtClean="0">
                <a:solidFill>
                  <a:srgbClr val="FF0000"/>
                </a:solidFill>
                <a:latin typeface="+mj-lt"/>
                <a:cs typeface="Times New Roman" pitchFamily="18" charset="0"/>
              </a:rPr>
              <a:t>P/</a:t>
            </a:r>
            <a:r>
              <a:rPr lang="el-GR" sz="2400" b="1">
                <a:solidFill>
                  <a:srgbClr val="FF0000"/>
                </a:solidFill>
                <a:latin typeface="+mj-lt"/>
                <a:cs typeface="Times New Roman" pitchFamily="18" charset="0"/>
              </a:rPr>
              <a:t> </a:t>
            </a:r>
            <a:r>
              <a:rPr lang="el-GR" sz="2400" b="1" smtClean="0">
                <a:solidFill>
                  <a:srgbClr val="FF0000"/>
                </a:solidFill>
                <a:latin typeface="+mj-lt"/>
                <a:cs typeface="Times New Roman" pitchFamily="18" charset="0"/>
              </a:rPr>
              <a:t>Δ</a:t>
            </a:r>
            <a:r>
              <a:rPr lang="en-US" sz="2400" b="1" smtClean="0">
                <a:solidFill>
                  <a:srgbClr val="FF0000"/>
                </a:solidFill>
                <a:latin typeface="+mj-lt"/>
                <a:cs typeface="Times New Roman" pitchFamily="18" charset="0"/>
              </a:rPr>
              <a:t>Q</a:t>
            </a:r>
            <a:r>
              <a:rPr lang="en-US" sz="2400" smtClean="0">
                <a:solidFill>
                  <a:srgbClr val="FF0000"/>
                </a:solidFill>
                <a:latin typeface="+mj-lt"/>
              </a:rPr>
              <a:t> </a:t>
            </a:r>
            <a:endParaRPr lang="en-US" sz="2400">
              <a:solidFill>
                <a:srgbClr val="FF0000"/>
              </a:solidFill>
              <a:latin typeface="+mj-lt"/>
            </a:endParaRPr>
          </a:p>
        </p:txBody>
      </p:sp>
      <p:grpSp>
        <p:nvGrpSpPr>
          <p:cNvPr id="13" name="Group 12"/>
          <p:cNvGrpSpPr/>
          <p:nvPr/>
        </p:nvGrpSpPr>
        <p:grpSpPr>
          <a:xfrm>
            <a:off x="7452320" y="3645024"/>
            <a:ext cx="1582988" cy="1553522"/>
            <a:chOff x="7452320" y="3645024"/>
            <a:chExt cx="1582988" cy="1553522"/>
          </a:xfrm>
        </p:grpSpPr>
        <p:sp>
          <p:nvSpPr>
            <p:cNvPr id="42" name="TextBox 21"/>
            <p:cNvSpPr txBox="1">
              <a:spLocks noChangeArrowheads="1"/>
            </p:cNvSpPr>
            <p:nvPr/>
          </p:nvSpPr>
          <p:spPr bwMode="auto">
            <a:xfrm>
              <a:off x="7452320" y="3965714"/>
              <a:ext cx="559776" cy="64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solidFill>
                    <a:srgbClr val="FF0000"/>
                  </a:solidFill>
                  <a:latin typeface="Times New Roman" pitchFamily="18" charset="0"/>
                  <a:cs typeface="Times New Roman" pitchFamily="18" charset="0"/>
                </a:rPr>
                <a:t>= </a:t>
              </a:r>
            </a:p>
          </p:txBody>
        </p:sp>
        <p:sp>
          <p:nvSpPr>
            <p:cNvPr id="43" name="TextBox 22"/>
            <p:cNvSpPr txBox="1">
              <a:spLocks noChangeArrowheads="1"/>
            </p:cNvSpPr>
            <p:nvPr/>
          </p:nvSpPr>
          <p:spPr bwMode="auto">
            <a:xfrm>
              <a:off x="7972926" y="3718773"/>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smtClean="0">
                  <a:solidFill>
                    <a:srgbClr val="FF0000"/>
                  </a:solidFill>
                  <a:latin typeface="Times New Roman" pitchFamily="18" charset="0"/>
                  <a:cs typeface="Times New Roman" pitchFamily="18" charset="0"/>
                </a:rPr>
                <a:t>1</a:t>
              </a:r>
              <a:endParaRPr lang="en-US" sz="3600" b="1">
                <a:solidFill>
                  <a:srgbClr val="FF0000"/>
                </a:solidFill>
                <a:latin typeface="Times New Roman" pitchFamily="18" charset="0"/>
                <a:cs typeface="Times New Roman" pitchFamily="18" charset="0"/>
              </a:endParaRPr>
            </a:p>
          </p:txBody>
        </p:sp>
        <p:sp>
          <p:nvSpPr>
            <p:cNvPr id="44" name="TextBox 24"/>
            <p:cNvSpPr txBox="1">
              <a:spLocks noChangeArrowheads="1"/>
            </p:cNvSpPr>
            <p:nvPr/>
          </p:nvSpPr>
          <p:spPr bwMode="auto">
            <a:xfrm>
              <a:off x="8028384" y="4222829"/>
              <a:ext cx="4154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smtClean="0">
                  <a:solidFill>
                    <a:srgbClr val="FF0000"/>
                  </a:solidFill>
                  <a:latin typeface="Times New Roman" pitchFamily="18" charset="0"/>
                  <a:cs typeface="Times New Roman" pitchFamily="18" charset="0"/>
                </a:rPr>
                <a:t>a</a:t>
              </a:r>
              <a:endParaRPr lang="en-US" sz="3600" b="1">
                <a:solidFill>
                  <a:srgbClr val="FF0000"/>
                </a:solidFill>
                <a:latin typeface="Times New Roman" pitchFamily="18" charset="0"/>
                <a:cs typeface="Times New Roman" pitchFamily="18" charset="0"/>
              </a:endParaRPr>
            </a:p>
          </p:txBody>
        </p:sp>
        <p:cxnSp>
          <p:nvCxnSpPr>
            <p:cNvPr id="45" name="Straight Connector 44"/>
            <p:cNvCxnSpPr/>
            <p:nvPr/>
          </p:nvCxnSpPr>
          <p:spPr bwMode="auto">
            <a:xfrm flipV="1">
              <a:off x="8077649" y="4286590"/>
              <a:ext cx="266645" cy="82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Box 29"/>
            <p:cNvSpPr txBox="1">
              <a:spLocks noChangeArrowheads="1"/>
            </p:cNvSpPr>
            <p:nvPr/>
          </p:nvSpPr>
          <p:spPr bwMode="auto">
            <a:xfrm>
              <a:off x="8273904" y="3645024"/>
              <a:ext cx="6721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solidFill>
                    <a:srgbClr val="FF0000"/>
                  </a:solidFill>
                  <a:latin typeface="Times New Roman" pitchFamily="18" charset="0"/>
                  <a:cs typeface="Times New Roman" pitchFamily="18" charset="0"/>
                </a:rPr>
                <a:t> </a:t>
              </a:r>
              <a:r>
                <a:rPr lang="en-US" sz="3600" b="1" smtClean="0">
                  <a:solidFill>
                    <a:srgbClr val="FF0000"/>
                  </a:solidFill>
                  <a:latin typeface="Times New Roman" pitchFamily="18" charset="0"/>
                  <a:cs typeface="Times New Roman" pitchFamily="18" charset="0"/>
                </a:rPr>
                <a:t>P </a:t>
              </a:r>
              <a:endParaRPr lang="en-US" sz="3600" b="1">
                <a:solidFill>
                  <a:srgbClr val="FF0000"/>
                </a:solidFill>
                <a:latin typeface="Times New Roman" pitchFamily="18" charset="0"/>
                <a:cs typeface="Times New Roman" pitchFamily="18" charset="0"/>
              </a:endParaRPr>
            </a:p>
          </p:txBody>
        </p:sp>
        <p:sp>
          <p:nvSpPr>
            <p:cNvPr id="47" name="TextBox 30"/>
            <p:cNvSpPr txBox="1">
              <a:spLocks noChangeArrowheads="1"/>
            </p:cNvSpPr>
            <p:nvPr/>
          </p:nvSpPr>
          <p:spPr bwMode="auto">
            <a:xfrm>
              <a:off x="8260737" y="4262373"/>
              <a:ext cx="7745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600" b="1">
                  <a:solidFill>
                    <a:srgbClr val="FF0000"/>
                  </a:solidFill>
                  <a:latin typeface="Times New Roman" pitchFamily="18" charset="0"/>
                  <a:cs typeface="Times New Roman" pitchFamily="18" charset="0"/>
                </a:rPr>
                <a:t> </a:t>
              </a:r>
              <a:r>
                <a:rPr lang="en-US" sz="3600" b="1" smtClean="0">
                  <a:solidFill>
                    <a:srgbClr val="FF0000"/>
                  </a:solidFill>
                  <a:latin typeface="Times New Roman" pitchFamily="18" charset="0"/>
                  <a:cs typeface="Times New Roman" pitchFamily="18" charset="0"/>
                </a:rPr>
                <a:t>Q </a:t>
              </a:r>
              <a:endParaRPr lang="en-US" sz="3600" b="1">
                <a:solidFill>
                  <a:srgbClr val="FF0000"/>
                </a:solidFill>
                <a:latin typeface="Times New Roman" pitchFamily="18" charset="0"/>
                <a:cs typeface="Times New Roman" pitchFamily="18" charset="0"/>
              </a:endParaRPr>
            </a:p>
          </p:txBody>
        </p:sp>
        <p:cxnSp>
          <p:nvCxnSpPr>
            <p:cNvPr id="50" name="Straight Connector 49"/>
            <p:cNvCxnSpPr/>
            <p:nvPr/>
          </p:nvCxnSpPr>
          <p:spPr bwMode="auto">
            <a:xfrm flipV="1">
              <a:off x="8509697" y="4293096"/>
              <a:ext cx="266645" cy="822"/>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TextBox 28"/>
            <p:cNvSpPr txBox="1">
              <a:spLocks noChangeArrowheads="1"/>
            </p:cNvSpPr>
            <p:nvPr/>
          </p:nvSpPr>
          <p:spPr bwMode="auto">
            <a:xfrm>
              <a:off x="8277066" y="3751996"/>
              <a:ext cx="289846"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4400" b="1">
                  <a:solidFill>
                    <a:srgbClr val="FF0000"/>
                  </a:solidFill>
                  <a:latin typeface="Times New Roman" pitchFamily="18" charset="0"/>
                  <a:cs typeface="Times New Roman" pitchFamily="18" charset="0"/>
                </a:rPr>
                <a:t>. </a:t>
              </a:r>
            </a:p>
          </p:txBody>
        </p:sp>
      </p:grpSp>
    </p:spTree>
    <p:extLst>
      <p:ext uri="{BB962C8B-B14F-4D97-AF65-F5344CB8AC3E}">
        <p14:creationId xmlns:p14="http://schemas.microsoft.com/office/powerpoint/2010/main" val="291774008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diamond(in)">
                                      <p:cBhvr>
                                        <p:cTn id="7" dur="2000"/>
                                        <p:tgtEl>
                                          <p:spTgt spid="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grpId="0" nodeType="clickEffect">
                                  <p:stCondLst>
                                    <p:cond delay="0"/>
                                  </p:stCondLst>
                                  <p:iterate type="lt">
                                    <p:tmPct val="0"/>
                                  </p:iterate>
                                  <p:childTnLst>
                                    <p:set>
                                      <p:cBhvr>
                                        <p:cTn id="11" dur="1" fill="hold">
                                          <p:stCondLst>
                                            <p:cond delay="0"/>
                                          </p:stCondLst>
                                        </p:cTn>
                                        <p:tgtEl>
                                          <p:spTgt spid="2">
                                            <p:txEl>
                                              <p:pRg st="2" end="2"/>
                                            </p:txEl>
                                          </p:spTgt>
                                        </p:tgtEl>
                                        <p:attrNameLst>
                                          <p:attrName>style.visibility</p:attrName>
                                        </p:attrNameLst>
                                      </p:cBhvr>
                                      <p:to>
                                        <p:strVal val="visible"/>
                                      </p:to>
                                    </p:set>
                                    <p:animEffect transition="in" filter="diamond(in)">
                                      <p:cBhvr>
                                        <p:cTn id="12" dur="2000"/>
                                        <p:tgtEl>
                                          <p:spTgt spid="2">
                                            <p:txEl>
                                              <p:pRg st="2" end="2"/>
                                            </p:txEl>
                                          </p:spTgt>
                                        </p:tgtEl>
                                      </p:cBhvr>
                                    </p:animEffect>
                                  </p:childTnLst>
                                </p:cTn>
                              </p:par>
                            </p:childTnLst>
                          </p:cTn>
                        </p:par>
                        <p:par>
                          <p:cTn id="13" fill="hold" nodeType="afterGroup">
                            <p:stCondLst>
                              <p:cond delay="2000"/>
                            </p:stCondLst>
                            <p:childTnLst>
                              <p:par>
                                <p:cTn id="14" presetID="4" presetClass="emph" presetSubtype="2" fill="hold" nodeType="afterEffect">
                                  <p:stCondLst>
                                    <p:cond delay="0"/>
                                  </p:stCondLst>
                                  <p:iterate type="lt">
                                    <p:tmPct val="0"/>
                                  </p:iterate>
                                  <p:childTnLst>
                                    <p:anim to="1.5" calcmode="lin" valueType="num">
                                      <p:cBhvr override="childStyle">
                                        <p:cTn id="15" dur="2000" fill="hold"/>
                                        <p:tgtEl>
                                          <p:spTgt spid="2">
                                            <p:txEl>
                                              <p:pRg st="2" end="2"/>
                                            </p:txEl>
                                          </p:spTgt>
                                        </p:tgtEl>
                                        <p:attrNameLst>
                                          <p:attrName>style.fontSize</p:attrName>
                                        </p:attrNameLst>
                                      </p:cBhvr>
                                    </p:anim>
                                  </p:childTnLst>
                                </p:cTn>
                              </p:par>
                            </p:childTnLst>
                          </p:cTn>
                        </p:par>
                      </p:childTnLst>
                    </p:cTn>
                  </p:par>
                  <p:par>
                    <p:cTn id="16" fill="hold">
                      <p:stCondLst>
                        <p:cond delay="indefinite"/>
                      </p:stCondLst>
                      <p:childTnLst>
                        <p:par>
                          <p:cTn id="17" fill="hold" nodeType="afterGroup">
                            <p:stCondLst>
                              <p:cond delay="0"/>
                            </p:stCondLst>
                            <p:childTnLst>
                              <p:par>
                                <p:cTn id="18" presetID="4" presetClass="emph" presetSubtype="2" fill="hold" nodeType="clickEffect">
                                  <p:stCondLst>
                                    <p:cond delay="0"/>
                                  </p:stCondLst>
                                  <p:iterate type="lt">
                                    <p:tmPct val="0"/>
                                  </p:iterate>
                                  <p:childTnLst>
                                    <p:anim to="1.1" calcmode="lin" valueType="num">
                                      <p:cBhvr override="childStyle">
                                        <p:cTn id="19" dur="5000" fill="hold"/>
                                        <p:tgtEl>
                                          <p:spTgt spid="2">
                                            <p:txEl>
                                              <p:pRg st="2" end="2"/>
                                            </p:txEl>
                                          </p:spTgt>
                                        </p:tgtEl>
                                        <p:attrNameLst>
                                          <p:attrName>style.fontSize</p:attrName>
                                        </p:attrNameLst>
                                      </p:cBhvr>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arn(inVertic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12" presetClass="entr" presetSubtype="8" repeatCount="2000" fill="hold" grpId="0" nodeType="withEffect">
                                  <p:stCondLst>
                                    <p:cond delay="0"/>
                                  </p:stCondLst>
                                  <p:iterate type="lt">
                                    <p:tmPct val="10000"/>
                                  </p:iterate>
                                  <p:childTnLst>
                                    <p:set>
                                      <p:cBhvr>
                                        <p:cTn id="31" dur="1" fill="hold">
                                          <p:stCondLst>
                                            <p:cond delay="0"/>
                                          </p:stCondLst>
                                        </p:cTn>
                                        <p:tgtEl>
                                          <p:spTgt spid="38"/>
                                        </p:tgtEl>
                                        <p:attrNameLst>
                                          <p:attrName>style.visibility</p:attrName>
                                        </p:attrNameLst>
                                      </p:cBhvr>
                                      <p:to>
                                        <p:strVal val="visible"/>
                                      </p:to>
                                    </p:set>
                                    <p:animEffect transition="in" filter="slide(fromLeft)">
                                      <p:cBhvr>
                                        <p:cTn id="32" dur="3000"/>
                                        <p:tgtEl>
                                          <p:spTgt spid="38"/>
                                        </p:tgtEl>
                                      </p:cBhvr>
                                    </p:animEffect>
                                  </p:childTnLst>
                                  <p:subTnLst>
                                    <p:animClr clrSpc="rgb" dir="cw">
                                      <p:cBhvr override="childStyle">
                                        <p:cTn dur="1" fill="hold" display="0" masterRel="nextClick" afterEffect="1"/>
                                        <p:tgtEl>
                                          <p:spTgt spid="38"/>
                                        </p:tgtEl>
                                        <p:attrNameLst>
                                          <p:attrName>ppt_c</p:attrName>
                                        </p:attrNameLst>
                                      </p:cBhvr>
                                      <p:to>
                                        <a:srgbClr val="0066FF"/>
                                      </p:to>
                                    </p:animClr>
                                  </p:subTnLst>
                                </p:cTn>
                              </p:par>
                            </p:childTnLst>
                          </p:cTn>
                        </p:par>
                        <p:par>
                          <p:cTn id="33" fill="hold" nodeType="afterGroup">
                            <p:stCondLst>
                              <p:cond delay="9000"/>
                            </p:stCondLst>
                            <p:childTnLst>
                              <p:par>
                                <p:cTn id="34" presetID="8" presetClass="entr" presetSubtype="16" repeatCount="indefinite"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amond(in)">
                                      <p:cBhvr>
                                        <p:cTn id="36" dur="2000"/>
                                        <p:tgtEl>
                                          <p:spTgt spid="3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16"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circle(in)">
                                      <p:cBhvr>
                                        <p:cTn id="49"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7" grpId="0" animBg="1"/>
      <p:bldP spid="38"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gradFill>
          <a:gsLst>
            <a:gs pos="6000">
              <a:schemeClr val="bg1"/>
            </a:gs>
            <a:gs pos="0">
              <a:schemeClr val="bg2">
                <a:lumMod val="90000"/>
              </a:schemeClr>
            </a:gs>
            <a:gs pos="95000">
              <a:schemeClr val="bg1"/>
            </a:gs>
            <a:gs pos="100000">
              <a:srgbClr val="F9ADF5"/>
            </a:gs>
          </a:gsLst>
          <a:lin ang="5400000" scaled="0"/>
        </a:gradFill>
        <a:effectLst/>
      </p:bgPr>
    </p:bg>
    <p:spTree>
      <p:nvGrpSpPr>
        <p:cNvPr id="1" name=""/>
        <p:cNvGrpSpPr/>
        <p:nvPr/>
      </p:nvGrpSpPr>
      <p:grpSpPr>
        <a:xfrm>
          <a:off x="0" y="0"/>
          <a:ext cx="0" cy="0"/>
          <a:chOff x="0" y="0"/>
          <a:chExt cx="0" cy="0"/>
        </a:xfrm>
      </p:grpSpPr>
      <p:sp>
        <p:nvSpPr>
          <p:cNvPr id="112642" name="Title 1"/>
          <p:cNvSpPr>
            <a:spLocks noGrp="1"/>
          </p:cNvSpPr>
          <p:nvPr>
            <p:ph type="title"/>
          </p:nvPr>
        </p:nvSpPr>
        <p:spPr>
          <a:xfrm>
            <a:off x="214313" y="409798"/>
            <a:ext cx="8929687" cy="642938"/>
          </a:xfrm>
        </p:spPr>
        <p:txBody>
          <a:bodyPr/>
          <a:lstStyle/>
          <a:p>
            <a:r>
              <a:rPr lang="en-US" sz="3600" b="1" dirty="0" smtClean="0">
                <a:solidFill>
                  <a:srgbClr val="7030A0"/>
                </a:solidFill>
                <a:cs typeface="Times New Roman" pitchFamily="18" charset="0"/>
              </a:rPr>
              <a:t>1. </a:t>
            </a:r>
            <a:r>
              <a:rPr lang="en-US" sz="3600" b="1" dirty="0" err="1" smtClean="0">
                <a:solidFill>
                  <a:srgbClr val="7030A0"/>
                </a:solidFill>
                <a:cs typeface="Times New Roman" pitchFamily="18" charset="0"/>
              </a:rPr>
              <a:t>Chính</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sách</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kiểm</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soát</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giá</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trực</a:t>
            </a:r>
            <a:r>
              <a:rPr lang="en-US" sz="3600" b="1" dirty="0" smtClean="0">
                <a:solidFill>
                  <a:srgbClr val="7030A0"/>
                </a:solidFill>
                <a:cs typeface="Times New Roman" pitchFamily="18" charset="0"/>
              </a:rPr>
              <a:t> </a:t>
            </a:r>
            <a:r>
              <a:rPr lang="en-US" sz="3600" b="1" dirty="0" err="1" smtClean="0">
                <a:solidFill>
                  <a:srgbClr val="7030A0"/>
                </a:solidFill>
                <a:cs typeface="Times New Roman" pitchFamily="18" charset="0"/>
              </a:rPr>
              <a:t>tiếp</a:t>
            </a:r>
            <a:endParaRPr lang="en-US" sz="3600" b="1" dirty="0" smtClean="0">
              <a:solidFill>
                <a:srgbClr val="7030A0"/>
              </a:solidFill>
              <a:cs typeface="Times New Roman" pitchFamily="18" charset="0"/>
            </a:endParaRPr>
          </a:p>
        </p:txBody>
      </p:sp>
      <p:sp>
        <p:nvSpPr>
          <p:cNvPr id="112643" name="Content Placeholder 2"/>
          <p:cNvSpPr>
            <a:spLocks noGrp="1"/>
          </p:cNvSpPr>
          <p:nvPr>
            <p:ph idx="1"/>
          </p:nvPr>
        </p:nvSpPr>
        <p:spPr>
          <a:xfrm>
            <a:off x="467544" y="1196752"/>
            <a:ext cx="8229600" cy="4389437"/>
          </a:xfrm>
        </p:spPr>
        <p:txBody>
          <a:bodyPr>
            <a:normAutofit fontScale="77500" lnSpcReduction="20000"/>
          </a:bodyPr>
          <a:lstStyle/>
          <a:p>
            <a:pPr algn="just">
              <a:lnSpc>
                <a:spcPct val="150000"/>
              </a:lnSpc>
              <a:spcBef>
                <a:spcPts val="0"/>
              </a:spcBef>
            </a:pPr>
            <a:r>
              <a:rPr lang="en-US" sz="4000" dirty="0" err="1" smtClean="0">
                <a:solidFill>
                  <a:srgbClr val="BA16A3"/>
                </a:solidFill>
                <a:cs typeface="Times New Roman" pitchFamily="18" charset="0"/>
              </a:rPr>
              <a:t>Giá</a:t>
            </a:r>
            <a:r>
              <a:rPr lang="en-US" sz="4000" dirty="0" smtClean="0">
                <a:solidFill>
                  <a:srgbClr val="BA16A3"/>
                </a:solidFill>
                <a:cs typeface="Times New Roman" pitchFamily="18" charset="0"/>
              </a:rPr>
              <a:t> </a:t>
            </a:r>
            <a:r>
              <a:rPr lang="en-US" sz="4000" dirty="0" err="1" smtClean="0">
                <a:solidFill>
                  <a:srgbClr val="BA16A3"/>
                </a:solidFill>
                <a:cs typeface="Times New Roman" pitchFamily="18" charset="0"/>
              </a:rPr>
              <a:t>sàn</a:t>
            </a:r>
            <a:r>
              <a:rPr lang="en-US" sz="4000" dirty="0" smtClean="0">
                <a:solidFill>
                  <a:srgbClr val="BA16A3"/>
                </a:solidFill>
                <a:cs typeface="Times New Roman" pitchFamily="18" charset="0"/>
              </a:rPr>
              <a:t> (</a:t>
            </a:r>
            <a:r>
              <a:rPr lang="en-US" sz="4000" dirty="0" err="1" smtClean="0">
                <a:solidFill>
                  <a:srgbClr val="BA16A3"/>
                </a:solidFill>
                <a:cs typeface="Times New Roman" pitchFamily="18" charset="0"/>
              </a:rPr>
              <a:t>Pmin</a:t>
            </a:r>
            <a:r>
              <a:rPr lang="en-US" sz="4000" dirty="0" smtClean="0">
                <a:solidFill>
                  <a:srgbClr val="BA16A3"/>
                </a:solidFill>
                <a:cs typeface="Times New Roman" pitchFamily="18" charset="0"/>
              </a:rPr>
              <a:t>)</a:t>
            </a:r>
          </a:p>
          <a:p>
            <a:pPr marL="398463" indent="-396875" algn="just">
              <a:lnSpc>
                <a:spcPct val="15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Định</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nghĩa</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là</a:t>
            </a:r>
            <a:r>
              <a:rPr lang="en-US" sz="3600" dirty="0" smtClean="0">
                <a:cs typeface="Times New Roman" pitchFamily="18" charset="0"/>
              </a:rPr>
              <a:t> </a:t>
            </a:r>
            <a:r>
              <a:rPr lang="en-US" sz="3600" dirty="0" err="1" smtClean="0">
                <a:cs typeface="Times New Roman" pitchFamily="18" charset="0"/>
              </a:rPr>
              <a:t>mức</a:t>
            </a:r>
            <a:r>
              <a:rPr lang="en-US" sz="3600" dirty="0" smtClean="0">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tối</a:t>
            </a:r>
            <a:r>
              <a:rPr lang="en-US" sz="3600" dirty="0" smtClean="0">
                <a:cs typeface="Times New Roman" pitchFamily="18" charset="0"/>
              </a:rPr>
              <a:t> </a:t>
            </a:r>
            <a:r>
              <a:rPr lang="en-US" sz="3600" dirty="0" err="1" smtClean="0">
                <a:cs typeface="Times New Roman" pitchFamily="18" charset="0"/>
              </a:rPr>
              <a:t>thiểu</a:t>
            </a:r>
            <a:r>
              <a:rPr lang="en-US" sz="3600" dirty="0" smtClean="0">
                <a:cs typeface="Times New Roman" pitchFamily="18" charset="0"/>
              </a:rPr>
              <a:t> do </a:t>
            </a:r>
            <a:r>
              <a:rPr lang="en-US" sz="3600" dirty="0" err="1" smtClean="0">
                <a:cs typeface="Times New Roman" pitchFamily="18" charset="0"/>
              </a:rPr>
              <a:t>Chính</a:t>
            </a:r>
            <a:r>
              <a:rPr lang="en-US" sz="3600" dirty="0" smtClean="0">
                <a:cs typeface="Times New Roman" pitchFamily="18" charset="0"/>
              </a:rPr>
              <a:t> </a:t>
            </a:r>
            <a:r>
              <a:rPr lang="en-US" sz="3600" dirty="0" err="1" smtClean="0">
                <a:cs typeface="Times New Roman" pitchFamily="18" charset="0"/>
              </a:rPr>
              <a:t>phủ</a:t>
            </a:r>
            <a:r>
              <a:rPr lang="en-US" sz="3600" dirty="0" smtClean="0">
                <a:cs typeface="Times New Roman" pitchFamily="18" charset="0"/>
              </a:rPr>
              <a:t> </a:t>
            </a:r>
            <a:r>
              <a:rPr lang="en-US" sz="3600" dirty="0" err="1" smtClean="0">
                <a:cs typeface="Times New Roman" pitchFamily="18" charset="0"/>
              </a:rPr>
              <a:t>quy</a:t>
            </a:r>
            <a:r>
              <a:rPr lang="en-US" sz="3600" dirty="0" smtClean="0">
                <a:cs typeface="Times New Roman" pitchFamily="18" charset="0"/>
              </a:rPr>
              <a:t> </a:t>
            </a:r>
            <a:r>
              <a:rPr lang="en-US" sz="3600" dirty="0" err="1" smtClean="0">
                <a:cs typeface="Times New Roman" pitchFamily="18" charset="0"/>
              </a:rPr>
              <a:t>định</a:t>
            </a:r>
            <a:r>
              <a:rPr lang="en-US" sz="3600" dirty="0" smtClean="0">
                <a:cs typeface="Times New Roman" pitchFamily="18" charset="0"/>
              </a:rPr>
              <a:t> </a:t>
            </a:r>
            <a:r>
              <a:rPr lang="en-US" sz="3600" dirty="0" err="1" smtClean="0">
                <a:cs typeface="Times New Roman" pitchFamily="18" charset="0"/>
              </a:rPr>
              <a:t>đối</a:t>
            </a:r>
            <a:r>
              <a:rPr lang="en-US" sz="3600" dirty="0" smtClean="0">
                <a:cs typeface="Times New Roman" pitchFamily="18" charset="0"/>
              </a:rPr>
              <a:t> </a:t>
            </a:r>
            <a:r>
              <a:rPr lang="en-US" sz="3600" dirty="0" err="1" smtClean="0">
                <a:cs typeface="Times New Roman" pitchFamily="18" charset="0"/>
              </a:rPr>
              <a:t>với</a:t>
            </a:r>
            <a:r>
              <a:rPr lang="en-US" sz="3600" dirty="0" smtClean="0">
                <a:cs typeface="Times New Roman" pitchFamily="18" charset="0"/>
              </a:rPr>
              <a:t> </a:t>
            </a:r>
            <a:r>
              <a:rPr lang="en-US" sz="3600" dirty="0" err="1" smtClean="0">
                <a:cs typeface="Times New Roman" pitchFamily="18" charset="0"/>
              </a:rPr>
              <a:t>một</a:t>
            </a:r>
            <a:r>
              <a:rPr lang="en-US" sz="3600" dirty="0" smtClean="0">
                <a:cs typeface="Times New Roman" pitchFamily="18" charset="0"/>
              </a:rPr>
              <a:t> </a:t>
            </a:r>
            <a:r>
              <a:rPr lang="en-US" sz="3600" dirty="0" err="1" smtClean="0">
                <a:cs typeface="Times New Roman" pitchFamily="18" charset="0"/>
              </a:rPr>
              <a:t>loại</a:t>
            </a:r>
            <a:r>
              <a:rPr lang="en-US" sz="3600" dirty="0" smtClean="0">
                <a:cs typeface="Times New Roman" pitchFamily="18" charset="0"/>
              </a:rPr>
              <a:t> </a:t>
            </a:r>
            <a:r>
              <a:rPr lang="en-US" sz="3600" dirty="0" err="1" smtClean="0">
                <a:cs typeface="Times New Roman" pitchFamily="18" charset="0"/>
              </a:rPr>
              <a:t>hàng</a:t>
            </a:r>
            <a:r>
              <a:rPr lang="en-US" sz="3600" dirty="0" smtClean="0">
                <a:cs typeface="Times New Roman" pitchFamily="18" charset="0"/>
              </a:rPr>
              <a:t> </a:t>
            </a:r>
            <a:r>
              <a:rPr lang="en-US" sz="3600" dirty="0" err="1" smtClean="0">
                <a:cs typeface="Times New Roman" pitchFamily="18" charset="0"/>
              </a:rPr>
              <a:t>hóa</a:t>
            </a:r>
            <a:r>
              <a:rPr lang="en-US" sz="3600" dirty="0" smtClean="0">
                <a:cs typeface="Times New Roman" pitchFamily="18" charset="0"/>
              </a:rPr>
              <a:t> hay </a:t>
            </a:r>
            <a:r>
              <a:rPr lang="en-US" sz="3600" dirty="0" err="1" smtClean="0">
                <a:cs typeface="Times New Roman" pitchFamily="18" charset="0"/>
              </a:rPr>
              <a:t>dịch</a:t>
            </a:r>
            <a:r>
              <a:rPr lang="en-US" sz="3600" dirty="0" smtClean="0">
                <a:cs typeface="Times New Roman" pitchFamily="18" charset="0"/>
              </a:rPr>
              <a:t> </a:t>
            </a:r>
            <a:r>
              <a:rPr lang="en-US" sz="3600" dirty="0" err="1" smtClean="0">
                <a:cs typeface="Times New Roman" pitchFamily="18" charset="0"/>
              </a:rPr>
              <a:t>vụ</a:t>
            </a:r>
            <a:r>
              <a:rPr lang="en-US" sz="3600" dirty="0" smtClean="0">
                <a:cs typeface="Times New Roman" pitchFamily="18" charset="0"/>
              </a:rPr>
              <a:t> </a:t>
            </a:r>
            <a:r>
              <a:rPr lang="en-US" sz="3600" dirty="0" err="1" smtClean="0">
                <a:cs typeface="Times New Roman" pitchFamily="18" charset="0"/>
              </a:rPr>
              <a:t>nào</a:t>
            </a:r>
            <a:r>
              <a:rPr lang="en-US" sz="3600" dirty="0" smtClean="0">
                <a:cs typeface="Times New Roman" pitchFamily="18" charset="0"/>
              </a:rPr>
              <a:t> </a:t>
            </a:r>
            <a:r>
              <a:rPr lang="en-US" sz="3600" dirty="0" err="1" smtClean="0">
                <a:cs typeface="Times New Roman" pitchFamily="18" charset="0"/>
              </a:rPr>
              <a:t>đó</a:t>
            </a:r>
            <a:endParaRPr lang="en-US" sz="3600" dirty="0">
              <a:cs typeface="Times New Roman" pitchFamily="18" charset="0"/>
            </a:endParaRPr>
          </a:p>
          <a:p>
            <a:pPr marL="398463" indent="-396875" algn="just">
              <a:lnSpc>
                <a:spcPct val="15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Mục</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đích</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nhằm</a:t>
            </a:r>
            <a:r>
              <a:rPr lang="en-US" sz="3600" dirty="0" smtClean="0">
                <a:cs typeface="Times New Roman" pitchFamily="18" charset="0"/>
              </a:rPr>
              <a:t> </a:t>
            </a:r>
            <a:r>
              <a:rPr lang="en-US" sz="3600" dirty="0" err="1" smtClean="0">
                <a:cs typeface="Times New Roman" pitchFamily="18" charset="0"/>
              </a:rPr>
              <a:t>bảo</a:t>
            </a:r>
            <a:r>
              <a:rPr lang="en-US" sz="3600" dirty="0" smtClean="0">
                <a:cs typeface="Times New Roman" pitchFamily="18" charset="0"/>
              </a:rPr>
              <a:t> </a:t>
            </a:r>
            <a:r>
              <a:rPr lang="en-US" sz="3600" dirty="0" err="1" smtClean="0">
                <a:cs typeface="Times New Roman" pitchFamily="18" charset="0"/>
              </a:rPr>
              <a:t>vệ</a:t>
            </a:r>
            <a:r>
              <a:rPr lang="en-US" sz="3600" dirty="0" smtClean="0">
                <a:cs typeface="Times New Roman" pitchFamily="18" charset="0"/>
              </a:rPr>
              <a:t> </a:t>
            </a:r>
            <a:r>
              <a:rPr lang="en-US" sz="3600" dirty="0" err="1" smtClean="0">
                <a:cs typeface="Times New Roman" pitchFamily="18" charset="0"/>
              </a:rPr>
              <a:t>lợi</a:t>
            </a:r>
            <a:r>
              <a:rPr lang="en-US" sz="3600" dirty="0" smtClean="0">
                <a:cs typeface="Times New Roman" pitchFamily="18" charset="0"/>
              </a:rPr>
              <a:t> </a:t>
            </a:r>
            <a:r>
              <a:rPr lang="en-US" sz="3600" dirty="0" err="1" smtClean="0">
                <a:cs typeface="Times New Roman" pitchFamily="18" charset="0"/>
              </a:rPr>
              <a:t>ích</a:t>
            </a:r>
            <a:r>
              <a:rPr lang="en-US" sz="3600" dirty="0" smtClean="0">
                <a:cs typeface="Times New Roman" pitchFamily="18" charset="0"/>
              </a:rPr>
              <a:t> </a:t>
            </a:r>
            <a:r>
              <a:rPr lang="en-US" sz="3600" dirty="0" err="1" smtClean="0">
                <a:cs typeface="Times New Roman" pitchFamily="18" charset="0"/>
              </a:rPr>
              <a:t>cho</a:t>
            </a:r>
            <a:r>
              <a:rPr lang="en-US" sz="3600" dirty="0" smtClean="0">
                <a:cs typeface="Times New Roman" pitchFamily="18" charset="0"/>
              </a:rPr>
              <a:t> </a:t>
            </a:r>
            <a:r>
              <a:rPr lang="en-US" sz="3600" dirty="0" err="1" smtClean="0">
                <a:cs typeface="Times New Roman" pitchFamily="18" charset="0"/>
              </a:rPr>
              <a:t>người</a:t>
            </a:r>
            <a:r>
              <a:rPr lang="en-US" sz="3600" dirty="0" smtClean="0">
                <a:cs typeface="Times New Roman" pitchFamily="18" charset="0"/>
              </a:rPr>
              <a:t> </a:t>
            </a:r>
            <a:r>
              <a:rPr lang="en-US" sz="3600" dirty="0" err="1" smtClean="0">
                <a:cs typeface="Times New Roman" pitchFamily="18" charset="0"/>
              </a:rPr>
              <a:t>sản</a:t>
            </a:r>
            <a:r>
              <a:rPr lang="en-US" sz="3600" dirty="0" smtClean="0">
                <a:cs typeface="Times New Roman" pitchFamily="18" charset="0"/>
              </a:rPr>
              <a:t> </a:t>
            </a:r>
            <a:r>
              <a:rPr lang="en-US" sz="3600" dirty="0" err="1" smtClean="0">
                <a:cs typeface="Times New Roman" pitchFamily="18" charset="0"/>
              </a:rPr>
              <a:t>xuất</a:t>
            </a:r>
            <a:endParaRPr lang="en-US" sz="3600" dirty="0">
              <a:cs typeface="Times New Roman" pitchFamily="18" charset="0"/>
            </a:endParaRPr>
          </a:p>
          <a:p>
            <a:pPr marL="398463" indent="-396875" algn="just">
              <a:lnSpc>
                <a:spcPct val="150000"/>
              </a:lnSpc>
              <a:spcBef>
                <a:spcPts val="0"/>
              </a:spcBef>
              <a:buClr>
                <a:srgbClr val="FF00FF"/>
              </a:buClr>
              <a:buFont typeface="Wingdings" pitchFamily="2" charset="2"/>
              <a:buChar char="§"/>
            </a:pPr>
            <a:r>
              <a:rPr lang="en-US" sz="3600" u="sng" dirty="0" err="1" smtClean="0">
                <a:solidFill>
                  <a:srgbClr val="0000FF"/>
                </a:solidFill>
                <a:cs typeface="Times New Roman" pitchFamily="18" charset="0"/>
              </a:rPr>
              <a:t>Ví</a:t>
            </a:r>
            <a:r>
              <a:rPr lang="en-US" sz="3600" u="sng" dirty="0" smtClean="0">
                <a:solidFill>
                  <a:srgbClr val="0000FF"/>
                </a:solidFill>
                <a:cs typeface="Times New Roman" pitchFamily="18" charset="0"/>
              </a:rPr>
              <a:t> </a:t>
            </a:r>
            <a:r>
              <a:rPr lang="en-US" sz="3600" u="sng" dirty="0" err="1" smtClean="0">
                <a:solidFill>
                  <a:srgbClr val="0000FF"/>
                </a:solidFill>
                <a:cs typeface="Times New Roman" pitchFamily="18" charset="0"/>
              </a:rPr>
              <a:t>dụ</a:t>
            </a:r>
            <a:r>
              <a:rPr lang="en-US" sz="3600" u="sng" dirty="0" smtClean="0">
                <a:solidFill>
                  <a:srgbClr val="0000FF"/>
                </a:solidFill>
                <a:cs typeface="Times New Roman" pitchFamily="18" charset="0"/>
              </a:rPr>
              <a:t>:</a:t>
            </a:r>
            <a:r>
              <a:rPr lang="en-US" sz="3600" dirty="0" smtClean="0">
                <a:solidFill>
                  <a:srgbClr val="0000FF"/>
                </a:solidFill>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nông</a:t>
            </a:r>
            <a:r>
              <a:rPr lang="en-US" sz="3600" dirty="0" smtClean="0">
                <a:cs typeface="Times New Roman" pitchFamily="18" charset="0"/>
              </a:rPr>
              <a:t> </a:t>
            </a:r>
            <a:r>
              <a:rPr lang="en-US" sz="3600" dirty="0" err="1" smtClean="0">
                <a:cs typeface="Times New Roman" pitchFamily="18" charset="0"/>
              </a:rPr>
              <a:t>sản</a:t>
            </a:r>
            <a:r>
              <a:rPr lang="en-US" sz="3600" dirty="0" smtClean="0">
                <a:cs typeface="Times New Roman" pitchFamily="18" charset="0"/>
              </a:rPr>
              <a:t>, </a:t>
            </a:r>
            <a:r>
              <a:rPr lang="en-US" sz="3600" dirty="0" err="1" smtClean="0">
                <a:cs typeface="Times New Roman" pitchFamily="18" charset="0"/>
              </a:rPr>
              <a:t>giá</a:t>
            </a:r>
            <a:r>
              <a:rPr lang="en-US" sz="3600" dirty="0" smtClean="0">
                <a:cs typeface="Times New Roman" pitchFamily="18" charset="0"/>
              </a:rPr>
              <a:t> </a:t>
            </a:r>
            <a:r>
              <a:rPr lang="en-US" sz="3600" dirty="0" err="1" smtClean="0">
                <a:cs typeface="Times New Roman" pitchFamily="18" charset="0"/>
              </a:rPr>
              <a:t>thuê</a:t>
            </a:r>
            <a:r>
              <a:rPr lang="en-US" sz="3600" dirty="0" smtClean="0">
                <a:cs typeface="Times New Roman" pitchFamily="18" charset="0"/>
              </a:rPr>
              <a:t> </a:t>
            </a:r>
            <a:r>
              <a:rPr lang="en-US" sz="3600" dirty="0" err="1" smtClean="0">
                <a:cs typeface="Times New Roman" pitchFamily="18" charset="0"/>
              </a:rPr>
              <a:t>lao</a:t>
            </a:r>
            <a:r>
              <a:rPr lang="en-US" sz="3600" dirty="0" smtClean="0">
                <a:cs typeface="Times New Roman" pitchFamily="18" charset="0"/>
              </a:rPr>
              <a:t> </a:t>
            </a:r>
            <a:r>
              <a:rPr lang="en-US" sz="3600" dirty="0" err="1" smtClean="0">
                <a:cs typeface="Times New Roman" pitchFamily="18" charset="0"/>
              </a:rPr>
              <a:t>động</a:t>
            </a:r>
            <a:r>
              <a:rPr lang="en-US" sz="3600" dirty="0" smtClean="0">
                <a:cs typeface="Times New Roman" pitchFamily="18" charset="0"/>
              </a:rPr>
              <a:t>.</a:t>
            </a:r>
          </a:p>
          <a:p>
            <a:pPr marL="633413" indent="-396875" algn="just">
              <a:lnSpc>
                <a:spcPct val="150000"/>
              </a:lnSpc>
              <a:spcBef>
                <a:spcPts val="0"/>
              </a:spcBef>
              <a:buClr>
                <a:srgbClr val="FF00FF"/>
              </a:buClr>
              <a:buFont typeface="Wingdings" pitchFamily="2" charset="2"/>
              <a:buChar char="§"/>
            </a:pPr>
            <a:endParaRPr lang="en-US" sz="4000" dirty="0" smtClean="0">
              <a:solidFill>
                <a:srgbClr val="0000FF"/>
              </a:solidFill>
              <a:cs typeface="Times New Roman" pitchFamily="18" charset="0"/>
            </a:endParaRPr>
          </a:p>
          <a:p>
            <a:pPr marL="633413" indent="-396875" algn="just">
              <a:lnSpc>
                <a:spcPct val="150000"/>
              </a:lnSpc>
              <a:spcBef>
                <a:spcPts val="0"/>
              </a:spcBef>
              <a:buClr>
                <a:srgbClr val="FF00FF"/>
              </a:buClr>
              <a:buFont typeface="Wingdings" pitchFamily="2" charset="2"/>
              <a:buChar char="§"/>
            </a:pPr>
            <a:endParaRPr lang="en-US" sz="4000" dirty="0" smtClean="0">
              <a:solidFill>
                <a:srgbClr val="0000FF"/>
              </a:solidFill>
              <a:cs typeface="Times New Roman" pitchFamily="18" charset="0"/>
            </a:endParaRPr>
          </a:p>
        </p:txBody>
      </p:sp>
    </p:spTree>
    <p:extLst>
      <p:ext uri="{BB962C8B-B14F-4D97-AF65-F5344CB8AC3E}">
        <p14:creationId xmlns:p14="http://schemas.microsoft.com/office/powerpoint/2010/main" val="132666215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circle(in)">
                                      <p:cBhvr>
                                        <p:cTn id="7" dur="20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circle(in)">
                                      <p:cBhvr>
                                        <p:cTn id="12" dur="20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circle(in)">
                                      <p:cBhvr>
                                        <p:cTn id="17" dur="20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circle(in)">
                                      <p:cBhvr>
                                        <p:cTn id="22" dur="20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1"/>
            <a:ext cx="8229600" cy="5415880"/>
          </a:xfrm>
        </p:spPr>
        <p:txBody>
          <a:bodyPr>
            <a:normAutofit/>
          </a:bodyPr>
          <a:lstStyle/>
          <a:p>
            <a:pPr marL="0" indent="0">
              <a:lnSpc>
                <a:spcPct val="150000"/>
              </a:lnSpc>
              <a:spcBef>
                <a:spcPts val="0"/>
              </a:spcBef>
              <a:buNone/>
            </a:pPr>
            <a:r>
              <a:rPr lang="en-US" sz="2400" dirty="0" err="1" smtClean="0"/>
              <a:t>Bài</a:t>
            </a:r>
            <a:r>
              <a:rPr lang="en-US" sz="2400" dirty="0" smtClean="0"/>
              <a:t> </a:t>
            </a:r>
            <a:r>
              <a:rPr lang="en-US" sz="2400" dirty="0" err="1" smtClean="0"/>
              <a:t>toán</a:t>
            </a:r>
            <a:r>
              <a:rPr lang="en-US" sz="2400" dirty="0" smtClean="0"/>
              <a:t>:</a:t>
            </a:r>
          </a:p>
          <a:p>
            <a:pPr marL="0" indent="0">
              <a:lnSpc>
                <a:spcPct val="150000"/>
              </a:lnSpc>
              <a:spcBef>
                <a:spcPts val="0"/>
              </a:spcBef>
              <a:buNone/>
            </a:pPr>
            <a:r>
              <a:rPr lang="en-US" sz="2400" dirty="0" err="1" smtClean="0"/>
              <a:t>Cung</a:t>
            </a:r>
            <a:r>
              <a:rPr lang="en-US" sz="2400" dirty="0" smtClean="0"/>
              <a:t> </a:t>
            </a:r>
            <a:r>
              <a:rPr lang="en-US" sz="2400" dirty="0" err="1" smtClean="0"/>
              <a:t>và</a:t>
            </a:r>
            <a:r>
              <a:rPr lang="en-US" sz="2400" dirty="0" smtClean="0"/>
              <a:t> </a:t>
            </a:r>
            <a:r>
              <a:rPr lang="en-US" sz="2400" dirty="0" err="1" smtClean="0"/>
              <a:t>cầu</a:t>
            </a:r>
            <a:r>
              <a:rPr lang="en-US" sz="2400" dirty="0" smtClean="0"/>
              <a:t> </a:t>
            </a:r>
            <a:r>
              <a:rPr lang="en-US" sz="2400" dirty="0" err="1" smtClean="0"/>
              <a:t>về</a:t>
            </a:r>
            <a:r>
              <a:rPr lang="en-US" sz="2400" dirty="0" smtClean="0"/>
              <a:t> </a:t>
            </a:r>
            <a:r>
              <a:rPr lang="en-US" sz="2400" dirty="0" err="1" smtClean="0"/>
              <a:t>gạo</a:t>
            </a:r>
            <a:r>
              <a:rPr lang="en-US" sz="2400" dirty="0" smtClean="0"/>
              <a:t>: Q = 70 – 2P; Q = P – 5 (P: </a:t>
            </a:r>
            <a:r>
              <a:rPr lang="en-US" sz="2400" dirty="0" err="1" smtClean="0"/>
              <a:t>triệu</a:t>
            </a:r>
            <a:r>
              <a:rPr lang="en-US" sz="2400" dirty="0" smtClean="0"/>
              <a:t> </a:t>
            </a:r>
            <a:r>
              <a:rPr lang="en-US" sz="2400" dirty="0" err="1" smtClean="0"/>
              <a:t>đô</a:t>
            </a:r>
            <a:r>
              <a:rPr lang="en-US" sz="2400" dirty="0" smtClean="0"/>
              <a:t> la; Q: </a:t>
            </a:r>
            <a:r>
              <a:rPr lang="en-US" sz="2400" dirty="0" err="1" smtClean="0"/>
              <a:t>nghìn</a:t>
            </a:r>
            <a:r>
              <a:rPr lang="en-US" sz="2400" dirty="0" smtClean="0"/>
              <a:t> </a:t>
            </a:r>
            <a:r>
              <a:rPr lang="en-US" sz="2400" dirty="0" err="1" smtClean="0"/>
              <a:t>tấn</a:t>
            </a:r>
            <a:r>
              <a:rPr lang="en-US" sz="2400" dirty="0" smtClean="0"/>
              <a:t>)</a:t>
            </a:r>
          </a:p>
          <a:p>
            <a:pPr marL="514350" indent="-514350">
              <a:lnSpc>
                <a:spcPct val="150000"/>
              </a:lnSpc>
              <a:spcBef>
                <a:spcPts val="0"/>
              </a:spcBef>
              <a:buAutoNum type="arabicPeriod"/>
            </a:pPr>
            <a:r>
              <a:rPr lang="en-US" sz="2400" dirty="0" err="1" smtClean="0"/>
              <a:t>Tính</a:t>
            </a:r>
            <a:r>
              <a:rPr lang="en-US" sz="2400" dirty="0" smtClean="0"/>
              <a:t> </a:t>
            </a:r>
            <a:r>
              <a:rPr lang="en-US" sz="2400" dirty="0" err="1" smtClean="0"/>
              <a:t>giá</a:t>
            </a:r>
            <a:r>
              <a:rPr lang="en-US" sz="2400" dirty="0" smtClean="0"/>
              <a:t> </a:t>
            </a:r>
            <a:r>
              <a:rPr lang="en-US" sz="2400" dirty="0" err="1" smtClean="0"/>
              <a:t>và</a:t>
            </a:r>
            <a:r>
              <a:rPr lang="en-US" sz="2400" dirty="0" smtClean="0"/>
              <a:t> </a:t>
            </a:r>
            <a:r>
              <a:rPr lang="en-US" sz="2400" dirty="0" err="1" smtClean="0"/>
              <a:t>sản</a:t>
            </a:r>
            <a:r>
              <a:rPr lang="en-US" sz="2400" dirty="0" smtClean="0"/>
              <a:t> </a:t>
            </a:r>
            <a:r>
              <a:rPr lang="en-US" sz="2400" dirty="0" err="1" smtClean="0"/>
              <a:t>lượng</a:t>
            </a:r>
            <a:r>
              <a:rPr lang="en-US" sz="2400" dirty="0" smtClean="0"/>
              <a:t> </a:t>
            </a:r>
            <a:r>
              <a:rPr lang="en-US" sz="2400" dirty="0" err="1" smtClean="0"/>
              <a:t>cân</a:t>
            </a:r>
            <a:r>
              <a:rPr lang="en-US" sz="2400" dirty="0" smtClean="0"/>
              <a:t> </a:t>
            </a:r>
            <a:r>
              <a:rPr lang="en-US" sz="2400" dirty="0" err="1" smtClean="0"/>
              <a:t>bằng</a:t>
            </a:r>
            <a:r>
              <a:rPr lang="en-US" sz="2400" dirty="0" smtClean="0"/>
              <a:t> </a:t>
            </a:r>
            <a:r>
              <a:rPr lang="en-US" sz="2400" dirty="0" err="1" smtClean="0"/>
              <a:t>trên</a:t>
            </a:r>
            <a:r>
              <a:rPr lang="en-US" sz="2400" dirty="0" smtClean="0"/>
              <a:t> </a:t>
            </a:r>
            <a:r>
              <a:rPr lang="en-US" sz="2400" dirty="0" err="1" smtClean="0"/>
              <a:t>thị</a:t>
            </a:r>
            <a:r>
              <a:rPr lang="en-US" sz="2400" dirty="0" smtClean="0"/>
              <a:t> </a:t>
            </a:r>
            <a:r>
              <a:rPr lang="en-US" sz="2400" dirty="0" err="1" smtClean="0"/>
              <a:t>trường</a:t>
            </a:r>
            <a:r>
              <a:rPr lang="en-US" sz="2400" dirty="0" smtClean="0"/>
              <a:t>?</a:t>
            </a:r>
          </a:p>
          <a:p>
            <a:pPr marL="514350" indent="-514350">
              <a:lnSpc>
                <a:spcPct val="150000"/>
              </a:lnSpc>
              <a:spcBef>
                <a:spcPts val="0"/>
              </a:spcBef>
              <a:buAutoNum type="arabicPeriod"/>
            </a:pPr>
            <a:r>
              <a:rPr lang="en-US" sz="2400" dirty="0" err="1" smtClean="0"/>
              <a:t>Được</a:t>
            </a:r>
            <a:r>
              <a:rPr lang="en-US" sz="2400" dirty="0" smtClean="0"/>
              <a:t> </a:t>
            </a:r>
            <a:r>
              <a:rPr lang="en-US" sz="2400" dirty="0" err="1" smtClean="0"/>
              <a:t>mùa</a:t>
            </a:r>
            <a:r>
              <a:rPr lang="en-US" sz="2400" dirty="0"/>
              <a:t> </a:t>
            </a:r>
            <a:r>
              <a:rPr lang="en-US" sz="2400" dirty="0" err="1" smtClean="0"/>
              <a:t>làm</a:t>
            </a:r>
            <a:r>
              <a:rPr lang="en-US" sz="2400" dirty="0" smtClean="0"/>
              <a:t> </a:t>
            </a:r>
            <a:r>
              <a:rPr lang="en-US" sz="2400" dirty="0" err="1" smtClean="0"/>
              <a:t>đường</a:t>
            </a:r>
            <a:r>
              <a:rPr lang="en-US" sz="2400" dirty="0" smtClean="0"/>
              <a:t> </a:t>
            </a:r>
            <a:r>
              <a:rPr lang="en-US" sz="2400" dirty="0" err="1" smtClean="0"/>
              <a:t>cung</a:t>
            </a:r>
            <a:r>
              <a:rPr lang="en-US" sz="2400" dirty="0" smtClean="0"/>
              <a:t> </a:t>
            </a:r>
            <a:r>
              <a:rPr lang="en-US" sz="2400" dirty="0" err="1" smtClean="0"/>
              <a:t>dịch</a:t>
            </a:r>
            <a:r>
              <a:rPr lang="en-US" sz="2400" dirty="0" smtClean="0"/>
              <a:t> </a:t>
            </a:r>
            <a:r>
              <a:rPr lang="en-US" sz="2400" dirty="0" err="1" smtClean="0"/>
              <a:t>chuyển</a:t>
            </a:r>
            <a:r>
              <a:rPr lang="en-US" sz="2400" dirty="0" smtClean="0"/>
              <a:t> </a:t>
            </a:r>
            <a:r>
              <a:rPr lang="en-US" sz="2400" dirty="0" err="1" smtClean="0"/>
              <a:t>đến</a:t>
            </a:r>
            <a:r>
              <a:rPr lang="en-US" sz="2400" dirty="0" smtClean="0"/>
              <a:t> Q = P + 10. </a:t>
            </a:r>
            <a:r>
              <a:rPr lang="en-US" sz="2400" dirty="0" err="1" smtClean="0"/>
              <a:t>Giá</a:t>
            </a:r>
            <a:r>
              <a:rPr lang="en-US" sz="2400" dirty="0" smtClean="0"/>
              <a:t> </a:t>
            </a:r>
            <a:r>
              <a:rPr lang="en-US" sz="2400" dirty="0" err="1" smtClean="0"/>
              <a:t>và</a:t>
            </a:r>
            <a:r>
              <a:rPr lang="en-US" sz="2400" dirty="0" smtClean="0"/>
              <a:t> </a:t>
            </a:r>
            <a:r>
              <a:rPr lang="en-US" sz="2400" dirty="0" err="1" smtClean="0"/>
              <a:t>sản</a:t>
            </a:r>
            <a:r>
              <a:rPr lang="en-US" sz="2400" dirty="0" smtClean="0"/>
              <a:t> </a:t>
            </a:r>
            <a:r>
              <a:rPr lang="en-US" sz="2400" dirty="0" err="1" smtClean="0"/>
              <a:t>lượng</a:t>
            </a:r>
            <a:r>
              <a:rPr lang="en-US" sz="2400" dirty="0" smtClean="0"/>
              <a:t> </a:t>
            </a:r>
            <a:r>
              <a:rPr lang="en-US" sz="2400" dirty="0" err="1" smtClean="0"/>
              <a:t>cân</a:t>
            </a:r>
            <a:r>
              <a:rPr lang="en-US" sz="2400" dirty="0" smtClean="0"/>
              <a:t> </a:t>
            </a:r>
            <a:r>
              <a:rPr lang="en-US" sz="2400" dirty="0" err="1" smtClean="0"/>
              <a:t>bằng</a:t>
            </a:r>
            <a:r>
              <a:rPr lang="en-US" sz="2400" dirty="0" smtClean="0"/>
              <a:t> </a:t>
            </a:r>
            <a:r>
              <a:rPr lang="en-US" sz="2400" dirty="0" err="1" smtClean="0"/>
              <a:t>lúc</a:t>
            </a:r>
            <a:r>
              <a:rPr lang="en-US" sz="2400" dirty="0" smtClean="0"/>
              <a:t> </a:t>
            </a:r>
            <a:r>
              <a:rPr lang="en-US" sz="2400" dirty="0" err="1" smtClean="0"/>
              <a:t>này</a:t>
            </a:r>
            <a:r>
              <a:rPr lang="en-US" sz="2400" dirty="0" smtClean="0"/>
              <a:t> </a:t>
            </a:r>
            <a:r>
              <a:rPr lang="en-US" sz="2400" dirty="0" err="1" smtClean="0"/>
              <a:t>bằng</a:t>
            </a:r>
            <a:r>
              <a:rPr lang="en-US" sz="2400" dirty="0" smtClean="0"/>
              <a:t> </a:t>
            </a:r>
            <a:r>
              <a:rPr lang="en-US" sz="2400" dirty="0" err="1" smtClean="0"/>
              <a:t>bao</a:t>
            </a:r>
            <a:r>
              <a:rPr lang="en-US" sz="2400" dirty="0" smtClean="0"/>
              <a:t> </a:t>
            </a:r>
            <a:r>
              <a:rPr lang="en-US" sz="2400" dirty="0" err="1" smtClean="0"/>
              <a:t>nhiêu</a:t>
            </a:r>
            <a:r>
              <a:rPr lang="en-US" sz="2400" dirty="0" smtClean="0"/>
              <a:t>?</a:t>
            </a:r>
          </a:p>
          <a:p>
            <a:pPr marL="514350" indent="-514350">
              <a:lnSpc>
                <a:spcPct val="150000"/>
              </a:lnSpc>
              <a:spcBef>
                <a:spcPts val="0"/>
              </a:spcBef>
              <a:buAutoNum type="arabicPeriod"/>
            </a:pPr>
            <a:r>
              <a:rPr lang="en-US" sz="2400" dirty="0" smtClean="0"/>
              <a:t>(</a:t>
            </a:r>
            <a:r>
              <a:rPr lang="en-US" sz="2400" dirty="0" err="1" smtClean="0"/>
              <a:t>Tiếp</a:t>
            </a:r>
            <a:r>
              <a:rPr lang="en-US" sz="2400" dirty="0" smtClean="0"/>
              <a:t> </a:t>
            </a:r>
            <a:r>
              <a:rPr lang="en-US" sz="2400" dirty="0" err="1" smtClean="0"/>
              <a:t>câu</a:t>
            </a:r>
            <a:r>
              <a:rPr lang="en-US" sz="2400" dirty="0" smtClean="0"/>
              <a:t> 2) </a:t>
            </a:r>
            <a:r>
              <a:rPr lang="en-US" sz="2400" dirty="0" err="1" smtClean="0"/>
              <a:t>Nếu</a:t>
            </a:r>
            <a:r>
              <a:rPr lang="en-US" sz="2400" dirty="0" smtClean="0"/>
              <a:t> </a:t>
            </a:r>
            <a:r>
              <a:rPr lang="en-US" sz="2400" dirty="0" err="1" smtClean="0"/>
              <a:t>Chính</a:t>
            </a:r>
            <a:r>
              <a:rPr lang="en-US" sz="2400" dirty="0" smtClean="0"/>
              <a:t> </a:t>
            </a:r>
            <a:r>
              <a:rPr lang="en-US" sz="2400" dirty="0" err="1" smtClean="0"/>
              <a:t>phủ</a:t>
            </a:r>
            <a:r>
              <a:rPr lang="en-US" sz="2400" dirty="0" smtClean="0"/>
              <a:t> </a:t>
            </a:r>
            <a:r>
              <a:rPr lang="en-US" sz="2400" dirty="0" err="1" smtClean="0"/>
              <a:t>quy</a:t>
            </a:r>
            <a:r>
              <a:rPr lang="en-US" sz="2400" dirty="0" smtClean="0"/>
              <a:t> </a:t>
            </a:r>
            <a:r>
              <a:rPr lang="en-US" sz="2400" dirty="0" err="1" smtClean="0"/>
              <a:t>định</a:t>
            </a:r>
            <a:r>
              <a:rPr lang="en-US" sz="2400" dirty="0" smtClean="0"/>
              <a:t> </a:t>
            </a:r>
            <a:r>
              <a:rPr lang="en-US" sz="2400" dirty="0" err="1" smtClean="0"/>
              <a:t>giá</a:t>
            </a:r>
            <a:r>
              <a:rPr lang="en-US" sz="2400" dirty="0" smtClean="0"/>
              <a:t> </a:t>
            </a:r>
            <a:r>
              <a:rPr lang="en-US" sz="2400" dirty="0" err="1" smtClean="0"/>
              <a:t>bán</a:t>
            </a:r>
            <a:r>
              <a:rPr lang="en-US" sz="2400" dirty="0" smtClean="0"/>
              <a:t> </a:t>
            </a:r>
            <a:r>
              <a:rPr lang="en-US" sz="2400" dirty="0" err="1" smtClean="0"/>
              <a:t>là</a:t>
            </a:r>
            <a:r>
              <a:rPr lang="en-US" sz="2400" dirty="0" smtClean="0"/>
              <a:t> 23 </a:t>
            </a:r>
            <a:r>
              <a:rPr lang="en-US" sz="2400" dirty="0" err="1" smtClean="0"/>
              <a:t>thì</a:t>
            </a:r>
            <a:r>
              <a:rPr lang="en-US" sz="2400" dirty="0" smtClean="0"/>
              <a:t> </a:t>
            </a:r>
            <a:r>
              <a:rPr lang="en-US" sz="2400" dirty="0" err="1" smtClean="0"/>
              <a:t>cần</a:t>
            </a:r>
            <a:r>
              <a:rPr lang="en-US" sz="2400" dirty="0" smtClean="0"/>
              <a:t> </a:t>
            </a:r>
            <a:r>
              <a:rPr lang="en-US" sz="2400" dirty="0" err="1" smtClean="0"/>
              <a:t>bao</a:t>
            </a:r>
            <a:r>
              <a:rPr lang="en-US" sz="2400" dirty="0" smtClean="0"/>
              <a:t> </a:t>
            </a:r>
            <a:r>
              <a:rPr lang="en-US" sz="2400" dirty="0" err="1" smtClean="0"/>
              <a:t>nhiêu</a:t>
            </a:r>
            <a:r>
              <a:rPr lang="en-US" sz="2400" dirty="0" smtClean="0"/>
              <a:t> </a:t>
            </a:r>
            <a:r>
              <a:rPr lang="en-US" sz="2400" dirty="0" err="1" smtClean="0"/>
              <a:t>tiền</a:t>
            </a:r>
            <a:r>
              <a:rPr lang="en-US" sz="2400" dirty="0" smtClean="0"/>
              <a:t> </a:t>
            </a:r>
            <a:r>
              <a:rPr lang="en-US" sz="2400" dirty="0" err="1" smtClean="0"/>
              <a:t>để</a:t>
            </a:r>
            <a:r>
              <a:rPr lang="en-US" sz="2400" dirty="0" smtClean="0"/>
              <a:t> </a:t>
            </a:r>
            <a:r>
              <a:rPr lang="en-US" sz="2400" dirty="0" err="1" smtClean="0"/>
              <a:t>mua</a:t>
            </a:r>
            <a:r>
              <a:rPr lang="en-US" sz="2400" dirty="0" smtClean="0"/>
              <a:t> </a:t>
            </a:r>
            <a:r>
              <a:rPr lang="en-US" sz="2400" dirty="0" err="1" smtClean="0"/>
              <a:t>hết</a:t>
            </a:r>
            <a:r>
              <a:rPr lang="en-US" sz="2400" dirty="0" smtClean="0"/>
              <a:t> </a:t>
            </a:r>
            <a:r>
              <a:rPr lang="en-US" sz="2400" dirty="0" err="1" smtClean="0"/>
              <a:t>lượng</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err="1" smtClean="0"/>
              <a:t>dư</a:t>
            </a:r>
            <a:r>
              <a:rPr lang="en-US" sz="2400" dirty="0" smtClean="0"/>
              <a:t> </a:t>
            </a:r>
            <a:r>
              <a:rPr lang="en-US" sz="2400" dirty="0" err="1" smtClean="0"/>
              <a:t>thừa</a:t>
            </a:r>
            <a:r>
              <a:rPr lang="en-US" sz="2400" dirty="0" smtClean="0"/>
              <a:t>?</a:t>
            </a:r>
            <a:endParaRPr lang="en-US" sz="2400" dirty="0"/>
          </a:p>
        </p:txBody>
      </p:sp>
    </p:spTree>
    <p:extLst>
      <p:ext uri="{BB962C8B-B14F-4D97-AF65-F5344CB8AC3E}">
        <p14:creationId xmlns:p14="http://schemas.microsoft.com/office/powerpoint/2010/main" val="1892411296"/>
      </p:ext>
    </p:extLst>
  </p:cSld>
  <p:clrMapOvr>
    <a:masterClrMapping/>
  </p:clrMapOvr>
  <p:transition>
    <p:dissolv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000125"/>
            <a:ext cx="8229600" cy="4389438"/>
          </a:xfrm>
        </p:spPr>
        <p:txBody>
          <a:bodyPr>
            <a:noAutofit/>
          </a:bodyPr>
          <a:lstStyle/>
          <a:p>
            <a:pPr>
              <a:lnSpc>
                <a:spcPct val="160000"/>
              </a:lnSpc>
              <a:spcBef>
                <a:spcPts val="0"/>
              </a:spcBef>
              <a:buFont typeface="Wingdings 2" pitchFamily="18" charset="2"/>
              <a:buNone/>
            </a:pPr>
            <a:r>
              <a:rPr lang="en-US" sz="2400" smtClean="0">
                <a:cs typeface="Times New Roman" pitchFamily="18" charset="0"/>
              </a:rPr>
              <a:t>Sản phẩm Y có hàm số cung và hàm số cầu thị trường như sau : </a:t>
            </a:r>
          </a:p>
          <a:p>
            <a:pPr>
              <a:lnSpc>
                <a:spcPct val="160000"/>
              </a:lnSpc>
              <a:spcBef>
                <a:spcPts val="0"/>
              </a:spcBef>
              <a:buFont typeface="Wingdings 2" pitchFamily="18" charset="2"/>
              <a:buNone/>
            </a:pPr>
            <a:r>
              <a:rPr lang="en-US" sz="2400" smtClean="0">
                <a:cs typeface="Times New Roman" pitchFamily="18" charset="0"/>
              </a:rPr>
              <a:t> </a:t>
            </a:r>
          </a:p>
          <a:p>
            <a:pPr>
              <a:lnSpc>
                <a:spcPct val="160000"/>
              </a:lnSpc>
              <a:spcBef>
                <a:spcPts val="0"/>
              </a:spcBef>
              <a:buFont typeface="Wingdings 2" pitchFamily="18" charset="2"/>
              <a:buNone/>
            </a:pPr>
            <a:r>
              <a:rPr lang="en-US" sz="2400" smtClean="0">
                <a:cs typeface="Times New Roman" pitchFamily="18" charset="0"/>
              </a:rPr>
              <a:t> </a:t>
            </a:r>
          </a:p>
          <a:p>
            <a:pPr marL="400050" indent="-400050">
              <a:lnSpc>
                <a:spcPct val="160000"/>
              </a:lnSpc>
              <a:spcBef>
                <a:spcPts val="0"/>
              </a:spcBef>
              <a:buFont typeface="Wingdings 2" pitchFamily="18" charset="2"/>
              <a:buNone/>
            </a:pPr>
            <a:r>
              <a:rPr lang="en-US" sz="2400" smtClean="0">
                <a:cs typeface="Times New Roman" pitchFamily="18" charset="0"/>
              </a:rPr>
              <a:t>a)	Tìm giá cả và sản lượng cân bằng thị trường ?</a:t>
            </a:r>
          </a:p>
          <a:p>
            <a:pPr marL="400050" indent="-400050">
              <a:lnSpc>
                <a:spcPct val="160000"/>
              </a:lnSpc>
              <a:spcBef>
                <a:spcPts val="0"/>
              </a:spcBef>
              <a:buFont typeface="Wingdings 2" pitchFamily="18" charset="2"/>
              <a:buNone/>
            </a:pPr>
            <a:r>
              <a:rPr lang="en-US" sz="2400" smtClean="0">
                <a:cs typeface="Times New Roman" pitchFamily="18" charset="0"/>
              </a:rPr>
              <a:t>b)	Nếu chính phủ định giá tối thiểu P = 17,5 thì tình hình thị trường sản phẩm Y thế nào ?</a:t>
            </a:r>
          </a:p>
          <a:p>
            <a:pPr marL="400050" indent="-400050">
              <a:lnSpc>
                <a:spcPct val="160000"/>
              </a:lnSpc>
              <a:spcBef>
                <a:spcPts val="0"/>
              </a:spcBef>
              <a:buFont typeface="Wingdings 2" pitchFamily="18" charset="2"/>
              <a:buNone/>
            </a:pPr>
            <a:r>
              <a:rPr lang="en-US" sz="2400" smtClean="0">
                <a:cs typeface="Times New Roman" pitchFamily="18" charset="0"/>
              </a:rPr>
              <a:t>c)	Nếu chính phủ định giá tối đa P = 14  thì tình hình thị trường sản phẩm Y thế nào ?</a:t>
            </a:r>
          </a:p>
          <a:p>
            <a:pPr>
              <a:lnSpc>
                <a:spcPct val="160000"/>
              </a:lnSpc>
              <a:spcBef>
                <a:spcPts val="0"/>
              </a:spcBef>
            </a:pPr>
            <a:endParaRPr lang="en-US" sz="2400" smtClean="0">
              <a:cs typeface="Times New Roman" pitchFamily="18" charset="0"/>
            </a:endParaRPr>
          </a:p>
        </p:txBody>
      </p:sp>
      <p:graphicFrame>
        <p:nvGraphicFramePr>
          <p:cNvPr id="114692" name="Object 2"/>
          <p:cNvGraphicFramePr>
            <a:graphicFrameLocks noChangeAspect="1"/>
          </p:cNvGraphicFramePr>
          <p:nvPr>
            <p:extLst>
              <p:ext uri="{D42A27DB-BD31-4B8C-83A1-F6EECF244321}">
                <p14:modId xmlns:p14="http://schemas.microsoft.com/office/powerpoint/2010/main" val="3033304006"/>
              </p:ext>
            </p:extLst>
          </p:nvPr>
        </p:nvGraphicFramePr>
        <p:xfrm>
          <a:off x="857250" y="1556792"/>
          <a:ext cx="2373313" cy="1071562"/>
        </p:xfrm>
        <a:graphic>
          <a:graphicData uri="http://schemas.openxmlformats.org/presentationml/2006/ole">
            <mc:AlternateContent xmlns:mc="http://schemas.openxmlformats.org/markup-compatibility/2006">
              <mc:Choice xmlns:v="urn:schemas-microsoft-com:vml" Requires="v">
                <p:oleObj spid="_x0000_s114900" name="Equation" r:id="rId3" imgW="850531" imgH="393529" progId="Equation.DSMT4">
                  <p:embed/>
                </p:oleObj>
              </mc:Choice>
              <mc:Fallback>
                <p:oleObj name="Equation" r:id="rId3" imgW="850531" imgH="393529"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1556792"/>
                        <a:ext cx="2373313"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4693" name="Object 3"/>
          <p:cNvGraphicFramePr>
            <a:graphicFrameLocks noChangeAspect="1"/>
          </p:cNvGraphicFramePr>
          <p:nvPr>
            <p:extLst>
              <p:ext uri="{D42A27DB-BD31-4B8C-83A1-F6EECF244321}">
                <p14:modId xmlns:p14="http://schemas.microsoft.com/office/powerpoint/2010/main" val="564701688"/>
              </p:ext>
            </p:extLst>
          </p:nvPr>
        </p:nvGraphicFramePr>
        <p:xfrm>
          <a:off x="4357688" y="1699667"/>
          <a:ext cx="3836987" cy="1000125"/>
        </p:xfrm>
        <a:graphic>
          <a:graphicData uri="http://schemas.openxmlformats.org/presentationml/2006/ole">
            <mc:AlternateContent xmlns:mc="http://schemas.openxmlformats.org/markup-compatibility/2006">
              <mc:Choice xmlns:v="urn:schemas-microsoft-com:vml" Requires="v">
                <p:oleObj spid="_x0000_s114901" name="Equation" r:id="rId5" imgW="1117115" imgH="393529" progId="Equation.DSMT4">
                  <p:embed/>
                </p:oleObj>
              </mc:Choice>
              <mc:Fallback>
                <p:oleObj name="Equation" r:id="rId5" imgW="1117115"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7688" y="1699667"/>
                        <a:ext cx="3836987"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Horizontal)">
                                      <p:cBhvr>
                                        <p:cTn id="7" dur="500"/>
                                        <p:tgtEl>
                                          <p:spTgt spid="3">
                                            <p:txEl>
                                              <p:pRg st="0" end="0"/>
                                            </p:txEl>
                                          </p:spTgt>
                                        </p:tgtEl>
                                      </p:cBhvr>
                                    </p:animEffect>
                                  </p:childTnLst>
                                </p:cTn>
                              </p:par>
                            </p:childTnLst>
                          </p:cTn>
                        </p:par>
                        <p:par>
                          <p:cTn id="8" fill="hold" nodeType="afterGroup">
                            <p:stCondLst>
                              <p:cond delay="500"/>
                            </p:stCondLst>
                            <p:childTnLst>
                              <p:par>
                                <p:cTn id="9" presetID="16" presetClass="entr" presetSubtype="2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Horizontal)">
                                      <p:cBhvr>
                                        <p:cTn id="11" dur="500"/>
                                        <p:tgtEl>
                                          <p:spTgt spid="3">
                                            <p:txEl>
                                              <p:pRg st="1" end="1"/>
                                            </p:txEl>
                                          </p:spTgt>
                                        </p:tgtEl>
                                      </p:cBhvr>
                                    </p:animEffect>
                                  </p:childTnLst>
                                </p:cTn>
                              </p:par>
                            </p:childTnLst>
                          </p:cTn>
                        </p:par>
                        <p:par>
                          <p:cTn id="12" fill="hold" nodeType="afterGroup">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Horizontal)">
                                      <p:cBhvr>
                                        <p:cTn id="15" dur="500"/>
                                        <p:tgtEl>
                                          <p:spTgt spid="3">
                                            <p:txEl>
                                              <p:pRg st="2" end="2"/>
                                            </p:txEl>
                                          </p:spTgt>
                                        </p:tgtEl>
                                      </p:cBhvr>
                                    </p:animEffect>
                                  </p:childTnLst>
                                </p:cTn>
                              </p:par>
                            </p:childTnLst>
                          </p:cTn>
                        </p:par>
                        <p:par>
                          <p:cTn id="16" fill="hold" nodeType="afterGroup">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Horizontal)">
                                      <p:cBhvr>
                                        <p:cTn id="19" dur="500"/>
                                        <p:tgtEl>
                                          <p:spTgt spid="3">
                                            <p:txEl>
                                              <p:pRg st="3" end="3"/>
                                            </p:txEl>
                                          </p:spTgt>
                                        </p:tgtEl>
                                      </p:cBhvr>
                                    </p:animEffect>
                                  </p:childTnLst>
                                </p:cTn>
                              </p:par>
                            </p:childTnLst>
                          </p:cTn>
                        </p:par>
                        <p:par>
                          <p:cTn id="20" fill="hold" nodeType="afterGroup">
                            <p:stCondLst>
                              <p:cond delay="2000"/>
                            </p:stCondLst>
                            <p:childTnLst>
                              <p:par>
                                <p:cTn id="21" presetID="16" presetClass="entr" presetSubtype="2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Horizontal)">
                                      <p:cBhvr>
                                        <p:cTn id="23" dur="500"/>
                                        <p:tgtEl>
                                          <p:spTgt spid="3">
                                            <p:txEl>
                                              <p:pRg st="4" end="4"/>
                                            </p:txEl>
                                          </p:spTgt>
                                        </p:tgtEl>
                                      </p:cBhvr>
                                    </p:animEffect>
                                  </p:childTnLst>
                                </p:cTn>
                              </p:par>
                            </p:childTnLst>
                          </p:cTn>
                        </p:par>
                        <p:par>
                          <p:cTn id="24" fill="hold" nodeType="afterGroup">
                            <p:stCondLst>
                              <p:cond delay="2500"/>
                            </p:stCondLst>
                            <p:childTnLst>
                              <p:par>
                                <p:cTn id="25" presetID="16" presetClass="entr" presetSubtype="2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 name="Title 1"/>
          <p:cNvSpPr txBox="1">
            <a:spLocks/>
          </p:cNvSpPr>
          <p:nvPr/>
        </p:nvSpPr>
        <p:spPr bwMode="auto">
          <a:xfrm>
            <a:off x="230832" y="-30634"/>
            <a:ext cx="8229600"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r>
              <a:rPr lang="en-US" sz="4000" b="1" smtClean="0">
                <a:solidFill>
                  <a:srgbClr val="7030A0"/>
                </a:solidFill>
                <a:cs typeface="Times New Roman" pitchFamily="18" charset="0"/>
              </a:rPr>
              <a:t>2. Chính sách thuế</a:t>
            </a:r>
          </a:p>
        </p:txBody>
      </p:sp>
      <p:sp>
        <p:nvSpPr>
          <p:cNvPr id="39" name="Rectangle 2"/>
          <p:cNvSpPr txBox="1">
            <a:spLocks noChangeArrowheads="1"/>
          </p:cNvSpPr>
          <p:nvPr/>
        </p:nvSpPr>
        <p:spPr bwMode="auto">
          <a:xfrm>
            <a:off x="484903" y="1475155"/>
            <a:ext cx="82296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eaLnBrk="1" hangingPunct="1"/>
            <a:r>
              <a:rPr lang="en-US" sz="2800" dirty="0" err="1" smtClean="0">
                <a:cs typeface="Times New Roman" pitchFamily="18" charset="0"/>
              </a:rPr>
              <a:t>Thuế</a:t>
            </a:r>
            <a:r>
              <a:rPr lang="en-US" sz="2800" dirty="0" smtClean="0">
                <a:cs typeface="Times New Roman" pitchFamily="18" charset="0"/>
              </a:rPr>
              <a:t> </a:t>
            </a:r>
            <a:r>
              <a:rPr lang="en-US" sz="2800" dirty="0" err="1" smtClean="0">
                <a:cs typeface="Times New Roman" pitchFamily="18" charset="0"/>
              </a:rPr>
              <a:t>đánh</a:t>
            </a:r>
            <a:r>
              <a:rPr lang="en-US" sz="2800" dirty="0" smtClean="0">
                <a:cs typeface="Times New Roman" pitchFamily="18" charset="0"/>
              </a:rPr>
              <a:t> </a:t>
            </a:r>
            <a:r>
              <a:rPr lang="en-US" sz="2800" dirty="0" err="1" smtClean="0">
                <a:cs typeface="Times New Roman" pitchFamily="18" charset="0"/>
              </a:rPr>
              <a:t>vào</a:t>
            </a:r>
            <a:r>
              <a:rPr lang="en-US" sz="2800" dirty="0" smtClean="0">
                <a:cs typeface="Times New Roman" pitchFamily="18" charset="0"/>
              </a:rPr>
              <a:t> </a:t>
            </a:r>
            <a:r>
              <a:rPr lang="en-US" sz="2800" dirty="0" err="1" smtClean="0">
                <a:cs typeface="Times New Roman" pitchFamily="18" charset="0"/>
              </a:rPr>
              <a:t>người</a:t>
            </a:r>
            <a:r>
              <a:rPr lang="en-US" sz="2800" dirty="0" smtClean="0">
                <a:cs typeface="Times New Roman" pitchFamily="18" charset="0"/>
              </a:rPr>
              <a:t> </a:t>
            </a:r>
            <a:r>
              <a:rPr lang="en-US" sz="2800" dirty="0" err="1" smtClean="0">
                <a:cs typeface="Times New Roman" pitchFamily="18" charset="0"/>
              </a:rPr>
              <a:t>bán</a:t>
            </a:r>
            <a:r>
              <a:rPr lang="en-US" sz="2800" dirty="0" smtClean="0">
                <a:cs typeface="Times New Roman" pitchFamily="18" charset="0"/>
              </a:rPr>
              <a:t> </a:t>
            </a:r>
            <a:r>
              <a:rPr lang="en-US" sz="2800" dirty="0" err="1" smtClean="0">
                <a:cs typeface="Times New Roman" pitchFamily="18" charset="0"/>
              </a:rPr>
              <a:t>một</a:t>
            </a:r>
            <a:r>
              <a:rPr lang="en-US" sz="2800" dirty="0" smtClean="0">
                <a:cs typeface="Times New Roman" pitchFamily="18" charset="0"/>
              </a:rPr>
              <a:t> </a:t>
            </a:r>
            <a:r>
              <a:rPr lang="en-US" sz="2800" dirty="0" err="1" smtClean="0">
                <a:cs typeface="Times New Roman" pitchFamily="18" charset="0"/>
              </a:rPr>
              <a:t>mức</a:t>
            </a:r>
            <a:r>
              <a:rPr lang="en-US" sz="2800" dirty="0" smtClean="0">
                <a:cs typeface="Times New Roman" pitchFamily="18" charset="0"/>
              </a:rPr>
              <a:t> t </a:t>
            </a:r>
            <a:r>
              <a:rPr lang="en-US" sz="2800" dirty="0" err="1" smtClean="0">
                <a:cs typeface="Times New Roman" pitchFamily="18" charset="0"/>
              </a:rPr>
              <a:t>đồng</a:t>
            </a:r>
            <a:r>
              <a:rPr lang="en-US" sz="2800" dirty="0" smtClean="0">
                <a:cs typeface="Times New Roman" pitchFamily="18" charset="0"/>
              </a:rPr>
              <a:t>/1đvsp</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amond(in)">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ppt_x</p:attrName>
                                        </p:attrNameLst>
                                      </p:cBhvr>
                                      <p:tavLst>
                                        <p:tav tm="0">
                                          <p:val>
                                            <p:strVal val="#ppt_x-.2"/>
                                          </p:val>
                                        </p:tav>
                                        <p:tav tm="100000">
                                          <p:val>
                                            <p:strVal val="#ppt_x"/>
                                          </p:val>
                                        </p:tav>
                                      </p:tavLst>
                                    </p:anim>
                                    <p:anim calcmode="lin" valueType="num">
                                      <p:cBhvr>
                                        <p:cTn id="13" dur="1000" fill="hold"/>
                                        <p:tgtEl>
                                          <p:spTgt spid="39"/>
                                        </p:tgtEl>
                                        <p:attrNameLst>
                                          <p:attrName>ppt_y</p:attrName>
                                        </p:attrNameLst>
                                      </p:cBhvr>
                                      <p:tavLst>
                                        <p:tav tm="0">
                                          <p:val>
                                            <p:strVal val="#ppt_y"/>
                                          </p:val>
                                        </p:tav>
                                        <p:tav tm="100000">
                                          <p:val>
                                            <p:strVal val="#ppt_y"/>
                                          </p:val>
                                        </p:tav>
                                      </p:tavLst>
                                    </p:anim>
                                    <p:animEffect transition="in" filter="wipe(right)" prLst="gradientSize: 0.1">
                                      <p:cBhvr>
                                        <p:cTn id="14"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0"/>
            <a:ext cx="9144000" cy="620688"/>
          </a:xfrm>
          <a:solidFill>
            <a:srgbClr val="00B050"/>
          </a:solidFill>
          <a:extLst/>
        </p:spPr>
        <p:txBody>
          <a:bodyPr>
            <a:normAutofit/>
          </a:bodyPr>
          <a:lstStyle/>
          <a:p>
            <a:pPr marL="571500" indent="-571500" eaLnBrk="1" hangingPunct="1">
              <a:buFont typeface="Wingdings" pitchFamily="2" charset="2"/>
              <a:buChar char="v"/>
              <a:defRPr/>
            </a:pPr>
            <a:r>
              <a:rPr lang="en-US" sz="3600" b="1" smtClean="0">
                <a:solidFill>
                  <a:srgbClr val="FFFF00"/>
                </a:solidFill>
              </a:rPr>
              <a:t>Tác động của thuế đánh vào nhà sản xuất</a:t>
            </a:r>
          </a:p>
        </p:txBody>
      </p:sp>
      <p:grpSp>
        <p:nvGrpSpPr>
          <p:cNvPr id="2" name="Group 3"/>
          <p:cNvGrpSpPr>
            <a:grpSpLocks/>
          </p:cNvGrpSpPr>
          <p:nvPr/>
        </p:nvGrpSpPr>
        <p:grpSpPr bwMode="auto">
          <a:xfrm>
            <a:off x="2667000" y="1978745"/>
            <a:ext cx="6477000" cy="4586288"/>
            <a:chOff x="1584" y="1047"/>
            <a:chExt cx="4080" cy="2889"/>
          </a:xfrm>
        </p:grpSpPr>
        <p:sp>
          <p:nvSpPr>
            <p:cNvPr id="117811" name="Line 4"/>
            <p:cNvSpPr>
              <a:spLocks noChangeShapeType="1"/>
            </p:cNvSpPr>
            <p:nvPr/>
          </p:nvSpPr>
          <p:spPr bwMode="auto">
            <a:xfrm flipV="1">
              <a:off x="1786" y="1047"/>
              <a:ext cx="0" cy="2592"/>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7812" name="Line 5"/>
            <p:cNvSpPr>
              <a:spLocks noChangeShapeType="1"/>
            </p:cNvSpPr>
            <p:nvPr/>
          </p:nvSpPr>
          <p:spPr bwMode="auto">
            <a:xfrm>
              <a:off x="1786" y="3648"/>
              <a:ext cx="3600" cy="0"/>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7813" name="Text Box 6"/>
            <p:cNvSpPr txBox="1">
              <a:spLocks noChangeArrowheads="1"/>
            </p:cNvSpPr>
            <p:nvPr/>
          </p:nvSpPr>
          <p:spPr bwMode="auto">
            <a:xfrm>
              <a:off x="1584" y="10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p>
          </p:txBody>
        </p:sp>
        <p:sp>
          <p:nvSpPr>
            <p:cNvPr id="117814" name="Text Box 7"/>
            <p:cNvSpPr txBox="1">
              <a:spLocks noChangeArrowheads="1"/>
            </p:cNvSpPr>
            <p:nvPr/>
          </p:nvSpPr>
          <p:spPr bwMode="auto">
            <a:xfrm>
              <a:off x="5280" y="364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p>
          </p:txBody>
        </p:sp>
      </p:grpSp>
      <p:grpSp>
        <p:nvGrpSpPr>
          <p:cNvPr id="3" name="Group 8"/>
          <p:cNvGrpSpPr>
            <a:grpSpLocks/>
          </p:cNvGrpSpPr>
          <p:nvPr/>
        </p:nvGrpSpPr>
        <p:grpSpPr bwMode="auto">
          <a:xfrm>
            <a:off x="3124200" y="1752600"/>
            <a:ext cx="6172200" cy="4191000"/>
            <a:chOff x="1968" y="864"/>
            <a:chExt cx="3888" cy="2640"/>
          </a:xfrm>
        </p:grpSpPr>
        <p:sp>
          <p:nvSpPr>
            <p:cNvPr id="117807" name="Line 9"/>
            <p:cNvSpPr>
              <a:spLocks noChangeShapeType="1"/>
            </p:cNvSpPr>
            <p:nvPr/>
          </p:nvSpPr>
          <p:spPr bwMode="auto">
            <a:xfrm flipV="1">
              <a:off x="1968" y="912"/>
              <a:ext cx="3408" cy="2592"/>
            </a:xfrm>
            <a:prstGeom prst="line">
              <a:avLst/>
            </a:prstGeom>
            <a:noFill/>
            <a:ln w="57150" cap="sq">
              <a:solidFill>
                <a:srgbClr val="0000FF"/>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808" name="Line 10"/>
            <p:cNvSpPr>
              <a:spLocks noChangeShapeType="1"/>
            </p:cNvSpPr>
            <p:nvPr/>
          </p:nvSpPr>
          <p:spPr bwMode="auto">
            <a:xfrm>
              <a:off x="2016" y="1008"/>
              <a:ext cx="3600" cy="2496"/>
            </a:xfrm>
            <a:prstGeom prst="line">
              <a:avLst/>
            </a:prstGeom>
            <a:noFill/>
            <a:ln w="57150" cap="sq">
              <a:solidFill>
                <a:srgbClr val="FF0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809" name="Text Box 11"/>
            <p:cNvSpPr txBox="1">
              <a:spLocks noChangeArrowheads="1"/>
            </p:cNvSpPr>
            <p:nvPr/>
          </p:nvSpPr>
          <p:spPr bwMode="auto">
            <a:xfrm>
              <a:off x="5232" y="3024"/>
              <a:ext cx="6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800" b="1">
                  <a:latin typeface="Times New Roman" pitchFamily="18" charset="0"/>
                </a:rPr>
                <a:t>(D</a:t>
              </a:r>
              <a:r>
                <a:rPr lang="en-US" sz="2800" b="1" baseline="-25000">
                  <a:latin typeface="Times New Roman" pitchFamily="18" charset="0"/>
                </a:rPr>
                <a:t>0</a:t>
              </a:r>
              <a:r>
                <a:rPr lang="en-US" sz="2800" b="1">
                  <a:latin typeface="Times New Roman" pitchFamily="18" charset="0"/>
                </a:rPr>
                <a:t>)</a:t>
              </a:r>
            </a:p>
          </p:txBody>
        </p:sp>
        <p:sp>
          <p:nvSpPr>
            <p:cNvPr id="117810" name="Text Box 12"/>
            <p:cNvSpPr txBox="1">
              <a:spLocks noChangeArrowheads="1"/>
            </p:cNvSpPr>
            <p:nvPr/>
          </p:nvSpPr>
          <p:spPr bwMode="auto">
            <a:xfrm>
              <a:off x="5184" y="86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800" b="1">
                  <a:latin typeface="Times New Roman" pitchFamily="18" charset="0"/>
                </a:rPr>
                <a:t>(S</a:t>
              </a:r>
              <a:r>
                <a:rPr lang="en-US" sz="2800" b="1" baseline="-25000">
                  <a:latin typeface="Times New Roman" pitchFamily="18" charset="0"/>
                </a:rPr>
                <a:t>0</a:t>
              </a:r>
              <a:r>
                <a:rPr lang="en-US" sz="2800" b="1">
                  <a:latin typeface="Times New Roman" pitchFamily="18" charset="0"/>
                </a:rPr>
                <a:t>)</a:t>
              </a:r>
            </a:p>
          </p:txBody>
        </p:sp>
      </p:grpSp>
      <p:grpSp>
        <p:nvGrpSpPr>
          <p:cNvPr id="4" name="Group 13"/>
          <p:cNvGrpSpPr>
            <a:grpSpLocks/>
          </p:cNvGrpSpPr>
          <p:nvPr/>
        </p:nvGrpSpPr>
        <p:grpSpPr bwMode="auto">
          <a:xfrm>
            <a:off x="2362200" y="2895600"/>
            <a:ext cx="3138488" cy="3860800"/>
            <a:chOff x="1488" y="1584"/>
            <a:chExt cx="1977" cy="2432"/>
          </a:xfrm>
        </p:grpSpPr>
        <p:sp>
          <p:nvSpPr>
            <p:cNvPr id="117803" name="Text Box 14"/>
            <p:cNvSpPr txBox="1">
              <a:spLocks noChangeArrowheads="1"/>
            </p:cNvSpPr>
            <p:nvPr/>
          </p:nvSpPr>
          <p:spPr bwMode="auto">
            <a:xfrm>
              <a:off x="1488" y="1584"/>
              <a:ext cx="36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800" b="1">
                  <a:latin typeface="Times New Roman" pitchFamily="18" charset="0"/>
                </a:rPr>
                <a:t>P</a:t>
              </a:r>
              <a:r>
                <a:rPr lang="en-US" sz="2800" b="1" baseline="-25000">
                  <a:latin typeface="Times New Roman" pitchFamily="18" charset="0"/>
                </a:rPr>
                <a:t>D</a:t>
              </a:r>
              <a:endParaRPr lang="en-US" sz="2800" b="1">
                <a:latin typeface="Times New Roman" pitchFamily="18" charset="0"/>
              </a:endParaRPr>
            </a:p>
          </p:txBody>
        </p:sp>
        <p:sp>
          <p:nvSpPr>
            <p:cNvPr id="117804" name="Text Box 15"/>
            <p:cNvSpPr txBox="1">
              <a:spLocks noChangeArrowheads="1"/>
            </p:cNvSpPr>
            <p:nvPr/>
          </p:nvSpPr>
          <p:spPr bwMode="auto">
            <a:xfrm>
              <a:off x="3024" y="3648"/>
              <a:ext cx="44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200" b="1">
                  <a:latin typeface="Times New Roman" pitchFamily="18" charset="0"/>
                </a:rPr>
                <a:t>Q</a:t>
              </a:r>
              <a:r>
                <a:rPr lang="en-US" sz="3200" b="1" baseline="-25000">
                  <a:latin typeface="Times New Roman" pitchFamily="18" charset="0"/>
                </a:rPr>
                <a:t>D</a:t>
              </a:r>
              <a:endParaRPr lang="en-US" sz="3200" b="1">
                <a:latin typeface="Times New Roman" pitchFamily="18" charset="0"/>
              </a:endParaRPr>
            </a:p>
          </p:txBody>
        </p:sp>
        <p:sp>
          <p:nvSpPr>
            <p:cNvPr id="117805" name="Line 16"/>
            <p:cNvSpPr>
              <a:spLocks noChangeShapeType="1"/>
            </p:cNvSpPr>
            <p:nvPr/>
          </p:nvSpPr>
          <p:spPr bwMode="auto">
            <a:xfrm>
              <a:off x="1872" y="1824"/>
              <a:ext cx="1344" cy="0"/>
            </a:xfrm>
            <a:prstGeom prst="line">
              <a:avLst/>
            </a:prstGeom>
            <a:noFill/>
            <a:ln w="381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806" name="Line 17"/>
            <p:cNvSpPr>
              <a:spLocks noChangeShapeType="1"/>
            </p:cNvSpPr>
            <p:nvPr/>
          </p:nvSpPr>
          <p:spPr bwMode="auto">
            <a:xfrm>
              <a:off x="3216" y="1824"/>
              <a:ext cx="0" cy="1824"/>
            </a:xfrm>
            <a:prstGeom prst="line">
              <a:avLst/>
            </a:prstGeom>
            <a:noFill/>
            <a:ln w="381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grpSp>
      <p:grpSp>
        <p:nvGrpSpPr>
          <p:cNvPr id="5" name="Group 18"/>
          <p:cNvGrpSpPr>
            <a:grpSpLocks/>
          </p:cNvGrpSpPr>
          <p:nvPr/>
        </p:nvGrpSpPr>
        <p:grpSpPr bwMode="auto">
          <a:xfrm>
            <a:off x="5867400" y="2782121"/>
            <a:ext cx="955675" cy="990600"/>
            <a:chOff x="4800" y="672"/>
            <a:chExt cx="602" cy="624"/>
          </a:xfrm>
        </p:grpSpPr>
        <p:sp>
          <p:nvSpPr>
            <p:cNvPr id="117801" name="Line 19"/>
            <p:cNvSpPr>
              <a:spLocks noChangeShapeType="1"/>
            </p:cNvSpPr>
            <p:nvPr/>
          </p:nvSpPr>
          <p:spPr bwMode="auto">
            <a:xfrm flipV="1">
              <a:off x="4800" y="672"/>
              <a:ext cx="0" cy="624"/>
            </a:xfrm>
            <a:prstGeom prst="line">
              <a:avLst/>
            </a:prstGeom>
            <a:noFill/>
            <a:ln w="57150" cap="sq">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117802" name="Text Box 20"/>
            <p:cNvSpPr txBox="1">
              <a:spLocks noChangeArrowheads="1"/>
            </p:cNvSpPr>
            <p:nvPr/>
          </p:nvSpPr>
          <p:spPr bwMode="auto">
            <a:xfrm>
              <a:off x="4848" y="672"/>
              <a:ext cx="5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b="1">
                  <a:latin typeface="Times New Roman" pitchFamily="18" charset="0"/>
                </a:rPr>
                <a:t>t</a:t>
              </a:r>
              <a:r>
                <a:rPr lang="en-US" sz="2400" b="1" baseline="-25000">
                  <a:latin typeface="Times New Roman" pitchFamily="18" charset="0"/>
                </a:rPr>
                <a:t> </a:t>
              </a:r>
              <a:r>
                <a:rPr lang="en-US" sz="2400" b="1">
                  <a:latin typeface="Times New Roman" pitchFamily="18" charset="0"/>
                </a:rPr>
                <a:t>đ/sp</a:t>
              </a:r>
            </a:p>
          </p:txBody>
        </p:sp>
      </p:grpSp>
      <p:grpSp>
        <p:nvGrpSpPr>
          <p:cNvPr id="6" name="Group 22"/>
          <p:cNvGrpSpPr>
            <a:grpSpLocks/>
          </p:cNvGrpSpPr>
          <p:nvPr/>
        </p:nvGrpSpPr>
        <p:grpSpPr bwMode="auto">
          <a:xfrm>
            <a:off x="228600" y="1371600"/>
            <a:ext cx="2514600" cy="1625601"/>
            <a:chOff x="144" y="864"/>
            <a:chExt cx="1584" cy="1024"/>
          </a:xfrm>
        </p:grpSpPr>
        <p:sp>
          <p:nvSpPr>
            <p:cNvPr id="117799" name="Line 23"/>
            <p:cNvSpPr>
              <a:spLocks noChangeShapeType="1"/>
            </p:cNvSpPr>
            <p:nvPr/>
          </p:nvSpPr>
          <p:spPr bwMode="auto">
            <a:xfrm>
              <a:off x="1020" y="1343"/>
              <a:ext cx="449" cy="545"/>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17800" name="Text Box 24"/>
            <p:cNvSpPr txBox="1">
              <a:spLocks noChangeArrowheads="1"/>
            </p:cNvSpPr>
            <p:nvPr/>
          </p:nvSpPr>
          <p:spPr bwMode="auto">
            <a:xfrm>
              <a:off x="144" y="864"/>
              <a:ext cx="1584"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b="1" smtClean="0">
                  <a:solidFill>
                    <a:srgbClr val="0000FF"/>
                  </a:solidFill>
                  <a:latin typeface="Times New Roman" pitchFamily="18" charset="0"/>
                </a:rPr>
                <a:t>Giá người mua trả sau thuế</a:t>
              </a:r>
              <a:endParaRPr lang="en-US" sz="2400" b="1">
                <a:solidFill>
                  <a:srgbClr val="0000FF"/>
                </a:solidFill>
                <a:latin typeface="Times New Roman" pitchFamily="18" charset="0"/>
              </a:endParaRPr>
            </a:p>
          </p:txBody>
        </p:sp>
      </p:grpSp>
      <p:sp>
        <p:nvSpPr>
          <p:cNvPr id="117796" name="AutoShape 26"/>
          <p:cNvSpPr>
            <a:spLocks/>
          </p:cNvSpPr>
          <p:nvPr/>
        </p:nvSpPr>
        <p:spPr bwMode="auto">
          <a:xfrm rot="10800000">
            <a:off x="2987824" y="3283774"/>
            <a:ext cx="390769" cy="577273"/>
          </a:xfrm>
          <a:prstGeom prst="leftBrace">
            <a:avLst>
              <a:gd name="adj1" fmla="val 16667"/>
              <a:gd name="adj2" fmla="val 50000"/>
            </a:avLst>
          </a:prstGeom>
          <a:noFill/>
          <a:ln w="5715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33505" name="Text Box 33"/>
          <p:cNvSpPr txBox="1">
            <a:spLocks noChangeArrowheads="1"/>
          </p:cNvSpPr>
          <p:nvPr/>
        </p:nvSpPr>
        <p:spPr bwMode="auto">
          <a:xfrm>
            <a:off x="6781800" y="3505200"/>
            <a:ext cx="2209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3600" b="1">
                <a:solidFill>
                  <a:srgbClr val="FF0000"/>
                </a:solidFill>
                <a:latin typeface="Times New Roman" pitchFamily="18" charset="0"/>
                <a:sym typeface="Symbol" pitchFamily="18" charset="2"/>
              </a:rPr>
              <a:t> t đ/SP</a:t>
            </a:r>
          </a:p>
        </p:txBody>
      </p:sp>
      <p:sp>
        <p:nvSpPr>
          <p:cNvPr id="233506" name="Text Box 34"/>
          <p:cNvSpPr txBox="1">
            <a:spLocks noChangeArrowheads="1"/>
          </p:cNvSpPr>
          <p:nvPr/>
        </p:nvSpPr>
        <p:spPr bwMode="auto">
          <a:xfrm rot="-2077385">
            <a:off x="6934200" y="25908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solidFill>
                  <a:srgbClr val="0000FF"/>
                </a:solidFill>
                <a:latin typeface="Times New Roman" pitchFamily="18" charset="0"/>
              </a:rPr>
              <a:t>P = f(Q)</a:t>
            </a:r>
          </a:p>
        </p:txBody>
      </p:sp>
      <p:sp>
        <p:nvSpPr>
          <p:cNvPr id="233507" name="Text Box 35"/>
          <p:cNvSpPr txBox="1">
            <a:spLocks noChangeArrowheads="1"/>
          </p:cNvSpPr>
          <p:nvPr/>
        </p:nvSpPr>
        <p:spPr bwMode="auto">
          <a:xfrm rot="-2348082">
            <a:off x="5562600" y="1752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solidFill>
                  <a:srgbClr val="008000"/>
                </a:solidFill>
                <a:latin typeface="Times New Roman" pitchFamily="18" charset="0"/>
              </a:rPr>
              <a:t>P = f(Q) +t</a:t>
            </a:r>
          </a:p>
        </p:txBody>
      </p:sp>
      <p:grpSp>
        <p:nvGrpSpPr>
          <p:cNvPr id="9" name="Group 37"/>
          <p:cNvGrpSpPr>
            <a:grpSpLocks/>
          </p:cNvGrpSpPr>
          <p:nvPr/>
        </p:nvGrpSpPr>
        <p:grpSpPr bwMode="auto">
          <a:xfrm>
            <a:off x="3429000" y="838200"/>
            <a:ext cx="4648200" cy="3719513"/>
            <a:chOff x="2016" y="393"/>
            <a:chExt cx="2928" cy="2343"/>
          </a:xfrm>
        </p:grpSpPr>
        <p:sp>
          <p:nvSpPr>
            <p:cNvPr id="117791" name="Line 38"/>
            <p:cNvSpPr>
              <a:spLocks noChangeShapeType="1"/>
            </p:cNvSpPr>
            <p:nvPr/>
          </p:nvSpPr>
          <p:spPr bwMode="auto">
            <a:xfrm flipV="1">
              <a:off x="2016" y="528"/>
              <a:ext cx="2928" cy="2208"/>
            </a:xfrm>
            <a:prstGeom prst="line">
              <a:avLst/>
            </a:prstGeom>
            <a:noFill/>
            <a:ln w="57150" cap="sq">
              <a:solidFill>
                <a:srgbClr val="008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792" name="Text Box 39"/>
            <p:cNvSpPr txBox="1">
              <a:spLocks noChangeArrowheads="1"/>
            </p:cNvSpPr>
            <p:nvPr/>
          </p:nvSpPr>
          <p:spPr bwMode="auto">
            <a:xfrm>
              <a:off x="4320" y="393"/>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800" b="1">
                  <a:latin typeface="Times New Roman" pitchFamily="18" charset="0"/>
                </a:rPr>
                <a:t>(S</a:t>
              </a:r>
              <a:r>
                <a:rPr lang="en-US" sz="2800" b="1" baseline="-25000">
                  <a:latin typeface="Times New Roman" pitchFamily="18" charset="0"/>
                </a:rPr>
                <a:t>1</a:t>
              </a:r>
              <a:r>
                <a:rPr lang="en-US" sz="2800" b="1">
                  <a:latin typeface="Times New Roman" pitchFamily="18" charset="0"/>
                </a:rPr>
                <a:t>)</a:t>
              </a:r>
            </a:p>
          </p:txBody>
        </p:sp>
      </p:grpSp>
      <p:grpSp>
        <p:nvGrpSpPr>
          <p:cNvPr id="10" name="Group 40"/>
          <p:cNvGrpSpPr>
            <a:grpSpLocks/>
          </p:cNvGrpSpPr>
          <p:nvPr/>
        </p:nvGrpSpPr>
        <p:grpSpPr bwMode="auto">
          <a:xfrm>
            <a:off x="2332038" y="3625850"/>
            <a:ext cx="3846512" cy="3170238"/>
            <a:chOff x="1469" y="2230"/>
            <a:chExt cx="2423" cy="1997"/>
          </a:xfrm>
        </p:grpSpPr>
        <p:sp>
          <p:nvSpPr>
            <p:cNvPr id="117787" name="Line 41"/>
            <p:cNvSpPr>
              <a:spLocks noChangeShapeType="1"/>
            </p:cNvSpPr>
            <p:nvPr/>
          </p:nvSpPr>
          <p:spPr bwMode="auto">
            <a:xfrm>
              <a:off x="1872" y="2400"/>
              <a:ext cx="1824" cy="0"/>
            </a:xfrm>
            <a:prstGeom prst="line">
              <a:avLst/>
            </a:prstGeom>
            <a:noFill/>
            <a:ln w="381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788" name="Line 42"/>
            <p:cNvSpPr>
              <a:spLocks noChangeShapeType="1"/>
            </p:cNvSpPr>
            <p:nvPr/>
          </p:nvSpPr>
          <p:spPr bwMode="auto">
            <a:xfrm>
              <a:off x="3696" y="2400"/>
              <a:ext cx="0" cy="1488"/>
            </a:xfrm>
            <a:prstGeom prst="line">
              <a:avLst/>
            </a:prstGeom>
            <a:noFill/>
            <a:ln w="381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789" name="Text Box 43"/>
            <p:cNvSpPr txBox="1">
              <a:spLocks noChangeArrowheads="1"/>
            </p:cNvSpPr>
            <p:nvPr/>
          </p:nvSpPr>
          <p:spPr bwMode="auto">
            <a:xfrm>
              <a:off x="1469" y="2230"/>
              <a:ext cx="33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800" b="1" dirty="0" smtClean="0">
                  <a:latin typeface="Times New Roman" pitchFamily="18" charset="0"/>
                </a:rPr>
                <a:t>P</a:t>
              </a:r>
              <a:r>
                <a:rPr lang="en-US" sz="2800" b="1" baseline="-25000" dirty="0" smtClean="0">
                  <a:latin typeface="Times New Roman" pitchFamily="18" charset="0"/>
                </a:rPr>
                <a:t>0</a:t>
              </a:r>
              <a:endParaRPr lang="en-US" sz="2800" b="1" dirty="0">
                <a:latin typeface="Times New Roman" pitchFamily="18" charset="0"/>
              </a:endParaRPr>
            </a:p>
          </p:txBody>
        </p:sp>
        <p:sp>
          <p:nvSpPr>
            <p:cNvPr id="117790" name="Text Box 44"/>
            <p:cNvSpPr txBox="1">
              <a:spLocks noChangeArrowheads="1"/>
            </p:cNvSpPr>
            <p:nvPr/>
          </p:nvSpPr>
          <p:spPr bwMode="auto">
            <a:xfrm>
              <a:off x="3489" y="3859"/>
              <a:ext cx="40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3200" b="1" dirty="0" smtClean="0">
                  <a:latin typeface="Times New Roman" pitchFamily="18" charset="0"/>
                </a:rPr>
                <a:t>Q</a:t>
              </a:r>
              <a:r>
                <a:rPr lang="en-US" sz="3200" b="1" baseline="-25000" dirty="0" smtClean="0">
                  <a:latin typeface="Times New Roman" pitchFamily="18" charset="0"/>
                </a:rPr>
                <a:t>0</a:t>
              </a:r>
              <a:endParaRPr lang="en-US" sz="3200" b="1" dirty="0">
                <a:latin typeface="Times New Roman" pitchFamily="18" charset="0"/>
              </a:endParaRPr>
            </a:p>
          </p:txBody>
        </p:sp>
      </p:grpSp>
      <p:grpSp>
        <p:nvGrpSpPr>
          <p:cNvPr id="11" name="Group 45"/>
          <p:cNvGrpSpPr>
            <a:grpSpLocks/>
          </p:cNvGrpSpPr>
          <p:nvPr/>
        </p:nvGrpSpPr>
        <p:grpSpPr bwMode="auto">
          <a:xfrm>
            <a:off x="533400" y="4221165"/>
            <a:ext cx="4495800" cy="1808163"/>
            <a:chOff x="384" y="2419"/>
            <a:chExt cx="2832" cy="1139"/>
          </a:xfrm>
        </p:grpSpPr>
        <p:sp>
          <p:nvSpPr>
            <p:cNvPr id="117783" name="Line 46"/>
            <p:cNvSpPr>
              <a:spLocks noChangeShapeType="1"/>
            </p:cNvSpPr>
            <p:nvPr/>
          </p:nvSpPr>
          <p:spPr bwMode="auto">
            <a:xfrm flipH="1">
              <a:off x="1872" y="2544"/>
              <a:ext cx="1344" cy="0"/>
            </a:xfrm>
            <a:prstGeom prst="line">
              <a:avLst/>
            </a:prstGeom>
            <a:noFill/>
            <a:ln w="38100">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17784" name="Text Box 47"/>
            <p:cNvSpPr txBox="1">
              <a:spLocks noChangeArrowheads="1"/>
            </p:cNvSpPr>
            <p:nvPr/>
          </p:nvSpPr>
          <p:spPr bwMode="auto">
            <a:xfrm>
              <a:off x="1637" y="2419"/>
              <a:ext cx="338"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800" b="1">
                  <a:latin typeface="Times New Roman" pitchFamily="18" charset="0"/>
                </a:rPr>
                <a:t>P</a:t>
              </a:r>
              <a:r>
                <a:rPr lang="en-US" sz="2800" b="1" baseline="-25000">
                  <a:latin typeface="Times New Roman" pitchFamily="18" charset="0"/>
                </a:rPr>
                <a:t>S</a:t>
              </a:r>
              <a:endParaRPr lang="en-US" sz="2800" b="1">
                <a:latin typeface="Times New Roman" pitchFamily="18" charset="0"/>
              </a:endParaRPr>
            </a:p>
          </p:txBody>
        </p:sp>
        <p:sp>
          <p:nvSpPr>
            <p:cNvPr id="117785" name="Text Box 48"/>
            <p:cNvSpPr txBox="1">
              <a:spLocks noChangeArrowheads="1"/>
            </p:cNvSpPr>
            <p:nvPr/>
          </p:nvSpPr>
          <p:spPr bwMode="auto">
            <a:xfrm>
              <a:off x="384" y="3035"/>
              <a:ext cx="1728"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b="1" smtClean="0">
                  <a:solidFill>
                    <a:srgbClr val="0000FF"/>
                  </a:solidFill>
                  <a:latin typeface="Times New Roman" pitchFamily="18" charset="0"/>
                </a:rPr>
                <a:t>Giá người bán nhận sau thuế</a:t>
              </a:r>
              <a:endParaRPr lang="en-US" sz="2400" b="1">
                <a:solidFill>
                  <a:srgbClr val="0000FF"/>
                </a:solidFill>
                <a:latin typeface="Times New Roman" pitchFamily="18" charset="0"/>
              </a:endParaRPr>
            </a:p>
          </p:txBody>
        </p:sp>
        <p:sp>
          <p:nvSpPr>
            <p:cNvPr id="117786" name="Line 49"/>
            <p:cNvSpPr>
              <a:spLocks noChangeShapeType="1"/>
            </p:cNvSpPr>
            <p:nvPr/>
          </p:nvSpPr>
          <p:spPr bwMode="auto">
            <a:xfrm flipV="1">
              <a:off x="1104" y="2640"/>
              <a:ext cx="432" cy="384"/>
            </a:xfrm>
            <a:prstGeom prst="line">
              <a:avLst/>
            </a:prstGeom>
            <a:noFill/>
            <a:ln w="38100"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grpSp>
      <p:sp>
        <p:nvSpPr>
          <p:cNvPr id="60" name="Text Box 33"/>
          <p:cNvSpPr txBox="1">
            <a:spLocks noChangeArrowheads="1"/>
          </p:cNvSpPr>
          <p:nvPr/>
        </p:nvSpPr>
        <p:spPr bwMode="auto">
          <a:xfrm>
            <a:off x="201960" y="3645024"/>
            <a:ext cx="2209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smtClean="0">
                <a:solidFill>
                  <a:srgbClr val="FF0000"/>
                </a:solidFill>
                <a:latin typeface="Times New Roman" pitchFamily="18" charset="0"/>
                <a:sym typeface="Symbol" pitchFamily="18" charset="2"/>
              </a:rPr>
              <a:t>Giá không thuế</a:t>
            </a:r>
            <a:endParaRPr lang="en-US" sz="2400" b="1">
              <a:solidFill>
                <a:srgbClr val="FF0000"/>
              </a:solidFill>
              <a:latin typeface="Times New Roman" pitchFamily="18" charset="0"/>
              <a:sym typeface="Symbol" pitchFamily="18" charset="2"/>
            </a:endParaRPr>
          </a:p>
        </p:txBody>
      </p:sp>
      <p:sp>
        <p:nvSpPr>
          <p:cNvPr id="61" name="Text Box 33"/>
          <p:cNvSpPr txBox="1">
            <a:spLocks noChangeArrowheads="1"/>
          </p:cNvSpPr>
          <p:nvPr/>
        </p:nvSpPr>
        <p:spPr bwMode="auto">
          <a:xfrm>
            <a:off x="3514328" y="3356992"/>
            <a:ext cx="676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smtClean="0">
                <a:solidFill>
                  <a:srgbClr val="FF0000"/>
                </a:solidFill>
                <a:latin typeface="Times New Roman" pitchFamily="18" charset="0"/>
                <a:sym typeface="Symbol" pitchFamily="18" charset="2"/>
              </a:rPr>
              <a:t>td</a:t>
            </a:r>
            <a:endParaRPr lang="en-US" sz="2400" b="1">
              <a:solidFill>
                <a:srgbClr val="FF0000"/>
              </a:solidFill>
              <a:latin typeface="Times New Roman" pitchFamily="18" charset="0"/>
              <a:sym typeface="Symbol" pitchFamily="18" charset="2"/>
            </a:endParaRPr>
          </a:p>
        </p:txBody>
      </p:sp>
      <p:sp>
        <p:nvSpPr>
          <p:cNvPr id="62" name="AutoShape 26"/>
          <p:cNvSpPr>
            <a:spLocks/>
          </p:cNvSpPr>
          <p:nvPr/>
        </p:nvSpPr>
        <p:spPr bwMode="auto">
          <a:xfrm rot="10800000">
            <a:off x="3059831" y="3933055"/>
            <a:ext cx="390769" cy="486547"/>
          </a:xfrm>
          <a:prstGeom prst="leftBrace">
            <a:avLst>
              <a:gd name="adj1" fmla="val 16667"/>
              <a:gd name="adj2" fmla="val 50000"/>
            </a:avLst>
          </a:prstGeom>
          <a:noFill/>
          <a:ln w="57150" cap="sq">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3" name="Text Box 33"/>
          <p:cNvSpPr txBox="1">
            <a:spLocks noChangeArrowheads="1"/>
          </p:cNvSpPr>
          <p:nvPr/>
        </p:nvSpPr>
        <p:spPr bwMode="auto">
          <a:xfrm>
            <a:off x="3563888" y="3831431"/>
            <a:ext cx="6766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smtClean="0">
                <a:solidFill>
                  <a:srgbClr val="FF0000"/>
                </a:solidFill>
                <a:latin typeface="Times New Roman" pitchFamily="18" charset="0"/>
                <a:sym typeface="Symbol" pitchFamily="18" charset="2"/>
              </a:rPr>
              <a:t>ts</a:t>
            </a:r>
            <a:endParaRPr lang="en-US" sz="2400" b="1">
              <a:solidFill>
                <a:srgbClr val="FF0000"/>
              </a:solidFill>
              <a:latin typeface="Times New Roman" pitchFamily="18" charset="0"/>
              <a:sym typeface="Symbol" pitchFamily="18" charset="2"/>
            </a:endParaRPr>
          </a:p>
        </p:txBody>
      </p:sp>
      <p:sp>
        <p:nvSpPr>
          <p:cNvPr id="7" name="Rectangle 6"/>
          <p:cNvSpPr/>
          <p:nvPr/>
        </p:nvSpPr>
        <p:spPr>
          <a:xfrm>
            <a:off x="3017320" y="3276600"/>
            <a:ext cx="2046287" cy="114300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2" name="Group 50"/>
          <p:cNvGrpSpPr>
            <a:grpSpLocks/>
          </p:cNvGrpSpPr>
          <p:nvPr/>
        </p:nvGrpSpPr>
        <p:grpSpPr bwMode="auto">
          <a:xfrm>
            <a:off x="3009900" y="1295400"/>
            <a:ext cx="3467100" cy="2286000"/>
            <a:chOff x="1896" y="816"/>
            <a:chExt cx="2184" cy="1440"/>
          </a:xfrm>
        </p:grpSpPr>
        <p:sp>
          <p:nvSpPr>
            <p:cNvPr id="53" name="Text Box 51"/>
            <p:cNvSpPr txBox="1">
              <a:spLocks noChangeArrowheads="1"/>
            </p:cNvSpPr>
            <p:nvPr/>
          </p:nvSpPr>
          <p:spPr bwMode="auto">
            <a:xfrm>
              <a:off x="2448" y="816"/>
              <a:ext cx="163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Tổng số tiền thuế CP thu được</a:t>
              </a:r>
            </a:p>
          </p:txBody>
        </p:sp>
        <p:sp>
          <p:nvSpPr>
            <p:cNvPr id="54" name="Freeform 52"/>
            <p:cNvSpPr>
              <a:spLocks/>
            </p:cNvSpPr>
            <p:nvPr/>
          </p:nvSpPr>
          <p:spPr bwMode="auto">
            <a:xfrm>
              <a:off x="1896" y="1152"/>
              <a:ext cx="744" cy="1104"/>
            </a:xfrm>
            <a:custGeom>
              <a:avLst/>
              <a:gdLst>
                <a:gd name="T0" fmla="*/ 91005 w 408"/>
                <a:gd name="T1" fmla="*/ 567 h 1200"/>
                <a:gd name="T2" fmla="*/ 5361 w 408"/>
                <a:gd name="T3" fmla="*/ 248 h 1200"/>
                <a:gd name="T4" fmla="*/ 58794 w 408"/>
                <a:gd name="T5" fmla="*/ 0 h 1200"/>
                <a:gd name="T6" fmla="*/ 0 60000 65536"/>
                <a:gd name="T7" fmla="*/ 0 60000 65536"/>
                <a:gd name="T8" fmla="*/ 0 60000 65536"/>
                <a:gd name="T9" fmla="*/ 0 w 408"/>
                <a:gd name="T10" fmla="*/ 0 h 1200"/>
                <a:gd name="T11" fmla="*/ 408 w 408"/>
                <a:gd name="T12" fmla="*/ 1200 h 1200"/>
              </a:gdLst>
              <a:ahLst/>
              <a:cxnLst>
                <a:cxn ang="T6">
                  <a:pos x="T0" y="T1"/>
                </a:cxn>
                <a:cxn ang="T7">
                  <a:pos x="T2" y="T3"/>
                </a:cxn>
                <a:cxn ang="T8">
                  <a:pos x="T4" y="T5"/>
                </a:cxn>
              </a:cxnLst>
              <a:rect l="T9" t="T10" r="T11" b="T12"/>
              <a:pathLst>
                <a:path w="408" h="1200">
                  <a:moveTo>
                    <a:pt x="408" y="1200"/>
                  </a:moveTo>
                  <a:cubicBezTo>
                    <a:pt x="228" y="964"/>
                    <a:pt x="48" y="728"/>
                    <a:pt x="24" y="528"/>
                  </a:cubicBezTo>
                  <a:cubicBezTo>
                    <a:pt x="0" y="328"/>
                    <a:pt x="132" y="164"/>
                    <a:pt x="264" y="0"/>
                  </a:cubicBezTo>
                </a:path>
              </a:pathLst>
            </a:custGeom>
            <a:noFill/>
            <a:ln w="38100" cap="sq">
              <a:solidFill>
                <a:srgbClr val="FF0000"/>
              </a:solidFill>
              <a:miter lim="800000"/>
              <a:headEnd type="none" w="sm" len="sm"/>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8" name="Rectangle 7"/>
          <p:cNvSpPr/>
          <p:nvPr/>
        </p:nvSpPr>
        <p:spPr>
          <a:xfrm>
            <a:off x="4777308" y="4077072"/>
            <a:ext cx="3467100" cy="111442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smtClean="0">
                <a:solidFill>
                  <a:srgbClr val="7030A0"/>
                </a:solidFill>
              </a:rPr>
              <a:t>Ý đồ của NSX: muốn đẩy toàn bộ thuế cho người tiêu dùng</a:t>
            </a:r>
            <a:endParaRPr lang="en-US" sz="2400">
              <a:solidFill>
                <a:srgbClr val="7030A0"/>
              </a:solidFill>
            </a:endParaRPr>
          </a:p>
        </p:txBody>
      </p:sp>
      <p:sp>
        <p:nvSpPr>
          <p:cNvPr id="56" name="Rectangle 55"/>
          <p:cNvSpPr/>
          <p:nvPr/>
        </p:nvSpPr>
        <p:spPr>
          <a:xfrm>
            <a:off x="3131840" y="658394"/>
            <a:ext cx="3467100" cy="1114422"/>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smtClean="0">
                <a:solidFill>
                  <a:srgbClr val="7030A0"/>
                </a:solidFill>
              </a:rPr>
              <a:t>Phản ứng của người tiêu dùng: giá tăng thì lượng cầu sẽ giảm xuống</a:t>
            </a:r>
            <a:endParaRPr lang="en-US" sz="2400">
              <a:solidFill>
                <a:srgbClr val="7030A0"/>
              </a:solidFill>
            </a:endParaRPr>
          </a:p>
        </p:txBody>
      </p:sp>
      <p:sp>
        <p:nvSpPr>
          <p:cNvPr id="57" name="Line 19"/>
          <p:cNvSpPr>
            <a:spLocks noChangeShapeType="1"/>
          </p:cNvSpPr>
          <p:nvPr/>
        </p:nvSpPr>
        <p:spPr bwMode="auto">
          <a:xfrm flipV="1">
            <a:off x="5121776" y="3302496"/>
            <a:ext cx="0" cy="990600"/>
          </a:xfrm>
          <a:prstGeom prst="line">
            <a:avLst/>
          </a:prstGeom>
          <a:noFill/>
          <a:ln w="57150" cap="sq">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4157273385"/>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233506"/>
                                        </p:tgtEl>
                                        <p:attrNameLst>
                                          <p:attrName>style.visibility</p:attrName>
                                        </p:attrNameLst>
                                      </p:cBhvr>
                                      <p:to>
                                        <p:strVal val="visible"/>
                                      </p:to>
                                    </p:set>
                                    <p:animEffect transition="in" filter="circle(in)">
                                      <p:cBhvr>
                                        <p:cTn id="17" dur="2000"/>
                                        <p:tgtEl>
                                          <p:spTgt spid="23350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arn(inVertical)">
                                      <p:cBhvr>
                                        <p:cTn id="27" dur="500"/>
                                        <p:tgtEl>
                                          <p:spTgt spid="60"/>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33505"/>
                                        </p:tgtEl>
                                        <p:attrNameLst>
                                          <p:attrName>style.visibility</p:attrName>
                                        </p:attrNameLst>
                                      </p:cBhvr>
                                      <p:to>
                                        <p:strVal val="visible"/>
                                      </p:to>
                                    </p:set>
                                    <p:animEffect transition="in" filter="wheel(1)">
                                      <p:cBhvr>
                                        <p:cTn id="32" dur="2000"/>
                                        <p:tgtEl>
                                          <p:spTgt spid="233505"/>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33507"/>
                                        </p:tgtEl>
                                        <p:attrNameLst>
                                          <p:attrName>style.visibility</p:attrName>
                                        </p:attrNameLst>
                                      </p:cBhvr>
                                      <p:to>
                                        <p:strVal val="visible"/>
                                      </p:to>
                                    </p:set>
                                    <p:animEffect transition="in" filter="barn(inVertical)">
                                      <p:cBhvr>
                                        <p:cTn id="44" dur="500"/>
                                        <p:tgtEl>
                                          <p:spTgt spid="233507"/>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000"/>
                                        <p:tgtEl>
                                          <p:spTgt spid="5"/>
                                        </p:tgtEl>
                                      </p:cBhvr>
                                    </p:animEffect>
                                    <p:anim calcmode="lin" valueType="num">
                                      <p:cBhvr>
                                        <p:cTn id="50" dur="1000" fill="hold"/>
                                        <p:tgtEl>
                                          <p:spTgt spid="5"/>
                                        </p:tgtEl>
                                        <p:attrNameLst>
                                          <p:attrName>ppt_x</p:attrName>
                                        </p:attrNameLst>
                                      </p:cBhvr>
                                      <p:tavLst>
                                        <p:tav tm="0">
                                          <p:val>
                                            <p:strVal val="#ppt_x"/>
                                          </p:val>
                                        </p:tav>
                                        <p:tav tm="100000">
                                          <p:val>
                                            <p:strVal val="#ppt_x"/>
                                          </p:val>
                                        </p:tav>
                                      </p:tavLst>
                                    </p:anim>
                                    <p:anim calcmode="lin" valueType="num">
                                      <p:cBhvr>
                                        <p:cTn id="5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1000"/>
                                        <p:tgtEl>
                                          <p:spTgt spid="9"/>
                                        </p:tgtEl>
                                      </p:cBhvr>
                                    </p:animEffect>
                                    <p:anim calcmode="lin" valueType="num">
                                      <p:cBhvr>
                                        <p:cTn id="57" dur="1000" fill="hold"/>
                                        <p:tgtEl>
                                          <p:spTgt spid="9"/>
                                        </p:tgtEl>
                                        <p:attrNameLst>
                                          <p:attrName>ppt_x</p:attrName>
                                        </p:attrNameLst>
                                      </p:cBhvr>
                                      <p:tavLst>
                                        <p:tav tm="0">
                                          <p:val>
                                            <p:strVal val="#ppt_x"/>
                                          </p:val>
                                        </p:tav>
                                        <p:tav tm="100000">
                                          <p:val>
                                            <p:strVal val="#ppt_x"/>
                                          </p:val>
                                        </p:tav>
                                      </p:tavLst>
                                    </p:anim>
                                    <p:anim calcmode="lin" valueType="num">
                                      <p:cBhvr>
                                        <p:cTn id="5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1000"/>
                                        <p:tgtEl>
                                          <p:spTgt spid="56"/>
                                        </p:tgtEl>
                                      </p:cBhvr>
                                    </p:animEffect>
                                    <p:anim calcmode="lin" valueType="num">
                                      <p:cBhvr>
                                        <p:cTn id="64" dur="1000" fill="hold"/>
                                        <p:tgtEl>
                                          <p:spTgt spid="56"/>
                                        </p:tgtEl>
                                        <p:attrNameLst>
                                          <p:attrName>ppt_x</p:attrName>
                                        </p:attrNameLst>
                                      </p:cBhvr>
                                      <p:tavLst>
                                        <p:tav tm="0">
                                          <p:val>
                                            <p:strVal val="#ppt_x"/>
                                          </p:val>
                                        </p:tav>
                                        <p:tav tm="100000">
                                          <p:val>
                                            <p:strVal val="#ppt_x"/>
                                          </p:val>
                                        </p:tav>
                                      </p:tavLst>
                                    </p:anim>
                                    <p:anim calcmode="lin" valueType="num">
                                      <p:cBhvr>
                                        <p:cTn id="65" dur="1000" fill="hold"/>
                                        <p:tgtEl>
                                          <p:spTgt spid="56"/>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6" presetClass="entr" presetSubtype="16" fill="hold" nodeType="clickEffect">
                                  <p:stCondLst>
                                    <p:cond delay="0"/>
                                  </p:stCondLst>
                                  <p:childTnLst>
                                    <p:set>
                                      <p:cBhvr>
                                        <p:cTn id="69" dur="1" fill="hold">
                                          <p:stCondLst>
                                            <p:cond delay="0"/>
                                          </p:stCondLst>
                                        </p:cTn>
                                        <p:tgtEl>
                                          <p:spTgt spid="4"/>
                                        </p:tgtEl>
                                        <p:attrNameLst>
                                          <p:attrName>style.visibility</p:attrName>
                                        </p:attrNameLst>
                                      </p:cBhvr>
                                      <p:to>
                                        <p:strVal val="visible"/>
                                      </p:to>
                                    </p:set>
                                    <p:animEffect transition="in" filter="circle(in)">
                                      <p:cBhvr>
                                        <p:cTn id="70" dur="2000"/>
                                        <p:tgtEl>
                                          <p:spTgt spid="4"/>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barn(inVertical)">
                                      <p:cBhvr>
                                        <p:cTn id="75" dur="500"/>
                                        <p:tgtEl>
                                          <p:spTgt spid="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17796"/>
                                        </p:tgtEl>
                                        <p:attrNameLst>
                                          <p:attrName>style.visibility</p:attrName>
                                        </p:attrNameLst>
                                      </p:cBhvr>
                                      <p:to>
                                        <p:strVal val="visible"/>
                                      </p:to>
                                    </p:set>
                                    <p:animEffect transition="in" filter="wipe(down)">
                                      <p:cBhvr>
                                        <p:cTn id="80" dur="500"/>
                                        <p:tgtEl>
                                          <p:spTgt spid="117796"/>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61"/>
                                        </p:tgtEl>
                                        <p:attrNameLst>
                                          <p:attrName>style.visibility</p:attrName>
                                        </p:attrNameLst>
                                      </p:cBhvr>
                                      <p:to>
                                        <p:strVal val="visible"/>
                                      </p:to>
                                    </p:set>
                                    <p:animEffect transition="in" filter="wipe(down)">
                                      <p:cBhvr>
                                        <p:cTn id="83" dur="500"/>
                                        <p:tgtEl>
                                          <p:spTgt spid="61"/>
                                        </p:tgtEl>
                                      </p:cBhvr>
                                    </p:animEffect>
                                  </p:childTnLst>
                                </p:cTn>
                              </p:par>
                            </p:childTnLst>
                          </p:cTn>
                        </p:par>
                      </p:childTnLst>
                    </p:cTn>
                  </p:par>
                  <p:par>
                    <p:cTn id="84" fill="hold">
                      <p:stCondLst>
                        <p:cond delay="indefinite"/>
                      </p:stCondLst>
                      <p:childTnLst>
                        <p:par>
                          <p:cTn id="85" fill="hold">
                            <p:stCondLst>
                              <p:cond delay="0"/>
                            </p:stCondLst>
                            <p:childTnLst>
                              <p:par>
                                <p:cTn id="86" presetID="6" presetClass="entr" presetSubtype="16" fill="hold" grpId="0" nodeType="click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circle(in)">
                                      <p:cBhvr>
                                        <p:cTn id="88" dur="2000"/>
                                        <p:tgtEl>
                                          <p:spTgt spid="57"/>
                                        </p:tgtEl>
                                      </p:cBhvr>
                                    </p:animEffect>
                                  </p:childTnLst>
                                </p:cTn>
                              </p:par>
                            </p:childTnLst>
                          </p:cTn>
                        </p:par>
                      </p:childTnLst>
                    </p:cTn>
                  </p:par>
                  <p:par>
                    <p:cTn id="89" fill="hold">
                      <p:stCondLst>
                        <p:cond delay="indefinite"/>
                      </p:stCondLst>
                      <p:childTnLst>
                        <p:par>
                          <p:cTn id="90" fill="hold">
                            <p:stCondLst>
                              <p:cond delay="0"/>
                            </p:stCondLst>
                            <p:childTnLst>
                              <p:par>
                                <p:cTn id="91" presetID="6" presetClass="entr" presetSubtype="16" fill="hold"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circle(in)">
                                      <p:cBhvr>
                                        <p:cTn id="93" dur="2000"/>
                                        <p:tgtEl>
                                          <p:spTgt spid="1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62"/>
                                        </p:tgtEl>
                                        <p:attrNameLst>
                                          <p:attrName>style.visibility</p:attrName>
                                        </p:attrNameLst>
                                      </p:cBhvr>
                                      <p:to>
                                        <p:strVal val="visible"/>
                                      </p:to>
                                    </p:set>
                                    <p:animEffect transition="in" filter="wipe(down)">
                                      <p:cBhvr>
                                        <p:cTn id="98" dur="500"/>
                                        <p:tgtEl>
                                          <p:spTgt spid="62"/>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63"/>
                                        </p:tgtEl>
                                        <p:attrNameLst>
                                          <p:attrName>style.visibility</p:attrName>
                                        </p:attrNameLst>
                                      </p:cBhvr>
                                      <p:to>
                                        <p:strVal val="visible"/>
                                      </p:to>
                                    </p:set>
                                    <p:animEffect transition="in" filter="wipe(down)">
                                      <p:cBhvr>
                                        <p:cTn id="101" dur="500"/>
                                        <p:tgtEl>
                                          <p:spTgt spid="63"/>
                                        </p:tgtEl>
                                      </p:cBhvr>
                                    </p:animEffect>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7"/>
                                        </p:tgtEl>
                                        <p:attrNameLst>
                                          <p:attrName>style.visibility</p:attrName>
                                        </p:attrNameLst>
                                      </p:cBhvr>
                                      <p:to>
                                        <p:strVal val="visible"/>
                                      </p:to>
                                    </p:set>
                                    <p:animEffect transition="in" filter="fade">
                                      <p:cBhvr>
                                        <p:cTn id="106" dur="1000"/>
                                        <p:tgtEl>
                                          <p:spTgt spid="7"/>
                                        </p:tgtEl>
                                      </p:cBhvr>
                                    </p:animEffect>
                                    <p:anim calcmode="lin" valueType="num">
                                      <p:cBhvr>
                                        <p:cTn id="107" dur="1000" fill="hold"/>
                                        <p:tgtEl>
                                          <p:spTgt spid="7"/>
                                        </p:tgtEl>
                                        <p:attrNameLst>
                                          <p:attrName>ppt_x</p:attrName>
                                        </p:attrNameLst>
                                      </p:cBhvr>
                                      <p:tavLst>
                                        <p:tav tm="0">
                                          <p:val>
                                            <p:strVal val="#ppt_x"/>
                                          </p:val>
                                        </p:tav>
                                        <p:tav tm="100000">
                                          <p:val>
                                            <p:strVal val="#ppt_x"/>
                                          </p:val>
                                        </p:tav>
                                      </p:tavLst>
                                    </p:anim>
                                    <p:anim calcmode="lin" valueType="num">
                                      <p:cBhvr>
                                        <p:cTn id="10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6" presetClass="entr" presetSubtype="21" fill="hold" nodeType="clickEffect">
                                  <p:stCondLst>
                                    <p:cond delay="0"/>
                                  </p:stCondLst>
                                  <p:childTnLst>
                                    <p:set>
                                      <p:cBhvr>
                                        <p:cTn id="112" dur="1" fill="hold">
                                          <p:stCondLst>
                                            <p:cond delay="0"/>
                                          </p:stCondLst>
                                        </p:cTn>
                                        <p:tgtEl>
                                          <p:spTgt spid="52"/>
                                        </p:tgtEl>
                                        <p:attrNameLst>
                                          <p:attrName>style.visibility</p:attrName>
                                        </p:attrNameLst>
                                      </p:cBhvr>
                                      <p:to>
                                        <p:strVal val="visible"/>
                                      </p:to>
                                    </p:set>
                                    <p:animEffect transition="in" filter="barn(inVertical)">
                                      <p:cBhvr>
                                        <p:cTn id="11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96" grpId="0" animBg="1"/>
      <p:bldP spid="233505" grpId="0"/>
      <p:bldP spid="233506" grpId="0"/>
      <p:bldP spid="233507" grpId="0"/>
      <p:bldP spid="60" grpId="0"/>
      <p:bldP spid="61" grpId="0"/>
      <p:bldP spid="62" grpId="0" animBg="1"/>
      <p:bldP spid="63" grpId="0"/>
      <p:bldP spid="7" grpId="0" animBg="1"/>
      <p:bldP spid="8" grpId="0" animBg="1"/>
      <p:bldP spid="56" grpId="0" animBg="1"/>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Line 2"/>
          <p:cNvSpPr>
            <a:spLocks noChangeShapeType="1"/>
          </p:cNvSpPr>
          <p:nvPr/>
        </p:nvSpPr>
        <p:spPr bwMode="auto">
          <a:xfrm flipV="1">
            <a:off x="852736" y="1122040"/>
            <a:ext cx="0" cy="3429000"/>
          </a:xfrm>
          <a:prstGeom prst="line">
            <a:avLst/>
          </a:prstGeom>
          <a:noFill/>
          <a:ln w="28575"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0835" name="Line 3"/>
          <p:cNvSpPr>
            <a:spLocks noChangeShapeType="1"/>
          </p:cNvSpPr>
          <p:nvPr/>
        </p:nvSpPr>
        <p:spPr bwMode="auto">
          <a:xfrm>
            <a:off x="852736" y="4551040"/>
            <a:ext cx="3581400" cy="0"/>
          </a:xfrm>
          <a:prstGeom prst="line">
            <a:avLst/>
          </a:prstGeom>
          <a:noFill/>
          <a:ln w="28575"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0836" name="Text Box 4"/>
          <p:cNvSpPr txBox="1">
            <a:spLocks noChangeArrowheads="1"/>
          </p:cNvSpPr>
          <p:nvPr/>
        </p:nvSpPr>
        <p:spPr bwMode="auto">
          <a:xfrm>
            <a:off x="471736" y="112204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p>
        </p:txBody>
      </p:sp>
      <p:sp>
        <p:nvSpPr>
          <p:cNvPr id="120837" name="Text Box 5"/>
          <p:cNvSpPr txBox="1">
            <a:spLocks noChangeArrowheads="1"/>
          </p:cNvSpPr>
          <p:nvPr/>
        </p:nvSpPr>
        <p:spPr bwMode="auto">
          <a:xfrm>
            <a:off x="4129336" y="46272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p>
        </p:txBody>
      </p:sp>
      <p:sp>
        <p:nvSpPr>
          <p:cNvPr id="120838" name="Line 6"/>
          <p:cNvSpPr>
            <a:spLocks noChangeShapeType="1"/>
          </p:cNvSpPr>
          <p:nvPr/>
        </p:nvSpPr>
        <p:spPr bwMode="auto">
          <a:xfrm flipV="1">
            <a:off x="5181600" y="1122040"/>
            <a:ext cx="0" cy="3429000"/>
          </a:xfrm>
          <a:prstGeom prst="line">
            <a:avLst/>
          </a:prstGeom>
          <a:noFill/>
          <a:ln w="28575"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0839" name="Line 7"/>
          <p:cNvSpPr>
            <a:spLocks noChangeShapeType="1"/>
          </p:cNvSpPr>
          <p:nvPr/>
        </p:nvSpPr>
        <p:spPr bwMode="auto">
          <a:xfrm>
            <a:off x="5181600" y="4551040"/>
            <a:ext cx="3581400" cy="0"/>
          </a:xfrm>
          <a:prstGeom prst="line">
            <a:avLst/>
          </a:prstGeom>
          <a:noFill/>
          <a:ln w="28575" cap="sq">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120840" name="Text Box 8"/>
          <p:cNvSpPr txBox="1">
            <a:spLocks noChangeArrowheads="1"/>
          </p:cNvSpPr>
          <p:nvPr/>
        </p:nvSpPr>
        <p:spPr bwMode="auto">
          <a:xfrm>
            <a:off x="4876800" y="112204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p>
        </p:txBody>
      </p:sp>
      <p:sp>
        <p:nvSpPr>
          <p:cNvPr id="120841" name="Text Box 9"/>
          <p:cNvSpPr txBox="1">
            <a:spLocks noChangeArrowheads="1"/>
          </p:cNvSpPr>
          <p:nvPr/>
        </p:nvSpPr>
        <p:spPr bwMode="auto">
          <a:xfrm>
            <a:off x="8610600" y="46272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p>
        </p:txBody>
      </p:sp>
      <p:grpSp>
        <p:nvGrpSpPr>
          <p:cNvPr id="2" name="Group 10"/>
          <p:cNvGrpSpPr>
            <a:grpSpLocks/>
          </p:cNvGrpSpPr>
          <p:nvPr/>
        </p:nvGrpSpPr>
        <p:grpSpPr bwMode="auto">
          <a:xfrm>
            <a:off x="395536" y="2188840"/>
            <a:ext cx="1905000" cy="2895600"/>
            <a:chOff x="528" y="1152"/>
            <a:chExt cx="1200" cy="1824"/>
          </a:xfrm>
        </p:grpSpPr>
        <p:sp>
          <p:nvSpPr>
            <p:cNvPr id="120881" name="Line 11"/>
            <p:cNvSpPr>
              <a:spLocks noChangeShapeType="1"/>
            </p:cNvSpPr>
            <p:nvPr/>
          </p:nvSpPr>
          <p:spPr bwMode="auto">
            <a:xfrm>
              <a:off x="816" y="1344"/>
              <a:ext cx="672"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82" name="Line 12"/>
            <p:cNvSpPr>
              <a:spLocks noChangeShapeType="1"/>
            </p:cNvSpPr>
            <p:nvPr/>
          </p:nvSpPr>
          <p:spPr bwMode="auto">
            <a:xfrm>
              <a:off x="1488" y="1344"/>
              <a:ext cx="0" cy="1296"/>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83" name="Line 13"/>
            <p:cNvSpPr>
              <a:spLocks noChangeShapeType="1"/>
            </p:cNvSpPr>
            <p:nvPr/>
          </p:nvSpPr>
          <p:spPr bwMode="auto">
            <a:xfrm flipH="1">
              <a:off x="816" y="2016"/>
              <a:ext cx="672"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84" name="Text Box 14"/>
            <p:cNvSpPr txBox="1">
              <a:spLocks noChangeArrowheads="1"/>
            </p:cNvSpPr>
            <p:nvPr/>
          </p:nvSpPr>
          <p:spPr bwMode="auto">
            <a:xfrm>
              <a:off x="528" y="115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r>
                <a:rPr lang="en-US" sz="2400" b="1" baseline="-25000">
                  <a:latin typeface="Times New Roman" pitchFamily="18" charset="0"/>
                </a:rPr>
                <a:t>D</a:t>
              </a:r>
              <a:endParaRPr lang="en-US" sz="2400" b="1">
                <a:latin typeface="Times New Roman" pitchFamily="18" charset="0"/>
              </a:endParaRPr>
            </a:p>
          </p:txBody>
        </p:sp>
        <p:sp>
          <p:nvSpPr>
            <p:cNvPr id="120885" name="Text Box 15"/>
            <p:cNvSpPr txBox="1">
              <a:spLocks noChangeArrowheads="1"/>
            </p:cNvSpPr>
            <p:nvPr/>
          </p:nvSpPr>
          <p:spPr bwMode="auto">
            <a:xfrm>
              <a:off x="52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r>
                <a:rPr lang="en-US" sz="2400" b="1" baseline="-25000">
                  <a:latin typeface="Times New Roman" pitchFamily="18" charset="0"/>
                </a:rPr>
                <a:t>S</a:t>
              </a:r>
              <a:endParaRPr lang="en-US" sz="2400" b="1">
                <a:latin typeface="Times New Roman" pitchFamily="18" charset="0"/>
              </a:endParaRPr>
            </a:p>
          </p:txBody>
        </p:sp>
        <p:sp>
          <p:nvSpPr>
            <p:cNvPr id="120886" name="Text Box 16"/>
            <p:cNvSpPr txBox="1">
              <a:spLocks noChangeArrowheads="1"/>
            </p:cNvSpPr>
            <p:nvPr/>
          </p:nvSpPr>
          <p:spPr bwMode="auto">
            <a:xfrm>
              <a:off x="1344" y="268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r>
                <a:rPr lang="en-US" sz="2400" b="1" baseline="-25000">
                  <a:latin typeface="Times New Roman" pitchFamily="18" charset="0"/>
                </a:rPr>
                <a:t>D</a:t>
              </a:r>
            </a:p>
          </p:txBody>
        </p:sp>
      </p:grpSp>
      <p:grpSp>
        <p:nvGrpSpPr>
          <p:cNvPr id="3" name="Group 17"/>
          <p:cNvGrpSpPr>
            <a:grpSpLocks/>
          </p:cNvGrpSpPr>
          <p:nvPr/>
        </p:nvGrpSpPr>
        <p:grpSpPr bwMode="auto">
          <a:xfrm>
            <a:off x="4648200" y="1884040"/>
            <a:ext cx="2362200" cy="3200400"/>
            <a:chOff x="2928" y="960"/>
            <a:chExt cx="1488" cy="2016"/>
          </a:xfrm>
        </p:grpSpPr>
        <p:sp>
          <p:nvSpPr>
            <p:cNvPr id="120875" name="Line 18"/>
            <p:cNvSpPr>
              <a:spLocks noChangeShapeType="1"/>
            </p:cNvSpPr>
            <p:nvPr/>
          </p:nvSpPr>
          <p:spPr bwMode="auto">
            <a:xfrm>
              <a:off x="4224" y="1152"/>
              <a:ext cx="0" cy="1488"/>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76" name="Line 19"/>
            <p:cNvSpPr>
              <a:spLocks noChangeShapeType="1"/>
            </p:cNvSpPr>
            <p:nvPr/>
          </p:nvSpPr>
          <p:spPr bwMode="auto">
            <a:xfrm>
              <a:off x="3264" y="1152"/>
              <a:ext cx="960"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77" name="Line 20"/>
            <p:cNvSpPr>
              <a:spLocks noChangeShapeType="1"/>
            </p:cNvSpPr>
            <p:nvPr/>
          </p:nvSpPr>
          <p:spPr bwMode="auto">
            <a:xfrm>
              <a:off x="3264" y="2160"/>
              <a:ext cx="960"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78" name="Text Box 21"/>
            <p:cNvSpPr txBox="1">
              <a:spLocks noChangeArrowheads="1"/>
            </p:cNvSpPr>
            <p:nvPr/>
          </p:nvSpPr>
          <p:spPr bwMode="auto">
            <a:xfrm>
              <a:off x="2952" y="960"/>
              <a:ext cx="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r>
                <a:rPr lang="en-US" sz="2400" b="1" baseline="-25000">
                  <a:latin typeface="Times New Roman" pitchFamily="18" charset="0"/>
                </a:rPr>
                <a:t>D</a:t>
              </a:r>
              <a:endParaRPr lang="en-US" sz="2400" b="1">
                <a:latin typeface="Times New Roman" pitchFamily="18" charset="0"/>
              </a:endParaRPr>
            </a:p>
          </p:txBody>
        </p:sp>
        <p:sp>
          <p:nvSpPr>
            <p:cNvPr id="120879" name="Text Box 22"/>
            <p:cNvSpPr txBox="1">
              <a:spLocks noChangeArrowheads="1"/>
            </p:cNvSpPr>
            <p:nvPr/>
          </p:nvSpPr>
          <p:spPr bwMode="auto">
            <a:xfrm>
              <a:off x="2928" y="1968"/>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r>
                <a:rPr lang="en-US" sz="2400" b="1" baseline="-25000">
                  <a:latin typeface="Times New Roman" pitchFamily="18" charset="0"/>
                </a:rPr>
                <a:t>S</a:t>
              </a:r>
              <a:endParaRPr lang="en-US" sz="2400" b="1">
                <a:latin typeface="Times New Roman" pitchFamily="18" charset="0"/>
              </a:endParaRPr>
            </a:p>
          </p:txBody>
        </p:sp>
        <p:sp>
          <p:nvSpPr>
            <p:cNvPr id="120880" name="Text Box 23"/>
            <p:cNvSpPr txBox="1">
              <a:spLocks noChangeArrowheads="1"/>
            </p:cNvSpPr>
            <p:nvPr/>
          </p:nvSpPr>
          <p:spPr bwMode="auto">
            <a:xfrm>
              <a:off x="4032" y="268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r>
                <a:rPr lang="en-US" sz="2400" b="1" baseline="-25000">
                  <a:latin typeface="Times New Roman" pitchFamily="18" charset="0"/>
                </a:rPr>
                <a:t>D</a:t>
              </a:r>
            </a:p>
          </p:txBody>
        </p:sp>
      </p:grpSp>
      <p:grpSp>
        <p:nvGrpSpPr>
          <p:cNvPr id="4" name="Group 24"/>
          <p:cNvGrpSpPr>
            <a:grpSpLocks/>
          </p:cNvGrpSpPr>
          <p:nvPr/>
        </p:nvGrpSpPr>
        <p:grpSpPr bwMode="auto">
          <a:xfrm>
            <a:off x="395536" y="817240"/>
            <a:ext cx="3733800" cy="4267200"/>
            <a:chOff x="528" y="288"/>
            <a:chExt cx="2352" cy="2688"/>
          </a:xfrm>
        </p:grpSpPr>
        <p:sp>
          <p:nvSpPr>
            <p:cNvPr id="120867" name="Line 25"/>
            <p:cNvSpPr>
              <a:spLocks noChangeShapeType="1"/>
            </p:cNvSpPr>
            <p:nvPr/>
          </p:nvSpPr>
          <p:spPr bwMode="auto">
            <a:xfrm flipV="1">
              <a:off x="960" y="1248"/>
              <a:ext cx="1920" cy="1056"/>
            </a:xfrm>
            <a:prstGeom prst="line">
              <a:avLst/>
            </a:prstGeom>
            <a:noFill/>
            <a:ln w="57150" cap="sq">
              <a:solidFill>
                <a:srgbClr val="008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8" name="Line 26"/>
            <p:cNvSpPr>
              <a:spLocks noChangeShapeType="1"/>
            </p:cNvSpPr>
            <p:nvPr/>
          </p:nvSpPr>
          <p:spPr bwMode="auto">
            <a:xfrm>
              <a:off x="1056" y="288"/>
              <a:ext cx="912" cy="2112"/>
            </a:xfrm>
            <a:prstGeom prst="line">
              <a:avLst/>
            </a:prstGeom>
            <a:noFill/>
            <a:ln w="57150" cap="sq">
              <a:solidFill>
                <a:srgbClr val="FF0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9" name="Line 27"/>
            <p:cNvSpPr>
              <a:spLocks noChangeShapeType="1"/>
            </p:cNvSpPr>
            <p:nvPr/>
          </p:nvSpPr>
          <p:spPr bwMode="auto">
            <a:xfrm flipV="1">
              <a:off x="816" y="1872"/>
              <a:ext cx="912"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70" name="Line 28"/>
            <p:cNvSpPr>
              <a:spLocks noChangeShapeType="1"/>
            </p:cNvSpPr>
            <p:nvPr/>
          </p:nvSpPr>
          <p:spPr bwMode="auto">
            <a:xfrm>
              <a:off x="1728" y="1872"/>
              <a:ext cx="0" cy="768"/>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71" name="Text Box 29"/>
            <p:cNvSpPr txBox="1">
              <a:spLocks noChangeArrowheads="1"/>
            </p:cNvSpPr>
            <p:nvPr/>
          </p:nvSpPr>
          <p:spPr bwMode="auto">
            <a:xfrm>
              <a:off x="528" y="16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p>
          </p:txBody>
        </p:sp>
        <p:sp>
          <p:nvSpPr>
            <p:cNvPr id="120872" name="Text Box 30"/>
            <p:cNvSpPr txBox="1">
              <a:spLocks noChangeArrowheads="1"/>
            </p:cNvSpPr>
            <p:nvPr/>
          </p:nvSpPr>
          <p:spPr bwMode="auto">
            <a:xfrm>
              <a:off x="1632" y="268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 </a:t>
              </a:r>
              <a:endParaRPr lang="en-US" sz="2400" b="1" baseline="-25000">
                <a:latin typeface="Times New Roman" pitchFamily="18" charset="0"/>
              </a:endParaRPr>
            </a:p>
          </p:txBody>
        </p:sp>
        <p:sp>
          <p:nvSpPr>
            <p:cNvPr id="120873" name="Text Box 31"/>
            <p:cNvSpPr txBox="1">
              <a:spLocks noChangeArrowheads="1"/>
            </p:cNvSpPr>
            <p:nvPr/>
          </p:nvSpPr>
          <p:spPr bwMode="auto">
            <a:xfrm>
              <a:off x="2400" y="1056"/>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(S</a:t>
              </a:r>
              <a:r>
                <a:rPr lang="en-US" sz="2400" b="1" baseline="-25000">
                  <a:latin typeface="Times New Roman" pitchFamily="18" charset="0"/>
                </a:rPr>
                <a:t>0</a:t>
              </a:r>
              <a:r>
                <a:rPr lang="en-US" sz="2400" b="1">
                  <a:latin typeface="Times New Roman" pitchFamily="18" charset="0"/>
                </a:rPr>
                <a:t>)</a:t>
              </a:r>
            </a:p>
          </p:txBody>
        </p:sp>
        <p:sp>
          <p:nvSpPr>
            <p:cNvPr id="120874" name="Text Box 32"/>
            <p:cNvSpPr txBox="1">
              <a:spLocks noChangeArrowheads="1"/>
            </p:cNvSpPr>
            <p:nvPr/>
          </p:nvSpPr>
          <p:spPr bwMode="auto">
            <a:xfrm>
              <a:off x="2064" y="235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(D</a:t>
              </a:r>
              <a:r>
                <a:rPr lang="en-US" sz="2400" b="1" baseline="-25000">
                  <a:latin typeface="Times New Roman" pitchFamily="18" charset="0"/>
                </a:rPr>
                <a:t>0</a:t>
              </a:r>
              <a:r>
                <a:rPr lang="en-US" sz="2400" b="1">
                  <a:latin typeface="Times New Roman" pitchFamily="18" charset="0"/>
                </a:rPr>
                <a:t>)</a:t>
              </a:r>
            </a:p>
          </p:txBody>
        </p:sp>
      </p:grpSp>
      <p:grpSp>
        <p:nvGrpSpPr>
          <p:cNvPr id="5" name="Group 33"/>
          <p:cNvGrpSpPr>
            <a:grpSpLocks/>
          </p:cNvGrpSpPr>
          <p:nvPr/>
        </p:nvGrpSpPr>
        <p:grpSpPr bwMode="auto">
          <a:xfrm>
            <a:off x="4724400" y="969640"/>
            <a:ext cx="4419600" cy="4114800"/>
            <a:chOff x="2976" y="384"/>
            <a:chExt cx="2784" cy="2592"/>
          </a:xfrm>
        </p:grpSpPr>
        <p:sp>
          <p:nvSpPr>
            <p:cNvPr id="120859" name="Line 34"/>
            <p:cNvSpPr>
              <a:spLocks noChangeShapeType="1"/>
            </p:cNvSpPr>
            <p:nvPr/>
          </p:nvSpPr>
          <p:spPr bwMode="auto">
            <a:xfrm flipV="1">
              <a:off x="3936" y="528"/>
              <a:ext cx="1536" cy="1920"/>
            </a:xfrm>
            <a:prstGeom prst="line">
              <a:avLst/>
            </a:prstGeom>
            <a:noFill/>
            <a:ln w="57150" cap="sq">
              <a:solidFill>
                <a:srgbClr val="0000FF"/>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0" name="Line 35"/>
            <p:cNvSpPr>
              <a:spLocks noChangeShapeType="1"/>
            </p:cNvSpPr>
            <p:nvPr/>
          </p:nvSpPr>
          <p:spPr bwMode="auto">
            <a:xfrm>
              <a:off x="3600" y="720"/>
              <a:ext cx="1824" cy="1248"/>
            </a:xfrm>
            <a:prstGeom prst="line">
              <a:avLst/>
            </a:prstGeom>
            <a:noFill/>
            <a:ln w="57150" cap="sq">
              <a:solidFill>
                <a:srgbClr val="008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1" name="Line 36"/>
            <p:cNvSpPr>
              <a:spLocks noChangeShapeType="1"/>
            </p:cNvSpPr>
            <p:nvPr/>
          </p:nvSpPr>
          <p:spPr bwMode="auto">
            <a:xfrm>
              <a:off x="4704" y="1488"/>
              <a:ext cx="0" cy="1152"/>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2" name="Line 37"/>
            <p:cNvSpPr>
              <a:spLocks noChangeShapeType="1"/>
            </p:cNvSpPr>
            <p:nvPr/>
          </p:nvSpPr>
          <p:spPr bwMode="auto">
            <a:xfrm>
              <a:off x="3264" y="1488"/>
              <a:ext cx="1440" cy="0"/>
            </a:xfrm>
            <a:prstGeom prst="line">
              <a:avLst/>
            </a:prstGeom>
            <a:noFill/>
            <a:ln w="28575">
              <a:solidFill>
                <a:schemeClr val="tx1"/>
              </a:solidFill>
              <a:prstDash val="dash"/>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63" name="Text Box 38"/>
            <p:cNvSpPr txBox="1">
              <a:spLocks noChangeArrowheads="1"/>
            </p:cNvSpPr>
            <p:nvPr/>
          </p:nvSpPr>
          <p:spPr bwMode="auto">
            <a:xfrm>
              <a:off x="2976" y="129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P*</a:t>
              </a:r>
              <a:r>
                <a:rPr lang="en-US" sz="2400" b="1" baseline="-25000">
                  <a:latin typeface="Times New Roman" pitchFamily="18" charset="0"/>
                </a:rPr>
                <a:t> </a:t>
              </a:r>
              <a:endParaRPr lang="en-US" sz="2400" b="1">
                <a:latin typeface="Times New Roman" pitchFamily="18" charset="0"/>
              </a:endParaRPr>
            </a:p>
          </p:txBody>
        </p:sp>
        <p:sp>
          <p:nvSpPr>
            <p:cNvPr id="120864" name="Text Box 39"/>
            <p:cNvSpPr txBox="1">
              <a:spLocks noChangeArrowheads="1"/>
            </p:cNvSpPr>
            <p:nvPr/>
          </p:nvSpPr>
          <p:spPr bwMode="auto">
            <a:xfrm>
              <a:off x="4560" y="268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Q*</a:t>
              </a:r>
              <a:endParaRPr lang="en-US" sz="2400" b="1" baseline="-25000">
                <a:latin typeface="Times New Roman" pitchFamily="18" charset="0"/>
              </a:endParaRPr>
            </a:p>
          </p:txBody>
        </p:sp>
        <p:sp>
          <p:nvSpPr>
            <p:cNvPr id="120865" name="Text Box 40"/>
            <p:cNvSpPr txBox="1">
              <a:spLocks noChangeArrowheads="1"/>
            </p:cNvSpPr>
            <p:nvPr/>
          </p:nvSpPr>
          <p:spPr bwMode="auto">
            <a:xfrm>
              <a:off x="5088" y="3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(S</a:t>
              </a:r>
              <a:r>
                <a:rPr lang="en-US" sz="2400" b="1" baseline="-25000">
                  <a:latin typeface="Times New Roman" pitchFamily="18" charset="0"/>
                </a:rPr>
                <a:t>0</a:t>
              </a:r>
              <a:r>
                <a:rPr lang="en-US" sz="2400" b="1">
                  <a:latin typeface="Times New Roman" pitchFamily="18" charset="0"/>
                </a:rPr>
                <a:t>)</a:t>
              </a:r>
            </a:p>
          </p:txBody>
        </p:sp>
        <p:sp>
          <p:nvSpPr>
            <p:cNvPr id="120866" name="Text Box 41"/>
            <p:cNvSpPr txBox="1">
              <a:spLocks noChangeArrowheads="1"/>
            </p:cNvSpPr>
            <p:nvPr/>
          </p:nvSpPr>
          <p:spPr bwMode="auto">
            <a:xfrm>
              <a:off x="5280" y="1680"/>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(D</a:t>
              </a:r>
              <a:r>
                <a:rPr lang="en-US" sz="2400" b="1" baseline="-25000">
                  <a:latin typeface="Times New Roman" pitchFamily="18" charset="0"/>
                </a:rPr>
                <a:t>0</a:t>
              </a:r>
              <a:r>
                <a:rPr lang="en-US" sz="2400" b="1">
                  <a:latin typeface="Times New Roman" pitchFamily="18" charset="0"/>
                </a:rPr>
                <a:t>)</a:t>
              </a:r>
            </a:p>
          </p:txBody>
        </p:sp>
      </p:grpSp>
      <p:grpSp>
        <p:nvGrpSpPr>
          <p:cNvPr id="6" name="Group 42"/>
          <p:cNvGrpSpPr>
            <a:grpSpLocks/>
          </p:cNvGrpSpPr>
          <p:nvPr/>
        </p:nvGrpSpPr>
        <p:grpSpPr bwMode="auto">
          <a:xfrm>
            <a:off x="852736" y="969640"/>
            <a:ext cx="3200400" cy="2590800"/>
            <a:chOff x="816" y="384"/>
            <a:chExt cx="2016" cy="1632"/>
          </a:xfrm>
        </p:grpSpPr>
        <p:sp>
          <p:nvSpPr>
            <p:cNvPr id="120854" name="Line 43"/>
            <p:cNvSpPr>
              <a:spLocks noChangeShapeType="1"/>
            </p:cNvSpPr>
            <p:nvPr/>
          </p:nvSpPr>
          <p:spPr bwMode="auto">
            <a:xfrm flipV="1">
              <a:off x="816" y="624"/>
              <a:ext cx="1920" cy="1056"/>
            </a:xfrm>
            <a:prstGeom prst="line">
              <a:avLst/>
            </a:prstGeom>
            <a:noFill/>
            <a:ln w="57150" cap="sq">
              <a:solidFill>
                <a:srgbClr val="0000FF"/>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55" name="Text Box 44"/>
            <p:cNvSpPr txBox="1">
              <a:spLocks noChangeArrowheads="1"/>
            </p:cNvSpPr>
            <p:nvPr/>
          </p:nvSpPr>
          <p:spPr bwMode="auto">
            <a:xfrm>
              <a:off x="2352" y="38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(S</a:t>
              </a:r>
              <a:r>
                <a:rPr lang="en-US" sz="2400" b="1" baseline="-25000">
                  <a:latin typeface="Times New Roman" pitchFamily="18" charset="0"/>
                </a:rPr>
                <a:t>1</a:t>
              </a:r>
              <a:r>
                <a:rPr lang="en-US" sz="2400" b="1">
                  <a:latin typeface="Times New Roman" pitchFamily="18" charset="0"/>
                </a:rPr>
                <a:t>)</a:t>
              </a:r>
            </a:p>
          </p:txBody>
        </p:sp>
        <p:sp>
          <p:nvSpPr>
            <p:cNvPr id="120856" name="Line 45"/>
            <p:cNvSpPr>
              <a:spLocks noChangeShapeType="1"/>
            </p:cNvSpPr>
            <p:nvPr/>
          </p:nvSpPr>
          <p:spPr bwMode="auto">
            <a:xfrm flipV="1">
              <a:off x="2448" y="816"/>
              <a:ext cx="0" cy="624"/>
            </a:xfrm>
            <a:prstGeom prst="line">
              <a:avLst/>
            </a:prstGeom>
            <a:noFill/>
            <a:ln w="38100" cap="sq">
              <a:solidFill>
                <a:srgbClr val="FF0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120857" name="Line 46"/>
            <p:cNvSpPr>
              <a:spLocks noChangeShapeType="1"/>
            </p:cNvSpPr>
            <p:nvPr/>
          </p:nvSpPr>
          <p:spPr bwMode="auto">
            <a:xfrm>
              <a:off x="1488" y="1344"/>
              <a:ext cx="0" cy="672"/>
            </a:xfrm>
            <a:prstGeom prst="line">
              <a:avLst/>
            </a:prstGeom>
            <a:noFill/>
            <a:ln w="57150" cap="sq">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120858" name="Text Box 47"/>
            <p:cNvSpPr txBox="1">
              <a:spLocks noChangeArrowheads="1"/>
            </p:cNvSpPr>
            <p:nvPr/>
          </p:nvSpPr>
          <p:spPr bwMode="auto">
            <a:xfrm>
              <a:off x="912" y="158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t đ/SP</a:t>
              </a:r>
            </a:p>
          </p:txBody>
        </p:sp>
      </p:grpSp>
      <p:grpSp>
        <p:nvGrpSpPr>
          <p:cNvPr id="7" name="Group 48"/>
          <p:cNvGrpSpPr>
            <a:grpSpLocks/>
          </p:cNvGrpSpPr>
          <p:nvPr/>
        </p:nvGrpSpPr>
        <p:grpSpPr bwMode="auto">
          <a:xfrm>
            <a:off x="5257800" y="664840"/>
            <a:ext cx="2743200" cy="3276600"/>
            <a:chOff x="3312" y="192"/>
            <a:chExt cx="1728" cy="2064"/>
          </a:xfrm>
        </p:grpSpPr>
        <p:sp>
          <p:nvSpPr>
            <p:cNvPr id="120849" name="Line 49"/>
            <p:cNvSpPr>
              <a:spLocks noChangeShapeType="1"/>
            </p:cNvSpPr>
            <p:nvPr/>
          </p:nvSpPr>
          <p:spPr bwMode="auto">
            <a:xfrm flipV="1">
              <a:off x="3312" y="240"/>
              <a:ext cx="1632" cy="2016"/>
            </a:xfrm>
            <a:prstGeom prst="line">
              <a:avLst/>
            </a:prstGeom>
            <a:noFill/>
            <a:ln w="57150" cap="sq">
              <a:solidFill>
                <a:srgbClr val="FF0000"/>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120850" name="Text Box 50"/>
            <p:cNvSpPr txBox="1">
              <a:spLocks noChangeArrowheads="1"/>
            </p:cNvSpPr>
            <p:nvPr/>
          </p:nvSpPr>
          <p:spPr bwMode="auto">
            <a:xfrm>
              <a:off x="4464" y="192"/>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(S</a:t>
              </a:r>
              <a:r>
                <a:rPr lang="en-US" sz="2400" b="1" baseline="-25000">
                  <a:latin typeface="Times New Roman" pitchFamily="18" charset="0"/>
                </a:rPr>
                <a:t>1</a:t>
              </a:r>
              <a:r>
                <a:rPr lang="en-US" sz="2400" b="1">
                  <a:latin typeface="Times New Roman" pitchFamily="18" charset="0"/>
                </a:rPr>
                <a:t>)</a:t>
              </a:r>
            </a:p>
          </p:txBody>
        </p:sp>
        <p:sp>
          <p:nvSpPr>
            <p:cNvPr id="120851" name="Line 51"/>
            <p:cNvSpPr>
              <a:spLocks noChangeShapeType="1"/>
            </p:cNvSpPr>
            <p:nvPr/>
          </p:nvSpPr>
          <p:spPr bwMode="auto">
            <a:xfrm flipV="1">
              <a:off x="5040" y="192"/>
              <a:ext cx="0" cy="768"/>
            </a:xfrm>
            <a:prstGeom prst="line">
              <a:avLst/>
            </a:prstGeom>
            <a:noFill/>
            <a:ln w="57150" cap="sq">
              <a:solidFill>
                <a:srgbClr val="FF0000"/>
              </a:solidFill>
              <a:miter lim="800000"/>
              <a:headEnd type="none" w="sm" len="sm"/>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120852" name="Line 52"/>
            <p:cNvSpPr>
              <a:spLocks noChangeShapeType="1"/>
            </p:cNvSpPr>
            <p:nvPr/>
          </p:nvSpPr>
          <p:spPr bwMode="auto">
            <a:xfrm>
              <a:off x="4224" y="1152"/>
              <a:ext cx="0" cy="1008"/>
            </a:xfrm>
            <a:prstGeom prst="line">
              <a:avLst/>
            </a:prstGeom>
            <a:noFill/>
            <a:ln w="57150" cap="sq">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txBody>
            <a:bodyPr wrap="none"/>
            <a:lstStyle/>
            <a:p>
              <a:endParaRPr lang="en-US"/>
            </a:p>
          </p:txBody>
        </p:sp>
        <p:sp>
          <p:nvSpPr>
            <p:cNvPr id="120853" name="Text Box 53"/>
            <p:cNvSpPr txBox="1">
              <a:spLocks noChangeArrowheads="1"/>
            </p:cNvSpPr>
            <p:nvPr/>
          </p:nvSpPr>
          <p:spPr bwMode="auto">
            <a:xfrm>
              <a:off x="3696" y="163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400" b="1">
                  <a:latin typeface="Times New Roman" pitchFamily="18" charset="0"/>
                </a:rPr>
                <a:t>t đ/SP</a:t>
              </a:r>
            </a:p>
          </p:txBody>
        </p:sp>
      </p:grpSp>
      <p:sp>
        <p:nvSpPr>
          <p:cNvPr id="239670" name="Text Box 54"/>
          <p:cNvSpPr txBox="1">
            <a:spLocks noChangeArrowheads="1"/>
          </p:cNvSpPr>
          <p:nvPr/>
        </p:nvSpPr>
        <p:spPr bwMode="auto">
          <a:xfrm>
            <a:off x="323528" y="5643245"/>
            <a:ext cx="86756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vi-VN" sz="2800" b="1">
                <a:latin typeface="+mj-lt"/>
                <a:sym typeface="Symbol" pitchFamily="18" charset="2"/>
              </a:rPr>
              <a:t></a:t>
            </a:r>
            <a:r>
              <a:rPr lang="en-US" sz="2800" b="1">
                <a:latin typeface="+mj-lt"/>
                <a:sym typeface="Symbol" pitchFamily="18" charset="2"/>
              </a:rPr>
              <a:t> Người tiêu dùng hay người sản xuất chịu thuế nhiều hơn phụ thuộc vào hệ số co giãn của cung- cầu theo giá</a:t>
            </a:r>
            <a:endParaRPr lang="vi-VN" sz="2800" b="1">
              <a:latin typeface="+mj-lt"/>
              <a:sym typeface="Symbol" pitchFamily="18" charset="2"/>
            </a:endParaRPr>
          </a:p>
        </p:txBody>
      </p:sp>
      <p:sp>
        <p:nvSpPr>
          <p:cNvPr id="55" name="Text Box 54"/>
          <p:cNvSpPr txBox="1">
            <a:spLocks noChangeArrowheads="1"/>
          </p:cNvSpPr>
          <p:nvPr/>
        </p:nvSpPr>
        <p:spPr bwMode="auto">
          <a:xfrm>
            <a:off x="179512" y="5127575"/>
            <a:ext cx="4438972" cy="400110"/>
          </a:xfrm>
          <a:prstGeom prst="rect">
            <a:avLst/>
          </a:prstGeom>
          <a:solidFill>
            <a:srgbClr val="FFFF00"/>
          </a:solidFill>
          <a:ln>
            <a:noFill/>
          </a:ln>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000" smtClean="0">
                <a:solidFill>
                  <a:srgbClr val="7030A0"/>
                </a:solidFill>
                <a:latin typeface="+mj-lt"/>
                <a:sym typeface="Symbol" pitchFamily="18" charset="2"/>
              </a:rPr>
              <a:t>Cầu ít co giãn, cung co giãn nhiều</a:t>
            </a:r>
            <a:endParaRPr lang="vi-VN" sz="2000">
              <a:solidFill>
                <a:srgbClr val="7030A0"/>
              </a:solidFill>
              <a:latin typeface="+mj-lt"/>
              <a:sym typeface="Symbol" pitchFamily="18" charset="2"/>
            </a:endParaRPr>
          </a:p>
        </p:txBody>
      </p:sp>
      <p:sp>
        <p:nvSpPr>
          <p:cNvPr id="56" name="Text Box 54"/>
          <p:cNvSpPr txBox="1">
            <a:spLocks noChangeArrowheads="1"/>
          </p:cNvSpPr>
          <p:nvPr/>
        </p:nvSpPr>
        <p:spPr bwMode="auto">
          <a:xfrm>
            <a:off x="4788024" y="5127575"/>
            <a:ext cx="4355976" cy="400110"/>
          </a:xfrm>
          <a:prstGeom prst="rect">
            <a:avLst/>
          </a:prstGeom>
          <a:solidFill>
            <a:srgbClr val="BA16A3"/>
          </a:solidFill>
          <a:ln>
            <a:noFill/>
          </a:ln>
          <a:extLst/>
        </p:spPr>
        <p:txBody>
          <a:bodyPr wrap="squar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spcBef>
                <a:spcPct val="50000"/>
              </a:spcBef>
            </a:pPr>
            <a:r>
              <a:rPr lang="en-US" sz="2000" dirty="0" err="1" smtClean="0">
                <a:solidFill>
                  <a:srgbClr val="FFFF00"/>
                </a:solidFill>
                <a:latin typeface="+mj-lt"/>
                <a:sym typeface="Symbol" pitchFamily="18" charset="2"/>
              </a:rPr>
              <a:t>Cầu</a:t>
            </a:r>
            <a:r>
              <a:rPr lang="en-US" sz="2000" dirty="0" smtClean="0">
                <a:solidFill>
                  <a:srgbClr val="FFFF00"/>
                </a:solidFill>
                <a:latin typeface="+mj-lt"/>
                <a:sym typeface="Symbol" pitchFamily="18" charset="2"/>
              </a:rPr>
              <a:t> co </a:t>
            </a:r>
            <a:r>
              <a:rPr lang="en-US" sz="2000" dirty="0" err="1" smtClean="0">
                <a:solidFill>
                  <a:srgbClr val="FFFF00"/>
                </a:solidFill>
                <a:latin typeface="+mj-lt"/>
                <a:sym typeface="Symbol" pitchFamily="18" charset="2"/>
              </a:rPr>
              <a:t>giãn</a:t>
            </a:r>
            <a:r>
              <a:rPr lang="en-US" sz="2000" dirty="0" smtClean="0">
                <a:solidFill>
                  <a:srgbClr val="FFFF00"/>
                </a:solidFill>
                <a:latin typeface="+mj-lt"/>
                <a:sym typeface="Symbol" pitchFamily="18" charset="2"/>
              </a:rPr>
              <a:t> </a:t>
            </a:r>
            <a:r>
              <a:rPr lang="en-US" sz="2000" dirty="0" err="1">
                <a:solidFill>
                  <a:srgbClr val="FFFF00"/>
                </a:solidFill>
                <a:latin typeface="+mj-lt"/>
                <a:sym typeface="Symbol" pitchFamily="18" charset="2"/>
              </a:rPr>
              <a:t>nhiều</a:t>
            </a:r>
            <a:r>
              <a:rPr lang="en-US" sz="2000" dirty="0" smtClean="0">
                <a:solidFill>
                  <a:srgbClr val="FFFF00"/>
                </a:solidFill>
                <a:latin typeface="+mj-lt"/>
                <a:sym typeface="Symbol" pitchFamily="18" charset="2"/>
              </a:rPr>
              <a:t>, </a:t>
            </a:r>
            <a:r>
              <a:rPr lang="en-US" sz="2000" dirty="0" err="1" smtClean="0">
                <a:solidFill>
                  <a:srgbClr val="FFFF00"/>
                </a:solidFill>
                <a:latin typeface="+mj-lt"/>
                <a:sym typeface="Symbol" pitchFamily="18" charset="2"/>
              </a:rPr>
              <a:t>cung</a:t>
            </a:r>
            <a:r>
              <a:rPr lang="en-US" sz="2000" dirty="0" smtClean="0">
                <a:solidFill>
                  <a:srgbClr val="FFFF00"/>
                </a:solidFill>
                <a:latin typeface="+mj-lt"/>
                <a:sym typeface="Symbol" pitchFamily="18" charset="2"/>
              </a:rPr>
              <a:t> </a:t>
            </a:r>
            <a:r>
              <a:rPr lang="en-US" sz="2000" dirty="0" err="1" smtClean="0">
                <a:solidFill>
                  <a:srgbClr val="FFFF00"/>
                </a:solidFill>
                <a:latin typeface="+mj-lt"/>
                <a:sym typeface="Symbol" pitchFamily="18" charset="2"/>
              </a:rPr>
              <a:t>ít</a:t>
            </a:r>
            <a:r>
              <a:rPr lang="en-US" sz="2000" dirty="0" smtClean="0">
                <a:solidFill>
                  <a:srgbClr val="FFFF00"/>
                </a:solidFill>
                <a:latin typeface="+mj-lt"/>
                <a:sym typeface="Symbol" pitchFamily="18" charset="2"/>
              </a:rPr>
              <a:t> co </a:t>
            </a:r>
            <a:r>
              <a:rPr lang="en-US" sz="2000" dirty="0" err="1" smtClean="0">
                <a:solidFill>
                  <a:srgbClr val="FFFF00"/>
                </a:solidFill>
                <a:latin typeface="+mj-lt"/>
                <a:sym typeface="Symbol" pitchFamily="18" charset="2"/>
              </a:rPr>
              <a:t>giãn</a:t>
            </a:r>
            <a:endParaRPr lang="vi-VN" sz="2000" dirty="0">
              <a:solidFill>
                <a:srgbClr val="FFFF00"/>
              </a:solidFill>
              <a:latin typeface="+mj-lt"/>
              <a:sym typeface="Symbol" pitchFamily="18" charset="2"/>
            </a:endParaRPr>
          </a:p>
        </p:txBody>
      </p:sp>
      <p:sp>
        <p:nvSpPr>
          <p:cNvPr id="57" name="Rectangle 2"/>
          <p:cNvSpPr txBox="1">
            <a:spLocks noChangeArrowheads="1"/>
          </p:cNvSpPr>
          <p:nvPr/>
        </p:nvSpPr>
        <p:spPr>
          <a:xfrm>
            <a:off x="0" y="0"/>
            <a:ext cx="9144000" cy="620688"/>
          </a:xfrm>
          <a:prstGeom prst="rect">
            <a:avLst/>
          </a:prstGeom>
          <a:solidFill>
            <a:srgbClr val="00B050"/>
          </a:solidFill>
          <a:extLst/>
        </p:spPr>
        <p:txBody>
          <a:bodyPr>
            <a:normAutofit lnSpcReduction="10000"/>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571500" indent="-571500" eaLnBrk="1" hangingPunct="1">
              <a:buFont typeface="Wingdings" pitchFamily="2" charset="2"/>
              <a:buChar char="v"/>
              <a:defRPr/>
            </a:pPr>
            <a:r>
              <a:rPr lang="en-US" sz="3600" b="1" smtClean="0">
                <a:solidFill>
                  <a:srgbClr val="FFFF00"/>
                </a:solidFill>
              </a:rPr>
              <a:t>Mối quan hệ giữa độ co giãn và thuế</a:t>
            </a:r>
          </a:p>
        </p:txBody>
      </p:sp>
    </p:spTree>
    <p:extLst>
      <p:ext uri="{BB962C8B-B14F-4D97-AF65-F5344CB8AC3E}">
        <p14:creationId xmlns:p14="http://schemas.microsoft.com/office/powerpoint/2010/main" val="400721090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barn(inVertical)">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0836"/>
                                        </p:tgtEl>
                                        <p:attrNameLst>
                                          <p:attrName>style.visibility</p:attrName>
                                        </p:attrNameLst>
                                      </p:cBhvr>
                                      <p:to>
                                        <p:strVal val="visible"/>
                                      </p:to>
                                    </p:set>
                                    <p:animEffect transition="in" filter="wipe(down)">
                                      <p:cBhvr>
                                        <p:cTn id="12" dur="500"/>
                                        <p:tgtEl>
                                          <p:spTgt spid="120836"/>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20834"/>
                                        </p:tgtEl>
                                        <p:attrNameLst>
                                          <p:attrName>style.visibility</p:attrName>
                                        </p:attrNameLst>
                                      </p:cBhvr>
                                      <p:to>
                                        <p:strVal val="visible"/>
                                      </p:to>
                                    </p:set>
                                    <p:animEffect transition="in" filter="wipe(down)">
                                      <p:cBhvr>
                                        <p:cTn id="15" dur="500"/>
                                        <p:tgtEl>
                                          <p:spTgt spid="12083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20835"/>
                                        </p:tgtEl>
                                        <p:attrNameLst>
                                          <p:attrName>style.visibility</p:attrName>
                                        </p:attrNameLst>
                                      </p:cBhvr>
                                      <p:to>
                                        <p:strVal val="visible"/>
                                      </p:to>
                                    </p:set>
                                    <p:animEffect transition="in" filter="wipe(down)">
                                      <p:cBhvr>
                                        <p:cTn id="18" dur="500"/>
                                        <p:tgtEl>
                                          <p:spTgt spid="12083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20837"/>
                                        </p:tgtEl>
                                        <p:attrNameLst>
                                          <p:attrName>style.visibility</p:attrName>
                                        </p:attrNameLst>
                                      </p:cBhvr>
                                      <p:to>
                                        <p:strVal val="visible"/>
                                      </p:to>
                                    </p:set>
                                    <p:animEffect transition="in" filter="wipe(down)">
                                      <p:cBhvr>
                                        <p:cTn id="21" dur="500"/>
                                        <p:tgtEl>
                                          <p:spTgt spid="120837"/>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20840"/>
                                        </p:tgtEl>
                                        <p:attrNameLst>
                                          <p:attrName>style.visibility</p:attrName>
                                        </p:attrNameLst>
                                      </p:cBhvr>
                                      <p:to>
                                        <p:strVal val="visible"/>
                                      </p:to>
                                    </p:set>
                                    <p:animEffect transition="in" filter="wipe(down)">
                                      <p:cBhvr>
                                        <p:cTn id="24" dur="500"/>
                                        <p:tgtEl>
                                          <p:spTgt spid="120840"/>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20838"/>
                                        </p:tgtEl>
                                        <p:attrNameLst>
                                          <p:attrName>style.visibility</p:attrName>
                                        </p:attrNameLst>
                                      </p:cBhvr>
                                      <p:to>
                                        <p:strVal val="visible"/>
                                      </p:to>
                                    </p:set>
                                    <p:animEffect transition="in" filter="wipe(down)">
                                      <p:cBhvr>
                                        <p:cTn id="27" dur="500"/>
                                        <p:tgtEl>
                                          <p:spTgt spid="12083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20839"/>
                                        </p:tgtEl>
                                        <p:attrNameLst>
                                          <p:attrName>style.visibility</p:attrName>
                                        </p:attrNameLst>
                                      </p:cBhvr>
                                      <p:to>
                                        <p:strVal val="visible"/>
                                      </p:to>
                                    </p:set>
                                    <p:animEffect transition="in" filter="wipe(down)">
                                      <p:cBhvr>
                                        <p:cTn id="30" dur="500"/>
                                        <p:tgtEl>
                                          <p:spTgt spid="120839"/>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20841"/>
                                        </p:tgtEl>
                                        <p:attrNameLst>
                                          <p:attrName>style.visibility</p:attrName>
                                        </p:attrNameLst>
                                      </p:cBhvr>
                                      <p:to>
                                        <p:strVal val="visible"/>
                                      </p:to>
                                    </p:set>
                                    <p:animEffect transition="in" filter="wipe(down)">
                                      <p:cBhvr>
                                        <p:cTn id="33" dur="500"/>
                                        <p:tgtEl>
                                          <p:spTgt spid="12084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wipe(down)">
                                      <p:cBhvr>
                                        <p:cTn id="45" dur="580">
                                          <p:stCondLst>
                                            <p:cond delay="0"/>
                                          </p:stCondLst>
                                        </p:cTn>
                                        <p:tgtEl>
                                          <p:spTgt spid="55"/>
                                        </p:tgtEl>
                                      </p:cBhvr>
                                    </p:animEffect>
                                    <p:anim calcmode="lin" valueType="num">
                                      <p:cBhvr>
                                        <p:cTn id="46"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51" dur="26">
                                          <p:stCondLst>
                                            <p:cond delay="650"/>
                                          </p:stCondLst>
                                        </p:cTn>
                                        <p:tgtEl>
                                          <p:spTgt spid="55"/>
                                        </p:tgtEl>
                                      </p:cBhvr>
                                      <p:to x="100000" y="60000"/>
                                    </p:animScale>
                                    <p:animScale>
                                      <p:cBhvr>
                                        <p:cTn id="52" dur="166" decel="50000">
                                          <p:stCondLst>
                                            <p:cond delay="676"/>
                                          </p:stCondLst>
                                        </p:cTn>
                                        <p:tgtEl>
                                          <p:spTgt spid="55"/>
                                        </p:tgtEl>
                                      </p:cBhvr>
                                      <p:to x="100000" y="100000"/>
                                    </p:animScale>
                                    <p:animScale>
                                      <p:cBhvr>
                                        <p:cTn id="53" dur="26">
                                          <p:stCondLst>
                                            <p:cond delay="1312"/>
                                          </p:stCondLst>
                                        </p:cTn>
                                        <p:tgtEl>
                                          <p:spTgt spid="55"/>
                                        </p:tgtEl>
                                      </p:cBhvr>
                                      <p:to x="100000" y="80000"/>
                                    </p:animScale>
                                    <p:animScale>
                                      <p:cBhvr>
                                        <p:cTn id="54" dur="166" decel="50000">
                                          <p:stCondLst>
                                            <p:cond delay="1338"/>
                                          </p:stCondLst>
                                        </p:cTn>
                                        <p:tgtEl>
                                          <p:spTgt spid="55"/>
                                        </p:tgtEl>
                                      </p:cBhvr>
                                      <p:to x="100000" y="100000"/>
                                    </p:animScale>
                                    <p:animScale>
                                      <p:cBhvr>
                                        <p:cTn id="55" dur="26">
                                          <p:stCondLst>
                                            <p:cond delay="1642"/>
                                          </p:stCondLst>
                                        </p:cTn>
                                        <p:tgtEl>
                                          <p:spTgt spid="55"/>
                                        </p:tgtEl>
                                      </p:cBhvr>
                                      <p:to x="100000" y="90000"/>
                                    </p:animScale>
                                    <p:animScale>
                                      <p:cBhvr>
                                        <p:cTn id="56" dur="166" decel="50000">
                                          <p:stCondLst>
                                            <p:cond delay="1668"/>
                                          </p:stCondLst>
                                        </p:cTn>
                                        <p:tgtEl>
                                          <p:spTgt spid="55"/>
                                        </p:tgtEl>
                                      </p:cBhvr>
                                      <p:to x="100000" y="100000"/>
                                    </p:animScale>
                                    <p:animScale>
                                      <p:cBhvr>
                                        <p:cTn id="57" dur="26">
                                          <p:stCondLst>
                                            <p:cond delay="1808"/>
                                          </p:stCondLst>
                                        </p:cTn>
                                        <p:tgtEl>
                                          <p:spTgt spid="55"/>
                                        </p:tgtEl>
                                      </p:cBhvr>
                                      <p:to x="100000" y="95000"/>
                                    </p:animScale>
                                    <p:animScale>
                                      <p:cBhvr>
                                        <p:cTn id="58" dur="166" decel="50000">
                                          <p:stCondLst>
                                            <p:cond delay="1834"/>
                                          </p:stCondLst>
                                        </p:cTn>
                                        <p:tgtEl>
                                          <p:spTgt spid="55"/>
                                        </p:tgtEl>
                                      </p:cBhvr>
                                      <p:to x="100000" y="100000"/>
                                    </p:animScale>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barn(inVertical)">
                                      <p:cBhvr>
                                        <p:cTn id="63" dur="500"/>
                                        <p:tgtEl>
                                          <p:spTgt spid="6"/>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2"/>
                                        </p:tgtEl>
                                        <p:attrNameLst>
                                          <p:attrName>style.visibility</p:attrName>
                                        </p:attrNameLst>
                                      </p:cBhvr>
                                      <p:to>
                                        <p:strVal val="visible"/>
                                      </p:to>
                                    </p:set>
                                    <p:anim calcmode="lin" valueType="num">
                                      <p:cBhvr additive="base">
                                        <p:cTn id="68" dur="500" fill="hold"/>
                                        <p:tgtEl>
                                          <p:spTgt spid="2"/>
                                        </p:tgtEl>
                                        <p:attrNameLst>
                                          <p:attrName>ppt_x</p:attrName>
                                        </p:attrNameLst>
                                      </p:cBhvr>
                                      <p:tavLst>
                                        <p:tav tm="0">
                                          <p:val>
                                            <p:strVal val="#ppt_x"/>
                                          </p:val>
                                        </p:tav>
                                        <p:tav tm="100000">
                                          <p:val>
                                            <p:strVal val="#ppt_x"/>
                                          </p:val>
                                        </p:tav>
                                      </p:tavLst>
                                    </p:anim>
                                    <p:anim calcmode="lin" valueType="num">
                                      <p:cBhvr additive="base">
                                        <p:cTn id="6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animEffect transition="in" filter="wipe(down)">
                                      <p:cBhvr>
                                        <p:cTn id="74" dur="500"/>
                                        <p:tgtEl>
                                          <p:spTgt spid="5"/>
                                        </p:tgtEl>
                                      </p:cBhvr>
                                    </p:animEffect>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animEffect transition="in" filter="wipe(down)">
                                      <p:cBhvr>
                                        <p:cTn id="79" dur="580">
                                          <p:stCondLst>
                                            <p:cond delay="0"/>
                                          </p:stCondLst>
                                        </p:cTn>
                                        <p:tgtEl>
                                          <p:spTgt spid="56"/>
                                        </p:tgtEl>
                                      </p:cBhvr>
                                    </p:animEffect>
                                    <p:anim calcmode="lin" valueType="num">
                                      <p:cBhvr>
                                        <p:cTn id="80"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85" dur="26">
                                          <p:stCondLst>
                                            <p:cond delay="650"/>
                                          </p:stCondLst>
                                        </p:cTn>
                                        <p:tgtEl>
                                          <p:spTgt spid="56"/>
                                        </p:tgtEl>
                                      </p:cBhvr>
                                      <p:to x="100000" y="60000"/>
                                    </p:animScale>
                                    <p:animScale>
                                      <p:cBhvr>
                                        <p:cTn id="86" dur="166" decel="50000">
                                          <p:stCondLst>
                                            <p:cond delay="676"/>
                                          </p:stCondLst>
                                        </p:cTn>
                                        <p:tgtEl>
                                          <p:spTgt spid="56"/>
                                        </p:tgtEl>
                                      </p:cBhvr>
                                      <p:to x="100000" y="100000"/>
                                    </p:animScale>
                                    <p:animScale>
                                      <p:cBhvr>
                                        <p:cTn id="87" dur="26">
                                          <p:stCondLst>
                                            <p:cond delay="1312"/>
                                          </p:stCondLst>
                                        </p:cTn>
                                        <p:tgtEl>
                                          <p:spTgt spid="56"/>
                                        </p:tgtEl>
                                      </p:cBhvr>
                                      <p:to x="100000" y="80000"/>
                                    </p:animScale>
                                    <p:animScale>
                                      <p:cBhvr>
                                        <p:cTn id="88" dur="166" decel="50000">
                                          <p:stCondLst>
                                            <p:cond delay="1338"/>
                                          </p:stCondLst>
                                        </p:cTn>
                                        <p:tgtEl>
                                          <p:spTgt spid="56"/>
                                        </p:tgtEl>
                                      </p:cBhvr>
                                      <p:to x="100000" y="100000"/>
                                    </p:animScale>
                                    <p:animScale>
                                      <p:cBhvr>
                                        <p:cTn id="89" dur="26">
                                          <p:stCondLst>
                                            <p:cond delay="1642"/>
                                          </p:stCondLst>
                                        </p:cTn>
                                        <p:tgtEl>
                                          <p:spTgt spid="56"/>
                                        </p:tgtEl>
                                      </p:cBhvr>
                                      <p:to x="100000" y="90000"/>
                                    </p:animScale>
                                    <p:animScale>
                                      <p:cBhvr>
                                        <p:cTn id="90" dur="166" decel="50000">
                                          <p:stCondLst>
                                            <p:cond delay="1668"/>
                                          </p:stCondLst>
                                        </p:cTn>
                                        <p:tgtEl>
                                          <p:spTgt spid="56"/>
                                        </p:tgtEl>
                                      </p:cBhvr>
                                      <p:to x="100000" y="100000"/>
                                    </p:animScale>
                                    <p:animScale>
                                      <p:cBhvr>
                                        <p:cTn id="91" dur="26">
                                          <p:stCondLst>
                                            <p:cond delay="1808"/>
                                          </p:stCondLst>
                                        </p:cTn>
                                        <p:tgtEl>
                                          <p:spTgt spid="56"/>
                                        </p:tgtEl>
                                      </p:cBhvr>
                                      <p:to x="100000" y="95000"/>
                                    </p:animScale>
                                    <p:animScale>
                                      <p:cBhvr>
                                        <p:cTn id="92" dur="166" decel="50000">
                                          <p:stCondLst>
                                            <p:cond delay="1834"/>
                                          </p:stCondLst>
                                        </p:cTn>
                                        <p:tgtEl>
                                          <p:spTgt spid="56"/>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7"/>
                                        </p:tgtEl>
                                        <p:attrNameLst>
                                          <p:attrName>style.visibility</p:attrName>
                                        </p:attrNameLst>
                                      </p:cBhvr>
                                      <p:to>
                                        <p:strVal val="visible"/>
                                      </p:to>
                                    </p:set>
                                    <p:animEffect transition="in" filter="circle(in)">
                                      <p:cBhvr>
                                        <p:cTn id="97" dur="2000"/>
                                        <p:tgtEl>
                                          <p:spTgt spid="7"/>
                                        </p:tgtEl>
                                      </p:cBhvr>
                                    </p:animEffect>
                                  </p:childTnLst>
                                </p:cTn>
                              </p:par>
                            </p:childTnLst>
                          </p:cTn>
                        </p:par>
                      </p:childTnLst>
                    </p:cTn>
                  </p:par>
                  <p:par>
                    <p:cTn id="98" fill="hold">
                      <p:stCondLst>
                        <p:cond delay="indefinite"/>
                      </p:stCondLst>
                      <p:childTnLst>
                        <p:par>
                          <p:cTn id="99" fill="hold">
                            <p:stCondLst>
                              <p:cond delay="0"/>
                            </p:stCondLst>
                            <p:childTnLst>
                              <p:par>
                                <p:cTn id="100" presetID="42" presetClass="entr" presetSubtype="0" fill="hold" nodeType="clickEffect">
                                  <p:stCondLst>
                                    <p:cond delay="0"/>
                                  </p:stCondLst>
                                  <p:childTnLst>
                                    <p:set>
                                      <p:cBhvr>
                                        <p:cTn id="101" dur="1" fill="hold">
                                          <p:stCondLst>
                                            <p:cond delay="0"/>
                                          </p:stCondLst>
                                        </p:cTn>
                                        <p:tgtEl>
                                          <p:spTgt spid="3"/>
                                        </p:tgtEl>
                                        <p:attrNameLst>
                                          <p:attrName>style.visibility</p:attrName>
                                        </p:attrNameLst>
                                      </p:cBhvr>
                                      <p:to>
                                        <p:strVal val="visible"/>
                                      </p:to>
                                    </p:set>
                                    <p:animEffect transition="in" filter="fade">
                                      <p:cBhvr>
                                        <p:cTn id="102" dur="1000"/>
                                        <p:tgtEl>
                                          <p:spTgt spid="3"/>
                                        </p:tgtEl>
                                      </p:cBhvr>
                                    </p:animEffect>
                                    <p:anim calcmode="lin" valueType="num">
                                      <p:cBhvr>
                                        <p:cTn id="103" dur="1000" fill="hold"/>
                                        <p:tgtEl>
                                          <p:spTgt spid="3"/>
                                        </p:tgtEl>
                                        <p:attrNameLst>
                                          <p:attrName>ppt_x</p:attrName>
                                        </p:attrNameLst>
                                      </p:cBhvr>
                                      <p:tavLst>
                                        <p:tav tm="0">
                                          <p:val>
                                            <p:strVal val="#ppt_x"/>
                                          </p:val>
                                        </p:tav>
                                        <p:tav tm="100000">
                                          <p:val>
                                            <p:strVal val="#ppt_x"/>
                                          </p:val>
                                        </p:tav>
                                      </p:tavLst>
                                    </p:anim>
                                    <p:anim calcmode="lin" valueType="num">
                                      <p:cBhvr>
                                        <p:cTn id="10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239670"/>
                                        </p:tgtEl>
                                        <p:attrNameLst>
                                          <p:attrName>style.visibility</p:attrName>
                                        </p:attrNameLst>
                                      </p:cBhvr>
                                      <p:to>
                                        <p:strVal val="visible"/>
                                      </p:to>
                                    </p:set>
                                    <p:animEffect transition="in" filter="fade">
                                      <p:cBhvr>
                                        <p:cTn id="109" dur="1000"/>
                                        <p:tgtEl>
                                          <p:spTgt spid="239670"/>
                                        </p:tgtEl>
                                      </p:cBhvr>
                                    </p:animEffect>
                                    <p:anim calcmode="lin" valueType="num">
                                      <p:cBhvr>
                                        <p:cTn id="110" dur="1000" fill="hold"/>
                                        <p:tgtEl>
                                          <p:spTgt spid="239670"/>
                                        </p:tgtEl>
                                        <p:attrNameLst>
                                          <p:attrName>ppt_x</p:attrName>
                                        </p:attrNameLst>
                                      </p:cBhvr>
                                      <p:tavLst>
                                        <p:tav tm="0">
                                          <p:val>
                                            <p:strVal val="#ppt_x"/>
                                          </p:val>
                                        </p:tav>
                                        <p:tav tm="100000">
                                          <p:val>
                                            <p:strVal val="#ppt_x"/>
                                          </p:val>
                                        </p:tav>
                                      </p:tavLst>
                                    </p:anim>
                                    <p:anim calcmode="lin" valueType="num">
                                      <p:cBhvr>
                                        <p:cTn id="111" dur="1000" fill="hold"/>
                                        <p:tgtEl>
                                          <p:spTgt spid="2396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p:bldP spid="120835" grpId="0" animBg="1"/>
      <p:bldP spid="120836" grpId="0"/>
      <p:bldP spid="120837" grpId="0"/>
      <p:bldP spid="120838" grpId="0" animBg="1"/>
      <p:bldP spid="120839" grpId="0" animBg="1"/>
      <p:bldP spid="120840" grpId="0"/>
      <p:bldP spid="120841" grpId="0"/>
      <p:bldP spid="239670" grpId="0"/>
      <p:bldP spid="55" grpId="0" animBg="1"/>
      <p:bldP spid="56" grpId="0" animBg="1"/>
      <p:bldP spid="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625" y="500063"/>
            <a:ext cx="8229600" cy="652462"/>
          </a:xfrm>
        </p:spPr>
        <p:txBody>
          <a:bodyPr>
            <a:normAutofit/>
          </a:bodyPr>
          <a:lstStyle/>
          <a:p>
            <a:pPr algn="ctr"/>
            <a:r>
              <a:rPr lang="en-US" sz="4000" smtClean="0">
                <a:solidFill>
                  <a:srgbClr val="0000FF"/>
                </a:solidFill>
                <a:cs typeface="Times New Roman" pitchFamily="18" charset="0"/>
              </a:rPr>
              <a:t>Hai trường hợp đặc biệt:</a:t>
            </a:r>
          </a:p>
        </p:txBody>
      </p:sp>
      <p:grpSp>
        <p:nvGrpSpPr>
          <p:cNvPr id="3" name="Group 59"/>
          <p:cNvGrpSpPr>
            <a:grpSpLocks/>
          </p:cNvGrpSpPr>
          <p:nvPr/>
        </p:nvGrpSpPr>
        <p:grpSpPr bwMode="auto">
          <a:xfrm>
            <a:off x="0" y="1071563"/>
            <a:ext cx="4194175" cy="4176712"/>
            <a:chOff x="214282" y="2000240"/>
            <a:chExt cx="4193698" cy="4176441"/>
          </a:xfrm>
        </p:grpSpPr>
        <p:cxnSp>
          <p:nvCxnSpPr>
            <p:cNvPr id="6" name="Straight Arrow Connector 5"/>
            <p:cNvCxnSpPr/>
            <p:nvPr/>
          </p:nvCxnSpPr>
          <p:spPr>
            <a:xfrm rot="5400000" flipH="1" flipV="1">
              <a:off x="-963595" y="3894004"/>
              <a:ext cx="3500211"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Arrow Connector 6"/>
            <p:cNvCxnSpPr/>
            <p:nvPr/>
          </p:nvCxnSpPr>
          <p:spPr>
            <a:xfrm>
              <a:off x="785717" y="5643316"/>
              <a:ext cx="3500040"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a:off x="785717" y="4357524"/>
              <a:ext cx="3357181"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flipV="1">
              <a:off x="1285723" y="3000300"/>
              <a:ext cx="2785745" cy="2500150"/>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10" name="Straight Connector 9"/>
            <p:cNvCxnSpPr/>
            <p:nvPr/>
          </p:nvCxnSpPr>
          <p:spPr>
            <a:xfrm rot="5400000">
              <a:off x="1929350" y="5001214"/>
              <a:ext cx="1285792"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57147" y="2786001"/>
              <a:ext cx="2571458" cy="2285852"/>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13" name="Straight Connector 12"/>
            <p:cNvCxnSpPr/>
            <p:nvPr/>
          </p:nvCxnSpPr>
          <p:spPr>
            <a:xfrm rot="5400000">
              <a:off x="1036480" y="5035343"/>
              <a:ext cx="1357225"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179364" y="3965438"/>
              <a:ext cx="785762" cy="1587"/>
            </a:xfrm>
            <a:prstGeom prst="straightConnector1">
              <a:avLst/>
            </a:prstGeom>
            <a:ln w="127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9841" name="TextBox 16"/>
            <p:cNvSpPr txBox="1">
              <a:spLocks noChangeArrowheads="1"/>
            </p:cNvSpPr>
            <p:nvPr/>
          </p:nvSpPr>
          <p:spPr bwMode="auto">
            <a:xfrm>
              <a:off x="285720" y="2000240"/>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P</a:t>
              </a:r>
            </a:p>
          </p:txBody>
        </p:sp>
        <p:sp>
          <p:nvSpPr>
            <p:cNvPr id="119842" name="TextBox 17"/>
            <p:cNvSpPr txBox="1">
              <a:spLocks noChangeArrowheads="1"/>
            </p:cNvSpPr>
            <p:nvPr/>
          </p:nvSpPr>
          <p:spPr bwMode="auto">
            <a:xfrm>
              <a:off x="4000496" y="5715016"/>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p>
          </p:txBody>
        </p:sp>
        <p:sp>
          <p:nvSpPr>
            <p:cNvPr id="119843" name="TextBox 20"/>
            <p:cNvSpPr txBox="1">
              <a:spLocks noChangeArrowheads="1"/>
            </p:cNvSpPr>
            <p:nvPr/>
          </p:nvSpPr>
          <p:spPr bwMode="auto">
            <a:xfrm>
              <a:off x="2643174" y="3571876"/>
              <a:ext cx="319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t </a:t>
              </a:r>
            </a:p>
          </p:txBody>
        </p:sp>
        <p:sp>
          <p:nvSpPr>
            <p:cNvPr id="119844" name="TextBox 21"/>
            <p:cNvSpPr txBox="1">
              <a:spLocks noChangeArrowheads="1"/>
            </p:cNvSpPr>
            <p:nvPr/>
          </p:nvSpPr>
          <p:spPr bwMode="auto">
            <a:xfrm>
              <a:off x="214282" y="4071942"/>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1</a:t>
              </a:r>
              <a:endParaRPr lang="en-US" sz="2000">
                <a:latin typeface="Times New Roman" pitchFamily="18" charset="0"/>
                <a:cs typeface="Times New Roman" pitchFamily="18" charset="0"/>
              </a:endParaRPr>
            </a:p>
          </p:txBody>
        </p:sp>
        <p:sp>
          <p:nvSpPr>
            <p:cNvPr id="119845" name="TextBox 29"/>
            <p:cNvSpPr txBox="1">
              <a:spLocks noChangeArrowheads="1"/>
            </p:cNvSpPr>
            <p:nvPr/>
          </p:nvSpPr>
          <p:spPr bwMode="auto">
            <a:xfrm>
              <a:off x="4000496" y="2928934"/>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19846" name="TextBox 30"/>
            <p:cNvSpPr txBox="1">
              <a:spLocks noChangeArrowheads="1"/>
            </p:cNvSpPr>
            <p:nvPr/>
          </p:nvSpPr>
          <p:spPr bwMode="auto">
            <a:xfrm>
              <a:off x="3857620" y="385762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D</a:t>
              </a:r>
            </a:p>
          </p:txBody>
        </p:sp>
        <p:sp>
          <p:nvSpPr>
            <p:cNvPr id="119847" name="TextBox 31"/>
            <p:cNvSpPr txBox="1">
              <a:spLocks noChangeArrowheads="1"/>
            </p:cNvSpPr>
            <p:nvPr/>
          </p:nvSpPr>
          <p:spPr bwMode="auto">
            <a:xfrm>
              <a:off x="3357554" y="242886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19848" name="TextBox 32"/>
            <p:cNvSpPr txBox="1">
              <a:spLocks noChangeArrowheads="1"/>
            </p:cNvSpPr>
            <p:nvPr/>
          </p:nvSpPr>
          <p:spPr bwMode="auto">
            <a:xfrm>
              <a:off x="1571604" y="5643578"/>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r>
                <a:rPr lang="en-US" sz="2400" baseline="-25000">
                  <a:latin typeface="Times New Roman" pitchFamily="18" charset="0"/>
                  <a:cs typeface="Times New Roman" pitchFamily="18" charset="0"/>
                </a:rPr>
                <a:t>2</a:t>
              </a:r>
              <a:endParaRPr lang="en-US" sz="2400">
                <a:latin typeface="Times New Roman" pitchFamily="18" charset="0"/>
                <a:cs typeface="Times New Roman" pitchFamily="18" charset="0"/>
              </a:endParaRPr>
            </a:p>
          </p:txBody>
        </p:sp>
        <p:sp>
          <p:nvSpPr>
            <p:cNvPr id="119849" name="TextBox 33"/>
            <p:cNvSpPr txBox="1">
              <a:spLocks noChangeArrowheads="1"/>
            </p:cNvSpPr>
            <p:nvPr/>
          </p:nvSpPr>
          <p:spPr bwMode="auto">
            <a:xfrm>
              <a:off x="2357422" y="5643578"/>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r>
                <a:rPr lang="en-US" sz="2400" baseline="-25000">
                  <a:latin typeface="Times New Roman" pitchFamily="18" charset="0"/>
                  <a:cs typeface="Times New Roman" pitchFamily="18" charset="0"/>
                </a:rPr>
                <a:t>1</a:t>
              </a:r>
              <a:endParaRPr lang="en-US" sz="2400">
                <a:latin typeface="Times New Roman" pitchFamily="18" charset="0"/>
                <a:cs typeface="Times New Roman" pitchFamily="18" charset="0"/>
              </a:endParaRPr>
            </a:p>
          </p:txBody>
        </p:sp>
      </p:grpSp>
      <p:grpSp>
        <p:nvGrpSpPr>
          <p:cNvPr id="5" name="Group 67"/>
          <p:cNvGrpSpPr>
            <a:grpSpLocks/>
          </p:cNvGrpSpPr>
          <p:nvPr/>
        </p:nvGrpSpPr>
        <p:grpSpPr bwMode="auto">
          <a:xfrm>
            <a:off x="4500563" y="1071563"/>
            <a:ext cx="4051300" cy="4176712"/>
            <a:chOff x="4500562" y="2071678"/>
            <a:chExt cx="4050822" cy="4176441"/>
          </a:xfrm>
        </p:grpSpPr>
        <p:cxnSp>
          <p:nvCxnSpPr>
            <p:cNvPr id="42" name="Straight Arrow Connector 41"/>
            <p:cNvCxnSpPr/>
            <p:nvPr/>
          </p:nvCxnSpPr>
          <p:spPr>
            <a:xfrm rot="5400000" flipH="1" flipV="1">
              <a:off x="3251257" y="4036876"/>
              <a:ext cx="3357345"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3" name="Straight Arrow Connector 42"/>
            <p:cNvCxnSpPr/>
            <p:nvPr/>
          </p:nvCxnSpPr>
          <p:spPr>
            <a:xfrm>
              <a:off x="4929136" y="5714754"/>
              <a:ext cx="3500024"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4" name="Straight Connector 43"/>
            <p:cNvCxnSpPr/>
            <p:nvPr/>
          </p:nvCxnSpPr>
          <p:spPr>
            <a:xfrm rot="5400000">
              <a:off x="4857616" y="4000365"/>
              <a:ext cx="3430365" cy="1588"/>
            </a:xfrm>
            <a:prstGeom prst="line">
              <a:avLst/>
            </a:prstGeom>
          </p:spPr>
          <p:style>
            <a:lnRef idx="3">
              <a:schemeClr val="accent2"/>
            </a:lnRef>
            <a:fillRef idx="0">
              <a:schemeClr val="accent2"/>
            </a:fillRef>
            <a:effectRef idx="2">
              <a:schemeClr val="accent2"/>
            </a:effectRef>
            <a:fontRef idx="minor">
              <a:schemeClr val="tx1"/>
            </a:fontRef>
          </p:style>
        </p:cxnSp>
        <p:cxnSp>
          <p:nvCxnSpPr>
            <p:cNvPr id="45" name="Straight Connector 44"/>
            <p:cNvCxnSpPr/>
            <p:nvPr/>
          </p:nvCxnSpPr>
          <p:spPr>
            <a:xfrm flipV="1">
              <a:off x="5429139" y="3071738"/>
              <a:ext cx="2785734" cy="2500150"/>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46" name="Straight Connector 45"/>
            <p:cNvCxnSpPr/>
            <p:nvPr/>
          </p:nvCxnSpPr>
          <p:spPr>
            <a:xfrm rot="10800000" flipV="1">
              <a:off x="4929136" y="4500395"/>
              <a:ext cx="1644456" cy="714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5000565" y="2857439"/>
              <a:ext cx="2571447" cy="2285852"/>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48" name="Straight Connector 47"/>
            <p:cNvCxnSpPr/>
            <p:nvPr/>
          </p:nvCxnSpPr>
          <p:spPr>
            <a:xfrm rot="10800000">
              <a:off x="4929136" y="3714633"/>
              <a:ext cx="1642868" cy="158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flipH="1" flipV="1">
              <a:off x="6322775" y="4036876"/>
              <a:ext cx="785762" cy="1588"/>
            </a:xfrm>
            <a:prstGeom prst="straightConnector1">
              <a:avLst/>
            </a:prstGeom>
            <a:ln w="127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19824" name="TextBox 49"/>
            <p:cNvSpPr txBox="1">
              <a:spLocks noChangeArrowheads="1"/>
            </p:cNvSpPr>
            <p:nvPr/>
          </p:nvSpPr>
          <p:spPr bwMode="auto">
            <a:xfrm>
              <a:off x="4572000" y="2428868"/>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P</a:t>
              </a:r>
            </a:p>
          </p:txBody>
        </p:sp>
        <p:sp>
          <p:nvSpPr>
            <p:cNvPr id="119825" name="TextBox 50"/>
            <p:cNvSpPr txBox="1">
              <a:spLocks noChangeArrowheads="1"/>
            </p:cNvSpPr>
            <p:nvPr/>
          </p:nvSpPr>
          <p:spPr bwMode="auto">
            <a:xfrm>
              <a:off x="8143900" y="5786454"/>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p>
          </p:txBody>
        </p:sp>
        <p:sp>
          <p:nvSpPr>
            <p:cNvPr id="119826" name="TextBox 51"/>
            <p:cNvSpPr txBox="1">
              <a:spLocks noChangeArrowheads="1"/>
            </p:cNvSpPr>
            <p:nvPr/>
          </p:nvSpPr>
          <p:spPr bwMode="auto">
            <a:xfrm>
              <a:off x="6786578" y="3643314"/>
              <a:ext cx="31931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t </a:t>
              </a:r>
            </a:p>
          </p:txBody>
        </p:sp>
        <p:sp>
          <p:nvSpPr>
            <p:cNvPr id="119827" name="TextBox 52"/>
            <p:cNvSpPr txBox="1">
              <a:spLocks noChangeArrowheads="1"/>
            </p:cNvSpPr>
            <p:nvPr/>
          </p:nvSpPr>
          <p:spPr bwMode="auto">
            <a:xfrm>
              <a:off x="4500562" y="4357694"/>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1</a:t>
              </a:r>
              <a:endParaRPr lang="en-US" sz="2000">
                <a:latin typeface="Times New Roman" pitchFamily="18" charset="0"/>
                <a:cs typeface="Times New Roman" pitchFamily="18" charset="0"/>
              </a:endParaRPr>
            </a:p>
          </p:txBody>
        </p:sp>
        <p:sp>
          <p:nvSpPr>
            <p:cNvPr id="119828" name="TextBox 53"/>
            <p:cNvSpPr txBox="1">
              <a:spLocks noChangeArrowheads="1"/>
            </p:cNvSpPr>
            <p:nvPr/>
          </p:nvSpPr>
          <p:spPr bwMode="auto">
            <a:xfrm>
              <a:off x="8143900" y="300037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19829" name="TextBox 54"/>
            <p:cNvSpPr txBox="1">
              <a:spLocks noChangeArrowheads="1"/>
            </p:cNvSpPr>
            <p:nvPr/>
          </p:nvSpPr>
          <p:spPr bwMode="auto">
            <a:xfrm>
              <a:off x="6643702" y="207167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D</a:t>
              </a:r>
            </a:p>
          </p:txBody>
        </p:sp>
        <p:sp>
          <p:nvSpPr>
            <p:cNvPr id="119830" name="TextBox 55"/>
            <p:cNvSpPr txBox="1">
              <a:spLocks noChangeArrowheads="1"/>
            </p:cNvSpPr>
            <p:nvPr/>
          </p:nvSpPr>
          <p:spPr bwMode="auto">
            <a:xfrm>
              <a:off x="7500958" y="2500306"/>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19831" name="TextBox 57"/>
            <p:cNvSpPr txBox="1">
              <a:spLocks noChangeArrowheads="1"/>
            </p:cNvSpPr>
            <p:nvPr/>
          </p:nvSpPr>
          <p:spPr bwMode="auto">
            <a:xfrm>
              <a:off x="6500826" y="5715016"/>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r>
                <a:rPr lang="en-US" sz="2400" baseline="-25000">
                  <a:latin typeface="Times New Roman" pitchFamily="18" charset="0"/>
                  <a:cs typeface="Times New Roman" pitchFamily="18" charset="0"/>
                </a:rPr>
                <a:t>1</a:t>
              </a:r>
              <a:endParaRPr lang="en-US" sz="2400">
                <a:latin typeface="Times New Roman" pitchFamily="18" charset="0"/>
                <a:cs typeface="Times New Roman" pitchFamily="18" charset="0"/>
              </a:endParaRPr>
            </a:p>
          </p:txBody>
        </p:sp>
        <p:sp>
          <p:nvSpPr>
            <p:cNvPr id="119832" name="TextBox 66"/>
            <p:cNvSpPr txBox="1">
              <a:spLocks noChangeArrowheads="1"/>
            </p:cNvSpPr>
            <p:nvPr/>
          </p:nvSpPr>
          <p:spPr bwMode="auto">
            <a:xfrm>
              <a:off x="4500562" y="3500438"/>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2</a:t>
              </a:r>
              <a:endParaRPr lang="en-US" sz="2000">
                <a:latin typeface="Times New Roman" pitchFamily="18" charset="0"/>
                <a:cs typeface="Times New Roman" pitchFamily="18" charset="0"/>
              </a:endParaRPr>
            </a:p>
          </p:txBody>
        </p:sp>
      </p:grpSp>
      <p:sp>
        <p:nvSpPr>
          <p:cNvPr id="69" name="TextBox 68"/>
          <p:cNvSpPr txBox="1">
            <a:spLocks noChangeArrowheads="1"/>
          </p:cNvSpPr>
          <p:nvPr/>
        </p:nvSpPr>
        <p:spPr bwMode="auto">
          <a:xfrm>
            <a:off x="428625" y="5214938"/>
            <a:ext cx="35718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just" eaLnBrk="1" hangingPunct="1"/>
            <a:r>
              <a:rPr lang="en-US" sz="2400" i="1">
                <a:latin typeface="Times New Roman" pitchFamily="18" charset="0"/>
                <a:cs typeface="Times New Roman" pitchFamily="18" charset="0"/>
              </a:rPr>
              <a:t>Đường cầu hoàn toàn co giãn, người sản xuất phải chịu toàn bộ khoản thuế</a:t>
            </a:r>
          </a:p>
        </p:txBody>
      </p:sp>
      <p:sp>
        <p:nvSpPr>
          <p:cNvPr id="70" name="TextBox 69"/>
          <p:cNvSpPr txBox="1">
            <a:spLocks noChangeArrowheads="1"/>
          </p:cNvSpPr>
          <p:nvPr/>
        </p:nvSpPr>
        <p:spPr bwMode="auto">
          <a:xfrm>
            <a:off x="4929188" y="5143500"/>
            <a:ext cx="37861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algn="just" eaLnBrk="1" hangingPunct="1"/>
            <a:r>
              <a:rPr lang="en-US" sz="2400" i="1" dirty="0" err="1">
                <a:latin typeface="Times New Roman" pitchFamily="18" charset="0"/>
                <a:cs typeface="Times New Roman" pitchFamily="18" charset="0"/>
              </a:rPr>
              <a:t>Đường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cầu</a:t>
            </a:r>
            <a:r>
              <a:rPr lang="en-US" sz="2400" i="1" dirty="0">
                <a:latin typeface="Times New Roman" pitchFamily="18" charset="0"/>
                <a:cs typeface="Times New Roman" pitchFamily="18" charset="0"/>
              </a:rPr>
              <a:t> </a:t>
            </a:r>
            <a:r>
              <a:rPr lang="en-US" sz="2400" i="1" dirty="0" err="1" smtClean="0">
                <a:latin typeface="Times New Roman" pitchFamily="18" charset="0"/>
                <a:cs typeface="Times New Roman" pitchFamily="18" charset="0"/>
              </a:rPr>
              <a:t>không</a:t>
            </a:r>
            <a:r>
              <a:rPr lang="en-US" sz="2400" i="1" dirty="0" smtClean="0">
                <a:latin typeface="Times New Roman" pitchFamily="18" charset="0"/>
                <a:cs typeface="Times New Roman" pitchFamily="18" charset="0"/>
              </a:rPr>
              <a:t> </a:t>
            </a:r>
            <a:r>
              <a:rPr lang="en-US" sz="2400" i="1" dirty="0">
                <a:latin typeface="Times New Roman" pitchFamily="18" charset="0"/>
                <a:cs typeface="Times New Roman" pitchFamily="18" charset="0"/>
              </a:rPr>
              <a:t>co </a:t>
            </a:r>
            <a:r>
              <a:rPr lang="en-US" sz="2400" i="1" dirty="0" err="1">
                <a:latin typeface="Times New Roman" pitchFamily="18" charset="0"/>
                <a:cs typeface="Times New Roman" pitchFamily="18" charset="0"/>
              </a:rPr>
              <a:t>giãn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người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tiêu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dùng</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phải</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chịu</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toàn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bộ</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khoản</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thuế</a:t>
            </a:r>
            <a:endParaRPr lang="en-US" sz="2400" i="1"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4)">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slide(fromBottom)">
                                      <p:cBhvr>
                                        <p:cTn id="17" dur="500"/>
                                        <p:tgtEl>
                                          <p:spTgt spid="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4)">
                                      <p:cBhvr>
                                        <p:cTn id="22" dur="20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70"/>
                                        </p:tgtEl>
                                        <p:attrNameLst>
                                          <p:attrName>style.visibility</p:attrName>
                                        </p:attrNameLst>
                                      </p:cBhvr>
                                      <p:to>
                                        <p:strVal val="visible"/>
                                      </p:to>
                                    </p:set>
                                    <p:animEffect transition="in" filter="slide(fromBottom)">
                                      <p:cBhvr>
                                        <p:cTn id="2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9" grpId="0"/>
      <p:bldP spid="7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63" y="642938"/>
            <a:ext cx="8229600" cy="4389437"/>
          </a:xfrm>
        </p:spPr>
        <p:txBody>
          <a:bodyPr>
            <a:normAutofit lnSpcReduction="10000"/>
          </a:bodyPr>
          <a:lstStyle/>
          <a:p>
            <a:pPr algn="just">
              <a:buFont typeface="Wingdings 2" pitchFamily="18" charset="2"/>
              <a:buNone/>
            </a:pPr>
            <a:r>
              <a:rPr lang="en-US" sz="3000" smtClean="0">
                <a:cs typeface="Times New Roman" pitchFamily="18" charset="0"/>
              </a:rPr>
              <a:t>Giả sử, đường cầu về cam được xác định bởi hàm số:</a:t>
            </a:r>
          </a:p>
          <a:p>
            <a:pPr algn="just">
              <a:buFont typeface="Wingdings 2" pitchFamily="18" charset="2"/>
              <a:buNone/>
            </a:pPr>
            <a:r>
              <a:rPr lang="en-US" sz="3000" i="1" smtClean="0">
                <a:cs typeface="Times New Roman" pitchFamily="18" charset="0"/>
              </a:rPr>
              <a:t>			Q= -</a:t>
            </a:r>
            <a:r>
              <a:rPr lang="en-US" sz="3000" smtClean="0">
                <a:cs typeface="Times New Roman" pitchFamily="18" charset="0"/>
              </a:rPr>
              <a:t>200 P + 10.000</a:t>
            </a:r>
          </a:p>
          <a:p>
            <a:pPr algn="just">
              <a:buFont typeface="Wingdings 2" pitchFamily="18" charset="2"/>
              <a:buNone/>
            </a:pPr>
            <a:r>
              <a:rPr lang="en-US" sz="3000" smtClean="0">
                <a:cs typeface="Times New Roman" pitchFamily="18" charset="0"/>
              </a:rPr>
              <a:t>Đường cung về cam được xác định bởi hàm số:  </a:t>
            </a:r>
          </a:p>
          <a:p>
            <a:pPr algn="just">
              <a:buFont typeface="Wingdings 2" pitchFamily="18" charset="2"/>
              <a:buNone/>
            </a:pPr>
            <a:r>
              <a:rPr lang="en-US" sz="3000" i="1" smtClean="0">
                <a:cs typeface="Times New Roman" pitchFamily="18" charset="0"/>
              </a:rPr>
              <a:t>Q =</a:t>
            </a:r>
            <a:r>
              <a:rPr lang="en-US" sz="3000" smtClean="0">
                <a:cs typeface="Times New Roman" pitchFamily="18" charset="0"/>
              </a:rPr>
              <a:t> 800 P</a:t>
            </a:r>
          </a:p>
          <a:p>
            <a:pPr algn="just">
              <a:buFont typeface="Wingdings 2" pitchFamily="18" charset="2"/>
              <a:buNone/>
            </a:pPr>
            <a:r>
              <a:rPr lang="en-US" sz="3000" smtClean="0">
                <a:cs typeface="Times New Roman" pitchFamily="18" charset="0"/>
              </a:rPr>
              <a:t>1. Tính giá và sản lượng cân bằng của cam? </a:t>
            </a:r>
          </a:p>
          <a:p>
            <a:pPr algn="just">
              <a:buFont typeface="Wingdings 2" pitchFamily="18" charset="2"/>
              <a:buNone/>
            </a:pPr>
            <a:r>
              <a:rPr lang="en-US" sz="3000" smtClean="0">
                <a:cs typeface="Times New Roman" pitchFamily="18" charset="0"/>
              </a:rPr>
              <a:t>2. Giả sử rằng một mức thuế bán hàng 500 đồng trên mỗi kg cam. Xác định các hàm cung và cầu mới? giá và sản lượng cân bằng mới bây giờ là bao nhiêu? Minh họa câu trả lời của bạn bằng đồ thị?</a:t>
            </a:r>
          </a:p>
          <a:p>
            <a:pPr algn="just"/>
            <a:endParaRPr lang="en-US" sz="3000" smtClean="0">
              <a:cs typeface="Times New Roman" pitchFamily="18"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par>
                          <p:cTn id="8" fill="hold" nodeType="afterGroup">
                            <p:stCondLst>
                              <p:cond delay="500"/>
                            </p:stCondLst>
                            <p:childTnLst>
                              <p:par>
                                <p:cTn id="9" presetID="1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slide(fromBottom)">
                                      <p:cBhvr>
                                        <p:cTn id="11" dur="500"/>
                                        <p:tgtEl>
                                          <p:spTgt spid="3">
                                            <p:txEl>
                                              <p:pRg st="1" end="1"/>
                                            </p:txEl>
                                          </p:spTgt>
                                        </p:tgtEl>
                                      </p:cBhvr>
                                    </p:animEffect>
                                  </p:childTnLst>
                                </p:cTn>
                              </p:par>
                            </p:childTnLst>
                          </p:cTn>
                        </p:par>
                        <p:par>
                          <p:cTn id="12" fill="hold" nodeType="afterGroup">
                            <p:stCondLst>
                              <p:cond delay="1000"/>
                            </p:stCondLst>
                            <p:childTnLst>
                              <p:par>
                                <p:cTn id="13" presetID="1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childTnLst>
                          </p:cTn>
                        </p:par>
                        <p:par>
                          <p:cTn id="16" fill="hold" nodeType="afterGroup">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slide(fromBottom)">
                                      <p:cBhvr>
                                        <p:cTn id="19" dur="500"/>
                                        <p:tgtEl>
                                          <p:spTgt spid="3">
                                            <p:txEl>
                                              <p:pRg st="3" end="3"/>
                                            </p:txEl>
                                          </p:spTgt>
                                        </p:tgtEl>
                                      </p:cBhvr>
                                    </p:animEffect>
                                  </p:childTnLst>
                                </p:cTn>
                              </p:par>
                            </p:childTnLst>
                          </p:cTn>
                        </p:par>
                        <p:par>
                          <p:cTn id="20" fill="hold" nodeType="afterGroup">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slide(fromBottom)">
                                      <p:cBhvr>
                                        <p:cTn id="23" dur="500"/>
                                        <p:tgtEl>
                                          <p:spTgt spid="3">
                                            <p:txEl>
                                              <p:pRg st="4" end="4"/>
                                            </p:txEl>
                                          </p:spTgt>
                                        </p:tgtEl>
                                      </p:cBhvr>
                                    </p:animEffect>
                                  </p:childTnLst>
                                </p:cTn>
                              </p:par>
                            </p:childTnLst>
                          </p:cTn>
                        </p:par>
                        <p:par>
                          <p:cTn id="24" fill="hold" nodeType="afterGroup">
                            <p:stCondLst>
                              <p:cond delay="2500"/>
                            </p:stCondLst>
                            <p:childTnLst>
                              <p:par>
                                <p:cTn id="25" presetID="1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slide(fromBottom)">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625" y="1143000"/>
            <a:ext cx="8229600" cy="4389438"/>
          </a:xfrm>
        </p:spPr>
        <p:txBody>
          <a:bodyPr>
            <a:normAutofit fontScale="85000" lnSpcReduction="10000"/>
          </a:bodyPr>
          <a:lstStyle/>
          <a:p>
            <a:pPr>
              <a:lnSpc>
                <a:spcPct val="150000"/>
              </a:lnSpc>
              <a:spcBef>
                <a:spcPts val="0"/>
              </a:spcBef>
              <a:buFont typeface="Wingdings 2" pitchFamily="18" charset="2"/>
              <a:buNone/>
            </a:pPr>
            <a:r>
              <a:rPr lang="en-US" sz="3200" smtClean="0">
                <a:cs typeface="Times New Roman" pitchFamily="18" charset="0"/>
              </a:rPr>
              <a:t>Cho hàm số cầu và hàm số cung thị trường của sản phẩm X như sau :</a:t>
            </a:r>
          </a:p>
          <a:p>
            <a:pPr algn="ctr">
              <a:lnSpc>
                <a:spcPct val="150000"/>
              </a:lnSpc>
              <a:spcBef>
                <a:spcPts val="0"/>
              </a:spcBef>
              <a:buFont typeface="Wingdings 2" pitchFamily="18" charset="2"/>
              <a:buNone/>
            </a:pPr>
            <a:r>
              <a:rPr lang="en-US" sz="3200" smtClean="0">
                <a:cs typeface="Times New Roman" pitchFamily="18" charset="0"/>
              </a:rPr>
              <a:t> Q</a:t>
            </a:r>
            <a:r>
              <a:rPr lang="en-US" sz="3200" baseline="-25000" smtClean="0">
                <a:cs typeface="Times New Roman" pitchFamily="18" charset="0"/>
              </a:rPr>
              <a:t>D</a:t>
            </a:r>
            <a:r>
              <a:rPr lang="en-US" sz="3200" smtClean="0">
                <a:cs typeface="Times New Roman" pitchFamily="18" charset="0"/>
              </a:rPr>
              <a:t>  =  40 – P    ;   Q</a:t>
            </a:r>
            <a:r>
              <a:rPr lang="en-US" sz="3200" baseline="-25000" smtClean="0">
                <a:cs typeface="Times New Roman" pitchFamily="18" charset="0"/>
              </a:rPr>
              <a:t>S</a:t>
            </a:r>
            <a:r>
              <a:rPr lang="en-US" sz="3200" smtClean="0">
                <a:cs typeface="Times New Roman" pitchFamily="18" charset="0"/>
              </a:rPr>
              <a:t>  =  10 + 2P</a:t>
            </a:r>
          </a:p>
          <a:p>
            <a:pPr>
              <a:lnSpc>
                <a:spcPct val="150000"/>
              </a:lnSpc>
              <a:spcBef>
                <a:spcPts val="0"/>
              </a:spcBef>
              <a:buFont typeface="Wingdings 2" pitchFamily="18" charset="2"/>
              <a:buNone/>
            </a:pPr>
            <a:r>
              <a:rPr lang="en-US" sz="3200" smtClean="0">
                <a:cs typeface="Times New Roman" pitchFamily="18" charset="0"/>
              </a:rPr>
              <a:t>	a)	Tìm giá cả cân bằng và số lượng cân bằng thị trường</a:t>
            </a:r>
          </a:p>
          <a:p>
            <a:pPr>
              <a:lnSpc>
                <a:spcPct val="150000"/>
              </a:lnSpc>
              <a:spcBef>
                <a:spcPts val="0"/>
              </a:spcBef>
              <a:buFont typeface="Wingdings 2" pitchFamily="18" charset="2"/>
              <a:buNone/>
            </a:pPr>
            <a:r>
              <a:rPr lang="en-US" sz="3200" smtClean="0">
                <a:cs typeface="Times New Roman" pitchFamily="18" charset="0"/>
              </a:rPr>
              <a:t>	b)	Nếu chính phủ đánh thuế 3đ/ đơn vị sản phẩm thì số lượng và giá cả cân bằng trong trường hợp này là bao nhiêu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nodeType="afterGroup">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par>
                          <p:cTn id="12" fill="hold" nodeType="afterGroup">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500"/>
                                        <p:tgtEl>
                                          <p:spTgt spid="3">
                                            <p:txEl>
                                              <p:pRg st="2" end="2"/>
                                            </p:txEl>
                                          </p:spTgt>
                                        </p:tgtEl>
                                      </p:cBhvr>
                                    </p:animEffect>
                                  </p:childTnLst>
                                </p:cTn>
                              </p:par>
                            </p:childTnLst>
                          </p:cTn>
                        </p:par>
                        <p:par>
                          <p:cTn id="16" fill="hold" nodeType="afterGroup">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5"/>
          <p:cNvGrpSpPr>
            <a:grpSpLocks/>
          </p:cNvGrpSpPr>
          <p:nvPr/>
        </p:nvGrpSpPr>
        <p:grpSpPr bwMode="auto">
          <a:xfrm>
            <a:off x="1857375" y="1559396"/>
            <a:ext cx="5194300" cy="4533900"/>
            <a:chOff x="1857356" y="1142984"/>
            <a:chExt cx="5193830" cy="4533631"/>
          </a:xfrm>
        </p:grpSpPr>
        <p:cxnSp>
          <p:nvCxnSpPr>
            <p:cNvPr id="5" name="Straight Arrow Connector 4"/>
            <p:cNvCxnSpPr/>
            <p:nvPr/>
          </p:nvCxnSpPr>
          <p:spPr>
            <a:xfrm rot="5400000" flipH="1" flipV="1">
              <a:off x="286605" y="3215342"/>
              <a:ext cx="4000263" cy="158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2285942" y="5214680"/>
              <a:ext cx="4428724" cy="1587"/>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2571666" y="2071617"/>
              <a:ext cx="3428690" cy="2714464"/>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p:nvPr/>
          </p:nvCxnSpPr>
          <p:spPr>
            <a:xfrm flipV="1">
              <a:off x="2928822" y="2000183"/>
              <a:ext cx="2785810" cy="2500165"/>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9" name="Straight Connector 8"/>
            <p:cNvCxnSpPr/>
            <p:nvPr/>
          </p:nvCxnSpPr>
          <p:spPr>
            <a:xfrm rot="5400000">
              <a:off x="3322459" y="4320970"/>
              <a:ext cx="1785832"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0800000">
              <a:off x="2285942" y="3357416"/>
              <a:ext cx="1928638"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2571666" y="1571584"/>
              <a:ext cx="2571517" cy="2285864"/>
            </a:xfrm>
            <a:prstGeom prst="line">
              <a:avLst/>
            </a:prstGeom>
            <a:ln>
              <a:solidFill>
                <a:srgbClr val="BA16A3"/>
              </a:solidFill>
            </a:ln>
          </p:spPr>
          <p:style>
            <a:lnRef idx="3">
              <a:schemeClr val="accent2"/>
            </a:lnRef>
            <a:fillRef idx="0">
              <a:schemeClr val="accent2"/>
            </a:fillRef>
            <a:effectRef idx="2">
              <a:schemeClr val="accent2"/>
            </a:effectRef>
            <a:fontRef idx="minor">
              <a:schemeClr val="tx1"/>
            </a:fontRef>
          </p:style>
        </p:cxnSp>
        <p:cxnSp>
          <p:nvCxnSpPr>
            <p:cNvPr id="12" name="Straight Connector 11"/>
            <p:cNvCxnSpPr/>
            <p:nvPr/>
          </p:nvCxnSpPr>
          <p:spPr>
            <a:xfrm rot="5400000">
              <a:off x="2499406" y="4072542"/>
              <a:ext cx="228745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0800000">
              <a:off x="2285942" y="2928816"/>
              <a:ext cx="1357190" cy="158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963765" y="2741502"/>
              <a:ext cx="785766" cy="1588"/>
            </a:xfrm>
            <a:prstGeom prst="straightConnector1">
              <a:avLst/>
            </a:prstGeom>
            <a:ln w="127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124942" name="TextBox 15"/>
            <p:cNvSpPr txBox="1">
              <a:spLocks noChangeArrowheads="1"/>
            </p:cNvSpPr>
            <p:nvPr/>
          </p:nvSpPr>
          <p:spPr bwMode="auto">
            <a:xfrm>
              <a:off x="1928794" y="1142984"/>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P</a:t>
              </a:r>
            </a:p>
          </p:txBody>
        </p:sp>
        <p:sp>
          <p:nvSpPr>
            <p:cNvPr id="124943" name="TextBox 16"/>
            <p:cNvSpPr txBox="1">
              <a:spLocks noChangeArrowheads="1"/>
            </p:cNvSpPr>
            <p:nvPr/>
          </p:nvSpPr>
          <p:spPr bwMode="auto">
            <a:xfrm>
              <a:off x="6643702" y="5214950"/>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p>
          </p:txBody>
        </p:sp>
        <p:sp>
          <p:nvSpPr>
            <p:cNvPr id="124944" name="TextBox 17"/>
            <p:cNvSpPr txBox="1">
              <a:spLocks noChangeArrowheads="1"/>
            </p:cNvSpPr>
            <p:nvPr/>
          </p:nvSpPr>
          <p:spPr bwMode="auto">
            <a:xfrm>
              <a:off x="1857356" y="2714620"/>
              <a:ext cx="4122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1</a:t>
              </a:r>
              <a:endParaRPr lang="en-US" sz="2000">
                <a:latin typeface="Times New Roman" pitchFamily="18" charset="0"/>
                <a:cs typeface="Times New Roman" pitchFamily="18" charset="0"/>
              </a:endParaRPr>
            </a:p>
          </p:txBody>
        </p:sp>
        <p:sp>
          <p:nvSpPr>
            <p:cNvPr id="124945" name="TextBox 18"/>
            <p:cNvSpPr txBox="1">
              <a:spLocks noChangeArrowheads="1"/>
            </p:cNvSpPr>
            <p:nvPr/>
          </p:nvSpPr>
          <p:spPr bwMode="auto">
            <a:xfrm>
              <a:off x="1857356" y="3143248"/>
              <a:ext cx="45557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P</a:t>
              </a:r>
              <a:r>
                <a:rPr lang="en-US" sz="2000" baseline="-25000">
                  <a:latin typeface="Times New Roman" pitchFamily="18" charset="0"/>
                  <a:cs typeface="Times New Roman" pitchFamily="18" charset="0"/>
                </a:rPr>
                <a:t>2</a:t>
              </a:r>
              <a:endParaRPr lang="en-US" sz="2000">
                <a:latin typeface="Times New Roman" pitchFamily="18" charset="0"/>
                <a:cs typeface="Times New Roman" pitchFamily="18" charset="0"/>
              </a:endParaRPr>
            </a:p>
          </p:txBody>
        </p:sp>
        <p:sp>
          <p:nvSpPr>
            <p:cNvPr id="124946" name="TextBox 19"/>
            <p:cNvSpPr txBox="1">
              <a:spLocks noChangeArrowheads="1"/>
            </p:cNvSpPr>
            <p:nvPr/>
          </p:nvSpPr>
          <p:spPr bwMode="auto">
            <a:xfrm>
              <a:off x="4367566" y="2204785"/>
              <a:ext cx="34817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000">
                  <a:latin typeface="Times New Roman" pitchFamily="18" charset="0"/>
                  <a:cs typeface="Times New Roman" pitchFamily="18" charset="0"/>
                </a:rPr>
                <a:t>s </a:t>
              </a:r>
            </a:p>
          </p:txBody>
        </p:sp>
        <p:sp>
          <p:nvSpPr>
            <p:cNvPr id="124947" name="TextBox 28"/>
            <p:cNvSpPr txBox="1">
              <a:spLocks noChangeArrowheads="1"/>
            </p:cNvSpPr>
            <p:nvPr/>
          </p:nvSpPr>
          <p:spPr bwMode="auto">
            <a:xfrm>
              <a:off x="5286380" y="171448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24948" name="TextBox 29"/>
            <p:cNvSpPr txBox="1">
              <a:spLocks noChangeArrowheads="1"/>
            </p:cNvSpPr>
            <p:nvPr/>
          </p:nvSpPr>
          <p:spPr bwMode="auto">
            <a:xfrm>
              <a:off x="5786446" y="4214818"/>
              <a:ext cx="4074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D</a:t>
              </a:r>
            </a:p>
          </p:txBody>
        </p:sp>
        <p:sp>
          <p:nvSpPr>
            <p:cNvPr id="124949" name="TextBox 30"/>
            <p:cNvSpPr txBox="1">
              <a:spLocks noChangeArrowheads="1"/>
            </p:cNvSpPr>
            <p:nvPr/>
          </p:nvSpPr>
          <p:spPr bwMode="auto">
            <a:xfrm>
              <a:off x="4643438" y="1214422"/>
              <a:ext cx="3561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S</a:t>
              </a:r>
            </a:p>
          </p:txBody>
        </p:sp>
        <p:sp>
          <p:nvSpPr>
            <p:cNvPr id="124950" name="TextBox 31"/>
            <p:cNvSpPr txBox="1">
              <a:spLocks noChangeArrowheads="1"/>
            </p:cNvSpPr>
            <p:nvPr/>
          </p:nvSpPr>
          <p:spPr bwMode="auto">
            <a:xfrm>
              <a:off x="3500430" y="5214950"/>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r>
                <a:rPr lang="en-US" sz="2400" baseline="-25000">
                  <a:latin typeface="Times New Roman" pitchFamily="18" charset="0"/>
                  <a:cs typeface="Times New Roman" pitchFamily="18" charset="0"/>
                </a:rPr>
                <a:t>1</a:t>
              </a:r>
              <a:endParaRPr lang="en-US" sz="2400">
                <a:latin typeface="Times New Roman" pitchFamily="18" charset="0"/>
                <a:cs typeface="Times New Roman" pitchFamily="18" charset="0"/>
              </a:endParaRPr>
            </a:p>
          </p:txBody>
        </p:sp>
        <p:sp>
          <p:nvSpPr>
            <p:cNvPr id="124951" name="TextBox 32"/>
            <p:cNvSpPr txBox="1">
              <a:spLocks noChangeArrowheads="1"/>
            </p:cNvSpPr>
            <p:nvPr/>
          </p:nvSpPr>
          <p:spPr bwMode="auto">
            <a:xfrm>
              <a:off x="4000496" y="5214950"/>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Verdana" pitchFamily="34" charset="0"/>
                  <a:cs typeface="Arial" charset="0"/>
                </a:defRPr>
              </a:lvl1pPr>
              <a:lvl2pPr marL="742950" indent="-285750" eaLnBrk="0" hangingPunct="0">
                <a:defRPr>
                  <a:solidFill>
                    <a:schemeClr val="tx1"/>
                  </a:solidFill>
                  <a:latin typeface="Verdana" pitchFamily="34" charset="0"/>
                  <a:cs typeface="Arial" charset="0"/>
                </a:defRPr>
              </a:lvl2pPr>
              <a:lvl3pPr marL="1143000" indent="-228600" eaLnBrk="0" hangingPunct="0">
                <a:defRPr>
                  <a:solidFill>
                    <a:schemeClr val="tx1"/>
                  </a:solidFill>
                  <a:latin typeface="Verdana" pitchFamily="34" charset="0"/>
                  <a:cs typeface="Arial" charset="0"/>
                </a:defRPr>
              </a:lvl3pPr>
              <a:lvl4pPr marL="1600200" indent="-228600" eaLnBrk="0" hangingPunct="0">
                <a:defRPr>
                  <a:solidFill>
                    <a:schemeClr val="tx1"/>
                  </a:solidFill>
                  <a:latin typeface="Verdana" pitchFamily="34" charset="0"/>
                  <a:cs typeface="Arial" charset="0"/>
                </a:defRPr>
              </a:lvl4pPr>
              <a:lvl5pPr marL="2057400" indent="-228600" eaLnBrk="0" hangingPunct="0">
                <a:defRPr>
                  <a:solidFill>
                    <a:schemeClr val="tx1"/>
                  </a:solidFill>
                  <a:latin typeface="Verdana" pitchFamily="34" charset="0"/>
                  <a:cs typeface="Arial" charset="0"/>
                </a:defRPr>
              </a:lvl5pPr>
              <a:lvl6pPr marL="2514600" indent="-228600" eaLnBrk="0" fontAlgn="base" hangingPunct="0">
                <a:spcBef>
                  <a:spcPct val="0"/>
                </a:spcBef>
                <a:spcAft>
                  <a:spcPct val="0"/>
                </a:spcAft>
                <a:defRPr>
                  <a:solidFill>
                    <a:schemeClr val="tx1"/>
                  </a:solidFill>
                  <a:latin typeface="Verdana" pitchFamily="34" charset="0"/>
                  <a:cs typeface="Arial" charset="0"/>
                </a:defRPr>
              </a:lvl6pPr>
              <a:lvl7pPr marL="2971800" indent="-228600" eaLnBrk="0" fontAlgn="base" hangingPunct="0">
                <a:spcBef>
                  <a:spcPct val="0"/>
                </a:spcBef>
                <a:spcAft>
                  <a:spcPct val="0"/>
                </a:spcAft>
                <a:defRPr>
                  <a:solidFill>
                    <a:schemeClr val="tx1"/>
                  </a:solidFill>
                  <a:latin typeface="Verdana" pitchFamily="34" charset="0"/>
                  <a:cs typeface="Arial" charset="0"/>
                </a:defRPr>
              </a:lvl7pPr>
              <a:lvl8pPr marL="3429000" indent="-228600" eaLnBrk="0" fontAlgn="base" hangingPunct="0">
                <a:spcBef>
                  <a:spcPct val="0"/>
                </a:spcBef>
                <a:spcAft>
                  <a:spcPct val="0"/>
                </a:spcAft>
                <a:defRPr>
                  <a:solidFill>
                    <a:schemeClr val="tx1"/>
                  </a:solidFill>
                  <a:latin typeface="Verdana" pitchFamily="34" charset="0"/>
                  <a:cs typeface="Arial" charset="0"/>
                </a:defRPr>
              </a:lvl8pPr>
              <a:lvl9pPr marL="3886200" indent="-228600" eaLnBrk="0" fontAlgn="base" hangingPunct="0">
                <a:spcBef>
                  <a:spcPct val="0"/>
                </a:spcBef>
                <a:spcAft>
                  <a:spcPct val="0"/>
                </a:spcAft>
                <a:defRPr>
                  <a:solidFill>
                    <a:schemeClr val="tx1"/>
                  </a:solidFill>
                  <a:latin typeface="Verdana" pitchFamily="34" charset="0"/>
                  <a:cs typeface="Arial" charset="0"/>
                </a:defRPr>
              </a:lvl9pPr>
            </a:lstStyle>
            <a:p>
              <a:pPr eaLnBrk="1" hangingPunct="1"/>
              <a:r>
                <a:rPr lang="en-US" sz="2400">
                  <a:latin typeface="Times New Roman" pitchFamily="18" charset="0"/>
                  <a:cs typeface="Times New Roman" pitchFamily="18" charset="0"/>
                </a:rPr>
                <a:t>Q</a:t>
              </a:r>
              <a:r>
                <a:rPr lang="en-US" sz="2400" baseline="-25000">
                  <a:latin typeface="Times New Roman" pitchFamily="18" charset="0"/>
                  <a:cs typeface="Times New Roman" pitchFamily="18" charset="0"/>
                </a:rPr>
                <a:t>2</a:t>
              </a:r>
              <a:endParaRPr lang="en-US" sz="2400">
                <a:latin typeface="Times New Roman" pitchFamily="18" charset="0"/>
                <a:cs typeface="Times New Roman" pitchFamily="18" charset="0"/>
              </a:endParaRPr>
            </a:p>
          </p:txBody>
        </p:sp>
      </p:grpSp>
      <p:sp>
        <p:nvSpPr>
          <p:cNvPr id="24" name="Title 1"/>
          <p:cNvSpPr>
            <a:spLocks noGrp="1"/>
          </p:cNvSpPr>
          <p:nvPr>
            <p:ph type="title"/>
          </p:nvPr>
        </p:nvSpPr>
        <p:spPr>
          <a:xfrm>
            <a:off x="457200" y="260648"/>
            <a:ext cx="8229600" cy="795338"/>
          </a:xfrm>
        </p:spPr>
        <p:txBody>
          <a:bodyPr/>
          <a:lstStyle/>
          <a:p>
            <a:r>
              <a:rPr lang="en-US" sz="4000" b="1">
                <a:solidFill>
                  <a:srgbClr val="7030A0"/>
                </a:solidFill>
                <a:cs typeface="Times New Roman" pitchFamily="18" charset="0"/>
              </a:rPr>
              <a:t>3</a:t>
            </a:r>
            <a:r>
              <a:rPr lang="en-US" sz="4000" b="1" smtClean="0">
                <a:solidFill>
                  <a:srgbClr val="7030A0"/>
                </a:solidFill>
                <a:cs typeface="Times New Roman" pitchFamily="18" charset="0"/>
              </a:rPr>
              <a:t>. Chính sách trợ cấp</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diamond(in)">
                                      <p:cBhvr>
                                        <p:cTn id="12"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3600400"/>
          </a:xfrm>
        </p:spPr>
        <p:txBody>
          <a:bodyPr/>
          <a:lstStyle/>
          <a:p>
            <a:r>
              <a:rPr lang="en-US" sz="3600" smtClean="0"/>
              <a:t>Bài toán:</a:t>
            </a:r>
          </a:p>
          <a:p>
            <a:pPr marL="0" indent="0">
              <a:buNone/>
            </a:pPr>
            <a:r>
              <a:rPr lang="en-US" sz="3600" smtClean="0"/>
              <a:t>Cho phương trình cung cầu:</a:t>
            </a:r>
          </a:p>
          <a:p>
            <a:pPr marL="0" indent="0">
              <a:buNone/>
            </a:pPr>
            <a:r>
              <a:rPr lang="en-US" sz="3600" smtClean="0"/>
              <a:t>P = -2Q + 30</a:t>
            </a:r>
          </a:p>
          <a:p>
            <a:pPr marL="0" indent="0">
              <a:buNone/>
            </a:pPr>
            <a:r>
              <a:rPr lang="en-US" sz="3600" smtClean="0"/>
              <a:t>P = 3Q + 5	</a:t>
            </a:r>
          </a:p>
          <a:p>
            <a:pPr marL="0" indent="0">
              <a:buNone/>
            </a:pPr>
            <a:r>
              <a:rPr lang="en-US" sz="3600" smtClean="0"/>
              <a:t>Tính co giãn cầu theo giá tại điểm cân bằng?</a:t>
            </a:r>
          </a:p>
        </p:txBody>
      </p:sp>
    </p:spTree>
    <p:extLst>
      <p:ext uri="{BB962C8B-B14F-4D97-AF65-F5344CB8AC3E}">
        <p14:creationId xmlns:p14="http://schemas.microsoft.com/office/powerpoint/2010/main" val="3755746246"/>
      </p:ext>
    </p:extLst>
  </p:cSld>
  <p:clrMapOvr>
    <a:masterClrMapping/>
  </p:clrMapOvr>
  <p:transition>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6E9925AC-1026-4D52-AB50-BBBCD5FAD986}" type="slidenum">
              <a:rPr lang="en-US" altLang="vi-VN" sz="1000"/>
              <a:pPr>
                <a:spcBef>
                  <a:spcPct val="0"/>
                </a:spcBef>
                <a:buClrTx/>
                <a:buSzTx/>
                <a:buFontTx/>
                <a:buNone/>
              </a:pPr>
              <a:t>30</a:t>
            </a:fld>
            <a:endParaRPr lang="en-US" altLang="vi-VN" sz="1000"/>
          </a:p>
        </p:txBody>
      </p:sp>
      <p:sp>
        <p:nvSpPr>
          <p:cNvPr id="43013" name="Rectangle 3"/>
          <p:cNvSpPr>
            <a:spLocks noGrp="1" noChangeArrowheads="1"/>
          </p:cNvSpPr>
          <p:nvPr>
            <p:ph type="body" idx="1"/>
          </p:nvPr>
        </p:nvSpPr>
        <p:spPr>
          <a:xfrm>
            <a:off x="323528" y="332656"/>
            <a:ext cx="8218115" cy="4351338"/>
          </a:xfrm>
        </p:spPr>
        <p:txBody>
          <a:bodyPr>
            <a:noAutofit/>
          </a:bodyPr>
          <a:lstStyle/>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B1. Hàm cung và hàm cầu của loại bánh AFC trên thị trường được xác định như sau:</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Hàm cung: Q</a:t>
            </a:r>
            <a:r>
              <a:rPr lang="af-ZA" altLang="vi-VN" sz="2400" baseline="-25000" smtClean="0">
                <a:latin typeface="Times New Roman" panose="02020603050405020304" pitchFamily="18" charset="0"/>
              </a:rPr>
              <a:t>S</a:t>
            </a:r>
            <a:r>
              <a:rPr lang="af-ZA" altLang="vi-VN" sz="2400" smtClean="0">
                <a:latin typeface="Times New Roman" panose="02020603050405020304" pitchFamily="18" charset="0"/>
              </a:rPr>
              <a:t> = 20P – 30</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Hàm cầu  : Q</a:t>
            </a:r>
            <a:r>
              <a:rPr lang="af-ZA" altLang="vi-VN" sz="2400" baseline="-25000" smtClean="0">
                <a:latin typeface="Times New Roman" panose="02020603050405020304" pitchFamily="18" charset="0"/>
              </a:rPr>
              <a:t>D</a:t>
            </a:r>
            <a:r>
              <a:rPr lang="af-ZA" altLang="vi-VN" sz="2400" smtClean="0">
                <a:latin typeface="Times New Roman" panose="02020603050405020304" pitchFamily="18" charset="0"/>
              </a:rPr>
              <a:t> = -10P + 60  </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(Q: ngàn hộp, P: ngàn đồng/ hộp).</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a. 	Giá và sản lượng cân bằng trên thị trường của bánh AFC là bao nhiêu?</a:t>
            </a:r>
          </a:p>
          <a:p>
            <a:pPr marL="533400" indent="-533400" eaLnBrk="1" hangingPunct="1">
              <a:lnSpc>
                <a:spcPct val="150000"/>
              </a:lnSpc>
              <a:spcBef>
                <a:spcPts val="0"/>
              </a:spcBef>
              <a:buFont typeface="Wingdings" panose="05000000000000000000" pitchFamily="2" charset="2"/>
              <a:buAutoNum type="alphaLcPeriod" startAt="2"/>
            </a:pPr>
            <a:r>
              <a:rPr lang="af-ZA" altLang="vi-VN" sz="2400" smtClean="0">
                <a:latin typeface="Times New Roman" panose="02020603050405020304" pitchFamily="18" charset="0"/>
              </a:rPr>
              <a:t>Tính thặng dư sản xuất và thặng dư tiêu dùng.</a:t>
            </a:r>
          </a:p>
          <a:p>
            <a:pPr marL="533400" indent="-533400" eaLnBrk="1" hangingPunct="1">
              <a:lnSpc>
                <a:spcPct val="150000"/>
              </a:lnSpc>
              <a:spcBef>
                <a:spcPts val="0"/>
              </a:spcBef>
              <a:buFont typeface="Wingdings" panose="05000000000000000000" pitchFamily="2" charset="2"/>
              <a:buAutoNum type="alphaLcPeriod" startAt="2"/>
            </a:pPr>
            <a:r>
              <a:rPr lang="en-US" altLang="vi-VN" sz="2400" smtClean="0">
                <a:latin typeface="Times New Roman" panose="02020603050405020304" pitchFamily="18" charset="0"/>
              </a:rPr>
              <a:t>Tính hệ số co giãn của cung và cầu tại điểm cân bằng trên thị trường.</a:t>
            </a:r>
          </a:p>
        </p:txBody>
      </p:sp>
    </p:spTree>
    <p:extLst>
      <p:ext uri="{BB962C8B-B14F-4D97-AF65-F5344CB8AC3E}">
        <p14:creationId xmlns:p14="http://schemas.microsoft.com/office/powerpoint/2010/main" val="2533357849"/>
      </p:ext>
    </p:extLst>
  </p:cSld>
  <p:clrMapOvr>
    <a:masterClrMapping/>
  </p:clrMapOvr>
  <p:transition>
    <p:dissolv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9AAF5611-B53D-448F-862E-19C4DCE2961B}" type="slidenum">
              <a:rPr lang="en-US" altLang="vi-VN" sz="1000"/>
              <a:pPr>
                <a:spcBef>
                  <a:spcPct val="0"/>
                </a:spcBef>
                <a:buClrTx/>
                <a:buSzTx/>
                <a:buFontTx/>
                <a:buNone/>
              </a:pPr>
              <a:t>31</a:t>
            </a:fld>
            <a:endParaRPr lang="en-US" altLang="vi-VN" sz="1000"/>
          </a:p>
        </p:txBody>
      </p:sp>
      <p:sp>
        <p:nvSpPr>
          <p:cNvPr id="44037" name="Rectangle 3"/>
          <p:cNvSpPr>
            <a:spLocks noGrp="1" noChangeArrowheads="1"/>
          </p:cNvSpPr>
          <p:nvPr>
            <p:ph type="body" idx="1"/>
          </p:nvPr>
        </p:nvSpPr>
        <p:spPr>
          <a:xfrm>
            <a:off x="395536" y="476672"/>
            <a:ext cx="8362950" cy="4708525"/>
          </a:xfrm>
        </p:spPr>
        <p:txBody>
          <a:bodyPr>
            <a:noAutofit/>
          </a:bodyPr>
          <a:lstStyle/>
          <a:p>
            <a:pPr marL="533400" indent="-533400" eaLnBrk="1" hangingPunct="1">
              <a:lnSpc>
                <a:spcPct val="150000"/>
              </a:lnSpc>
              <a:spcBef>
                <a:spcPts val="0"/>
              </a:spcBef>
              <a:buFont typeface="Wingdings" panose="05000000000000000000" pitchFamily="2" charset="2"/>
              <a:buNone/>
            </a:pPr>
            <a:r>
              <a:rPr lang="af-ZA" altLang="vi-VN" sz="2000" smtClean="0">
                <a:latin typeface="Times New Roman" panose="02020603050405020304" pitchFamily="18" charset="0"/>
              </a:rPr>
              <a:t>B2. </a:t>
            </a:r>
            <a:r>
              <a:rPr lang="af-ZA" altLang="vi-VN" sz="2400" smtClean="0">
                <a:latin typeface="Times New Roman" panose="02020603050405020304" pitchFamily="18" charset="0"/>
              </a:rPr>
              <a:t>Giả sử hàm số cầu và cung về gạo của một thị trường được xác định: </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Q</a:t>
            </a:r>
            <a:r>
              <a:rPr lang="af-ZA" altLang="vi-VN" sz="2400" baseline="-25000" smtClean="0">
                <a:latin typeface="Times New Roman" panose="02020603050405020304" pitchFamily="18" charset="0"/>
              </a:rPr>
              <a:t>D</a:t>
            </a:r>
            <a:r>
              <a:rPr lang="af-ZA" altLang="vi-VN" sz="2400" smtClean="0">
                <a:latin typeface="Times New Roman" panose="02020603050405020304" pitchFamily="18" charset="0"/>
              </a:rPr>
              <a:t> = 3550 – 260P,</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Q</a:t>
            </a:r>
            <a:r>
              <a:rPr lang="af-ZA" altLang="vi-VN" sz="2400" baseline="-25000" smtClean="0">
                <a:latin typeface="Times New Roman" panose="02020603050405020304" pitchFamily="18" charset="0"/>
              </a:rPr>
              <a:t>S</a:t>
            </a:r>
            <a:r>
              <a:rPr lang="af-ZA" altLang="vi-VN" sz="2400" smtClean="0">
                <a:latin typeface="Times New Roman" panose="02020603050405020304" pitchFamily="18" charset="0"/>
              </a:rPr>
              <a:t> =   950 + 240P </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	( Q: tấn; P: triệu đồng/tấn)</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a. 	Tính giá cân bằng và sản lượng cân bằng của gạo. </a:t>
            </a:r>
          </a:p>
          <a:p>
            <a:pPr marL="533400" indent="-533400" eaLnBrk="1" hangingPunct="1">
              <a:lnSpc>
                <a:spcPct val="150000"/>
              </a:lnSpc>
              <a:spcBef>
                <a:spcPts val="0"/>
              </a:spcBef>
              <a:buFont typeface="Wingdings" panose="05000000000000000000" pitchFamily="2" charset="2"/>
              <a:buNone/>
            </a:pPr>
            <a:r>
              <a:rPr lang="af-ZA" altLang="vi-VN" sz="2400" smtClean="0">
                <a:latin typeface="Times New Roman" panose="02020603050405020304" pitchFamily="18" charset="0"/>
              </a:rPr>
              <a:t>b.	Nếu chính phủ đánh thuế 500.000đồng/tấn thì giá và sản lượng sẽ thay đổi như thế nào? Ai là người chịu thuế?</a:t>
            </a:r>
            <a:r>
              <a:rPr lang="af-ZA" altLang="vi-VN" sz="2000" smtClean="0">
                <a:latin typeface="Times New Roman" panose="02020603050405020304" pitchFamily="18" charset="0"/>
              </a:rPr>
              <a:t> </a:t>
            </a:r>
            <a:endParaRPr lang="en-US" altLang="vi-VN" sz="2000" smtClean="0">
              <a:latin typeface="Times New Roman" panose="02020603050405020304" pitchFamily="18" charset="0"/>
            </a:endParaRPr>
          </a:p>
        </p:txBody>
      </p:sp>
    </p:spTree>
    <p:extLst>
      <p:ext uri="{BB962C8B-B14F-4D97-AF65-F5344CB8AC3E}">
        <p14:creationId xmlns:p14="http://schemas.microsoft.com/office/powerpoint/2010/main" val="845233706"/>
      </p:ext>
    </p:extLst>
  </p:cSld>
  <p:clrMapOvr>
    <a:masterClrMapping/>
  </p:clrMapOvr>
  <p:transition>
    <p:dissolv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p"/>
              <a:defRPr sz="2800">
                <a:solidFill>
                  <a:schemeClr val="tx1"/>
                </a:solidFill>
                <a:latin typeface="Verdana" panose="020B0604030504040204" pitchFamily="34" charset="0"/>
                <a:cs typeface="Arial" panose="020B0604020202020204" pitchFamily="34" charset="0"/>
              </a:defRPr>
            </a:lvl1pPr>
            <a:lvl2pPr marL="742950" indent="-285750">
              <a:spcBef>
                <a:spcPct val="20000"/>
              </a:spcBef>
              <a:buClr>
                <a:schemeClr val="tx2"/>
              </a:buClr>
              <a:buSzPct val="75000"/>
              <a:buFont typeface="Wingdings" panose="05000000000000000000" pitchFamily="2" charset="2"/>
              <a:buChar char="n"/>
              <a:defRPr sz="2400">
                <a:solidFill>
                  <a:schemeClr val="tx1"/>
                </a:solidFill>
                <a:latin typeface="Verdana" panose="020B0604030504040204" pitchFamily="34" charset="0"/>
                <a:cs typeface="Arial" panose="020B0604020202020204" pitchFamily="34" charset="0"/>
              </a:defRPr>
            </a:lvl2pPr>
            <a:lvl3pPr marL="1143000" indent="-228600">
              <a:spcBef>
                <a:spcPct val="20000"/>
              </a:spcBef>
              <a:buClr>
                <a:schemeClr val="accent1"/>
              </a:buClr>
              <a:buSzPct val="65000"/>
              <a:buFont typeface="Wingdings" panose="05000000000000000000" pitchFamily="2" charset="2"/>
              <a:buChar char="p"/>
              <a:defRPr sz="2000">
                <a:solidFill>
                  <a:schemeClr val="tx1"/>
                </a:solidFill>
                <a:latin typeface="Verdana" panose="020B0604030504040204" pitchFamily="34" charset="0"/>
                <a:cs typeface="Arial" panose="020B0604020202020204" pitchFamily="34" charset="0"/>
              </a:defRPr>
            </a:lvl3pPr>
            <a:lvl4pPr marL="1600200" indent="-228600">
              <a:spcBef>
                <a:spcPct val="20000"/>
              </a:spcBef>
              <a:buClr>
                <a:schemeClr val="bg2"/>
              </a:buClr>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4pPr>
            <a:lvl5pPr marL="2057400" indent="-228600">
              <a:spcBef>
                <a:spcPct val="20000"/>
              </a:spcBef>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Verdana" panose="020B0604030504040204" pitchFamily="34" charset="0"/>
                <a:cs typeface="Arial" panose="020B0604020202020204" pitchFamily="34" charset="0"/>
              </a:defRPr>
            </a:lvl9pPr>
          </a:lstStyle>
          <a:p>
            <a:pPr>
              <a:spcBef>
                <a:spcPct val="0"/>
              </a:spcBef>
              <a:buClrTx/>
              <a:buSzTx/>
              <a:buFontTx/>
              <a:buNone/>
            </a:pPr>
            <a:fld id="{0E391E76-9D60-4257-937D-E88E06559ECB}" type="slidenum">
              <a:rPr lang="en-US" altLang="vi-VN" sz="1000"/>
              <a:pPr>
                <a:spcBef>
                  <a:spcPct val="0"/>
                </a:spcBef>
                <a:buClrTx/>
                <a:buSzTx/>
                <a:buFontTx/>
                <a:buNone/>
              </a:pPr>
              <a:t>32</a:t>
            </a:fld>
            <a:endParaRPr lang="en-US" altLang="vi-VN" sz="1000"/>
          </a:p>
        </p:txBody>
      </p:sp>
      <p:sp>
        <p:nvSpPr>
          <p:cNvPr id="45060" name="Rectangle 3"/>
          <p:cNvSpPr>
            <a:spLocks noGrp="1" noChangeArrowheads="1"/>
          </p:cNvSpPr>
          <p:nvPr>
            <p:ph type="body" idx="1"/>
          </p:nvPr>
        </p:nvSpPr>
        <p:spPr>
          <a:xfrm>
            <a:off x="457200" y="736128"/>
            <a:ext cx="8229600" cy="4637088"/>
          </a:xfrm>
        </p:spPr>
        <p:txBody>
          <a:bodyPr>
            <a:noAutofit/>
          </a:bodyPr>
          <a:lstStyle/>
          <a:p>
            <a:pPr eaLnBrk="1" hangingPunct="1">
              <a:lnSpc>
                <a:spcPct val="150000"/>
              </a:lnSpc>
              <a:spcBef>
                <a:spcPts val="0"/>
              </a:spcBef>
              <a:buFont typeface="Wingdings" panose="05000000000000000000" pitchFamily="2" charset="2"/>
              <a:buNone/>
            </a:pPr>
            <a:r>
              <a:rPr lang="en-US" altLang="vi-VN" sz="2400" smtClean="0">
                <a:latin typeface="Times New Roman" panose="02020603050405020304" pitchFamily="18" charset="0"/>
              </a:rPr>
              <a:t>B3. Hàm cung và cầu thị trường của sản phẩm X được cho như sau:</a:t>
            </a:r>
          </a:p>
          <a:p>
            <a:pPr eaLnBrk="1" hangingPunct="1">
              <a:lnSpc>
                <a:spcPct val="150000"/>
              </a:lnSpc>
              <a:spcBef>
                <a:spcPts val="0"/>
              </a:spcBef>
              <a:buFont typeface="Wingdings" panose="05000000000000000000" pitchFamily="2" charset="2"/>
              <a:buNone/>
            </a:pPr>
            <a:r>
              <a:rPr lang="en-US" altLang="vi-VN" sz="2400" smtClean="0">
                <a:latin typeface="Times New Roman" panose="02020603050405020304" pitchFamily="18" charset="0"/>
              </a:rPr>
              <a:t>		Q</a:t>
            </a:r>
            <a:r>
              <a:rPr lang="en-US" altLang="vi-VN" sz="2400" baseline="-25000" smtClean="0">
                <a:latin typeface="Times New Roman" panose="02020603050405020304" pitchFamily="18" charset="0"/>
              </a:rPr>
              <a:t>D</a:t>
            </a:r>
            <a:r>
              <a:rPr lang="en-US" altLang="vi-VN" sz="2400" smtClean="0">
                <a:latin typeface="Times New Roman" panose="02020603050405020304" pitchFamily="18" charset="0"/>
              </a:rPr>
              <a:t> = - 2P + 100; Q</a:t>
            </a:r>
            <a:r>
              <a:rPr lang="en-US" altLang="vi-VN" sz="2400" baseline="-25000" smtClean="0">
                <a:latin typeface="Times New Roman" panose="02020603050405020304" pitchFamily="18" charset="0"/>
              </a:rPr>
              <a:t>S</a:t>
            </a:r>
            <a:r>
              <a:rPr lang="en-US" altLang="vi-VN" sz="2400" smtClean="0">
                <a:latin typeface="Times New Roman" panose="02020603050405020304" pitchFamily="18" charset="0"/>
              </a:rPr>
              <a:t> = 2P – 20 </a:t>
            </a:r>
          </a:p>
          <a:p>
            <a:pPr eaLnBrk="1" hangingPunct="1">
              <a:lnSpc>
                <a:spcPct val="150000"/>
              </a:lnSpc>
              <a:spcBef>
                <a:spcPts val="0"/>
              </a:spcBef>
              <a:buFont typeface="Wingdings" panose="05000000000000000000" pitchFamily="2" charset="2"/>
              <a:buNone/>
            </a:pPr>
            <a:r>
              <a:rPr lang="en-US" altLang="vi-VN" sz="2400" smtClean="0">
                <a:latin typeface="Times New Roman" panose="02020603050405020304" pitchFamily="18" charset="0"/>
              </a:rPr>
              <a:t>					(P:ngàn đồng/SP; Q: ngàn SP).</a:t>
            </a:r>
          </a:p>
          <a:p>
            <a:pPr eaLnBrk="1" hangingPunct="1">
              <a:lnSpc>
                <a:spcPct val="150000"/>
              </a:lnSpc>
              <a:spcBef>
                <a:spcPts val="0"/>
              </a:spcBef>
              <a:buFont typeface="Wingdings" panose="05000000000000000000" pitchFamily="2" charset="2"/>
              <a:buNone/>
            </a:pPr>
            <a:r>
              <a:rPr lang="en-US" altLang="vi-VN" sz="2400" smtClean="0">
                <a:latin typeface="Times New Roman" panose="02020603050405020304" pitchFamily="18" charset="0"/>
              </a:rPr>
              <a:t>a.  Xác định giá và sản lượng cân bằng trên thị trường. Tính thặng dư tiêu dùng, thặng dư sản xuất và tổng thặng dư xã hội.</a:t>
            </a:r>
          </a:p>
          <a:p>
            <a:pPr eaLnBrk="1" hangingPunct="1">
              <a:lnSpc>
                <a:spcPct val="150000"/>
              </a:lnSpc>
              <a:spcBef>
                <a:spcPts val="0"/>
              </a:spcBef>
              <a:buFont typeface="Wingdings" panose="05000000000000000000" pitchFamily="2" charset="2"/>
              <a:buNone/>
            </a:pPr>
            <a:r>
              <a:rPr lang="en-US" altLang="vi-VN" sz="2400" smtClean="0">
                <a:latin typeface="Times New Roman" panose="02020603050405020304" pitchFamily="18" charset="0"/>
              </a:rPr>
              <a:t>b.  Nếu chính phủ định giá trần</a:t>
            </a:r>
            <a:r>
              <a:rPr lang="en-US" altLang="vi-VN" sz="2400" baseline="-25000" smtClean="0">
                <a:latin typeface="Times New Roman" panose="02020603050405020304" pitchFamily="18" charset="0"/>
              </a:rPr>
              <a:t> </a:t>
            </a:r>
            <a:r>
              <a:rPr lang="en-US" altLang="vi-VN" sz="2400" smtClean="0">
                <a:latin typeface="Times New Roman" panose="02020603050405020304" pitchFamily="18" charset="0"/>
              </a:rPr>
              <a:t>cho sản phẩm X là 25, hãy tính lượng thiếu hụt và khoản mất trong thặng dư của xã hội.</a:t>
            </a:r>
          </a:p>
        </p:txBody>
      </p:sp>
    </p:spTree>
    <p:extLst>
      <p:ext uri="{BB962C8B-B14F-4D97-AF65-F5344CB8AC3E}">
        <p14:creationId xmlns:p14="http://schemas.microsoft.com/office/powerpoint/2010/main" val="1017135446"/>
      </p:ext>
    </p:extLst>
  </p:cSld>
  <p:clrMapOvr>
    <a:masterClrMapping/>
  </p:clrMapOvr>
  <p:transition>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0" y="44624"/>
            <a:ext cx="9144000" cy="936104"/>
          </a:xfrm>
          <a:solidFill>
            <a:srgbClr val="0070C0"/>
          </a:solidFill>
        </p:spPr>
        <p:txBody>
          <a:bodyPr lIns="91440" rIns="91440" bIns="45720"/>
          <a:lstStyle/>
          <a:p>
            <a:pPr marL="571500" indent="-571500" eaLnBrk="1" hangingPunct="1">
              <a:buFont typeface="Wingdings" pitchFamily="2" charset="2"/>
              <a:buChar char="v"/>
            </a:pPr>
            <a:r>
              <a:rPr lang="en-US" sz="3600" dirty="0" err="1" smtClean="0">
                <a:solidFill>
                  <a:srgbClr val="FFFF00"/>
                </a:solidFill>
                <a:cs typeface="Times New Roman" pitchFamily="18" charset="0"/>
              </a:rPr>
              <a:t>Các</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trường</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hợp</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của</a:t>
            </a:r>
            <a:r>
              <a:rPr lang="en-US" sz="3600" dirty="0" smtClean="0">
                <a:solidFill>
                  <a:srgbClr val="FFFF00"/>
                </a:solidFill>
                <a:cs typeface="Times New Roman" pitchFamily="18" charset="0"/>
              </a:rPr>
              <a:t> co </a:t>
            </a:r>
            <a:r>
              <a:rPr lang="en-US" sz="3600" dirty="0" err="1" smtClean="0">
                <a:solidFill>
                  <a:srgbClr val="FFFF00"/>
                </a:solidFill>
                <a:cs typeface="Times New Roman" pitchFamily="18" charset="0"/>
              </a:rPr>
              <a:t>giãn</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cầu</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theo</a:t>
            </a:r>
            <a:r>
              <a:rPr lang="en-US" sz="3600" dirty="0" smtClean="0">
                <a:solidFill>
                  <a:srgbClr val="FFFF00"/>
                </a:solidFill>
                <a:cs typeface="Times New Roman" pitchFamily="18" charset="0"/>
              </a:rPr>
              <a:t> </a:t>
            </a:r>
            <a:r>
              <a:rPr lang="en-US" sz="3600" dirty="0" err="1" smtClean="0">
                <a:solidFill>
                  <a:srgbClr val="FFFF00"/>
                </a:solidFill>
                <a:cs typeface="Times New Roman" pitchFamily="18" charset="0"/>
              </a:rPr>
              <a:t>giá</a:t>
            </a:r>
            <a:endParaRPr lang="en-US" sz="3600" dirty="0" smtClean="0">
              <a:solidFill>
                <a:srgbClr val="FFFF00"/>
              </a:solidFill>
              <a:cs typeface="Times New Roman" pitchFamily="18" charset="0"/>
            </a:endParaRPr>
          </a:p>
        </p:txBody>
      </p:sp>
      <p:sp>
        <p:nvSpPr>
          <p:cNvPr id="1032" name="Rectangle 3"/>
          <p:cNvSpPr>
            <a:spLocks noGrp="1" noChangeArrowheads="1"/>
          </p:cNvSpPr>
          <p:nvPr>
            <p:ph type="body" sz="half" idx="1"/>
          </p:nvPr>
        </p:nvSpPr>
        <p:spPr>
          <a:xfrm>
            <a:off x="107504" y="1340768"/>
            <a:ext cx="8928992" cy="4061048"/>
          </a:xfrm>
        </p:spPr>
        <p:txBody>
          <a:bodyPr>
            <a:normAutofit lnSpcReduction="10000"/>
          </a:bodyPr>
          <a:lstStyle/>
          <a:p>
            <a:pPr eaLnBrk="1" hangingPunct="1">
              <a:lnSpc>
                <a:spcPct val="150000"/>
              </a:lnSpc>
            </a:pPr>
            <a:r>
              <a:rPr lang="en-US" sz="3200" dirty="0" err="1" smtClean="0">
                <a:cs typeface="Times New Roman" pitchFamily="18" charset="0"/>
              </a:rPr>
              <a:t>Cầu</a:t>
            </a:r>
            <a:r>
              <a:rPr lang="en-US" sz="3200" dirty="0" smtClean="0">
                <a:cs typeface="Times New Roman" pitchFamily="18" charset="0"/>
              </a:rPr>
              <a:t> co </a:t>
            </a:r>
            <a:r>
              <a:rPr lang="en-US" sz="3200" dirty="0" err="1" smtClean="0">
                <a:cs typeface="Times New Roman" pitchFamily="18" charset="0"/>
              </a:rPr>
              <a:t>dãn</a:t>
            </a:r>
            <a:r>
              <a:rPr lang="en-US" sz="3200" dirty="0" smtClean="0">
                <a:cs typeface="Times New Roman" pitchFamily="18" charset="0"/>
              </a:rPr>
              <a:t> </a:t>
            </a:r>
            <a:r>
              <a:rPr lang="en-US" sz="3200" dirty="0" err="1" smtClean="0">
                <a:cs typeface="Times New Roman" pitchFamily="18" charset="0"/>
              </a:rPr>
              <a:t>nhiều</a:t>
            </a:r>
            <a:r>
              <a:rPr lang="en-US" sz="3200" dirty="0" smtClean="0">
                <a:cs typeface="Times New Roman" pitchFamily="18" charset="0"/>
              </a:rPr>
              <a:t>: %</a:t>
            </a:r>
            <a:r>
              <a:rPr lang="en-US" sz="3200" dirty="0" smtClean="0">
                <a:cs typeface="Times New Roman" pitchFamily="18" charset="0"/>
                <a:sym typeface="Symbol" pitchFamily="18" charset="2"/>
              </a:rPr>
              <a:t>Q &gt; %P 	  </a:t>
            </a:r>
            <a:r>
              <a:rPr lang="en-US" sz="3200" dirty="0" smtClean="0">
                <a:cs typeface="Times New Roman" pitchFamily="18" charset="0"/>
                <a:sym typeface="Wingdings" pitchFamily="2" charset="2"/>
              </a:rPr>
              <a:t>|E</a:t>
            </a:r>
            <a:r>
              <a:rPr lang="en-US" sz="3200" baseline="-25000" dirty="0" smtClean="0">
                <a:cs typeface="Times New Roman" pitchFamily="18" charset="0"/>
                <a:sym typeface="Wingdings" pitchFamily="2" charset="2"/>
              </a:rPr>
              <a:t>D</a:t>
            </a:r>
            <a:r>
              <a:rPr lang="en-US" sz="3200" dirty="0" smtClean="0">
                <a:cs typeface="Times New Roman" pitchFamily="18" charset="0"/>
                <a:sym typeface="Wingdings" pitchFamily="2" charset="2"/>
              </a:rPr>
              <a:t>| &gt; 1</a:t>
            </a:r>
          </a:p>
          <a:p>
            <a:pPr eaLnBrk="1" hangingPunct="1">
              <a:lnSpc>
                <a:spcPct val="150000"/>
              </a:lnSpc>
            </a:pPr>
            <a:r>
              <a:rPr lang="en-US" sz="3200" dirty="0" err="1" smtClean="0">
                <a:cs typeface="Times New Roman" pitchFamily="18" charset="0"/>
                <a:sym typeface="Wingdings" pitchFamily="2" charset="2"/>
              </a:rPr>
              <a:t>Cầu</a:t>
            </a:r>
            <a:r>
              <a:rPr lang="en-US" sz="3200" dirty="0" smtClean="0">
                <a:cs typeface="Times New Roman" pitchFamily="18" charset="0"/>
                <a:sym typeface="Wingdings" pitchFamily="2" charset="2"/>
              </a:rPr>
              <a:t> co </a:t>
            </a:r>
            <a:r>
              <a:rPr lang="en-US" sz="3200" dirty="0" err="1" smtClean="0">
                <a:cs typeface="Times New Roman" pitchFamily="18" charset="0"/>
                <a:sym typeface="Wingdings" pitchFamily="2" charset="2"/>
              </a:rPr>
              <a:t>giãn</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ít</a:t>
            </a:r>
            <a:r>
              <a:rPr lang="en-US" sz="3200" dirty="0" smtClean="0">
                <a:cs typeface="Times New Roman" pitchFamily="18" charset="0"/>
                <a:sym typeface="Wingdings" pitchFamily="2" charset="2"/>
              </a:rPr>
              <a:t>: </a:t>
            </a:r>
            <a:r>
              <a:rPr lang="en-US" sz="3200" dirty="0" smtClean="0">
                <a:cs typeface="Times New Roman" pitchFamily="18" charset="0"/>
              </a:rPr>
              <a:t> </a:t>
            </a:r>
            <a:r>
              <a:rPr lang="en-US" sz="3200" dirty="0">
                <a:cs typeface="Times New Roman" pitchFamily="18" charset="0"/>
              </a:rPr>
              <a:t>%</a:t>
            </a:r>
            <a:r>
              <a:rPr lang="en-US" sz="3200" dirty="0">
                <a:cs typeface="Times New Roman" pitchFamily="18" charset="0"/>
                <a:sym typeface="Symbol" pitchFamily="18" charset="2"/>
              </a:rPr>
              <a:t>Q </a:t>
            </a:r>
            <a:r>
              <a:rPr lang="en-US" sz="3200" dirty="0" smtClean="0">
                <a:cs typeface="Times New Roman" pitchFamily="18" charset="0"/>
                <a:sym typeface="Symbol" pitchFamily="18" charset="2"/>
              </a:rPr>
              <a:t>&lt; </a:t>
            </a:r>
            <a:r>
              <a:rPr lang="en-US" sz="3200" dirty="0">
                <a:cs typeface="Times New Roman" pitchFamily="18" charset="0"/>
                <a:sym typeface="Symbol" pitchFamily="18" charset="2"/>
              </a:rPr>
              <a:t>%P </a:t>
            </a:r>
            <a:r>
              <a:rPr lang="en-US" sz="3200" dirty="0" smtClean="0">
                <a:cs typeface="Times New Roman" pitchFamily="18" charset="0"/>
                <a:sym typeface="Symbol" pitchFamily="18" charset="2"/>
              </a:rPr>
              <a:t>	  </a:t>
            </a:r>
            <a:r>
              <a:rPr lang="en-US" sz="3200" dirty="0" smtClean="0">
                <a:cs typeface="Times New Roman" pitchFamily="18" charset="0"/>
                <a:sym typeface="Wingdings" pitchFamily="2" charset="2"/>
              </a:rPr>
              <a:t></a:t>
            </a:r>
            <a:r>
              <a:rPr lang="en-US" sz="3200" dirty="0">
                <a:cs typeface="Times New Roman" pitchFamily="18" charset="0"/>
                <a:sym typeface="Wingdings" pitchFamily="2" charset="2"/>
              </a:rPr>
              <a:t>|E</a:t>
            </a:r>
            <a:r>
              <a:rPr lang="en-US" sz="3200" baseline="-25000" dirty="0">
                <a:cs typeface="Times New Roman" pitchFamily="18" charset="0"/>
                <a:sym typeface="Wingdings" pitchFamily="2" charset="2"/>
              </a:rPr>
              <a:t>D</a:t>
            </a:r>
            <a:r>
              <a:rPr lang="en-US" sz="3200" dirty="0">
                <a:cs typeface="Times New Roman" pitchFamily="18" charset="0"/>
                <a:sym typeface="Wingdings" pitchFamily="2" charset="2"/>
              </a:rPr>
              <a:t>| </a:t>
            </a:r>
            <a:r>
              <a:rPr lang="en-US" sz="3200" dirty="0" smtClean="0">
                <a:cs typeface="Times New Roman" pitchFamily="18" charset="0"/>
                <a:sym typeface="Wingdings" pitchFamily="2" charset="2"/>
              </a:rPr>
              <a:t>&lt; 1</a:t>
            </a:r>
          </a:p>
          <a:p>
            <a:pPr eaLnBrk="1" hangingPunct="1">
              <a:lnSpc>
                <a:spcPct val="150000"/>
              </a:lnSpc>
            </a:pPr>
            <a:r>
              <a:rPr lang="en-US" sz="3200" dirty="0" err="1" smtClean="0">
                <a:cs typeface="Times New Roman" pitchFamily="18" charset="0"/>
                <a:sym typeface="Wingdings" pitchFamily="2" charset="2"/>
              </a:rPr>
              <a:t>Cầu</a:t>
            </a:r>
            <a:r>
              <a:rPr lang="en-US" sz="3200" dirty="0" smtClean="0">
                <a:cs typeface="Times New Roman" pitchFamily="18" charset="0"/>
                <a:sym typeface="Wingdings" pitchFamily="2" charset="2"/>
              </a:rPr>
              <a:t> co </a:t>
            </a:r>
            <a:r>
              <a:rPr lang="en-US" sz="3200" dirty="0" err="1" smtClean="0">
                <a:cs typeface="Times New Roman" pitchFamily="18" charset="0"/>
                <a:sym typeface="Wingdings" pitchFamily="2" charset="2"/>
              </a:rPr>
              <a:t>giãn</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đơn</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vị</a:t>
            </a:r>
            <a:r>
              <a:rPr lang="en-US" sz="3200" dirty="0" smtClean="0">
                <a:cs typeface="Times New Roman" pitchFamily="18" charset="0"/>
                <a:sym typeface="Wingdings" pitchFamily="2" charset="2"/>
              </a:rPr>
              <a:t>: </a:t>
            </a:r>
            <a:r>
              <a:rPr lang="en-US" sz="3200" dirty="0" smtClean="0">
                <a:cs typeface="Times New Roman" pitchFamily="18" charset="0"/>
              </a:rPr>
              <a:t> </a:t>
            </a:r>
            <a:r>
              <a:rPr lang="en-US" sz="3200" dirty="0">
                <a:cs typeface="Times New Roman" pitchFamily="18" charset="0"/>
              </a:rPr>
              <a:t>%</a:t>
            </a:r>
            <a:r>
              <a:rPr lang="en-US" sz="3200" dirty="0">
                <a:cs typeface="Times New Roman" pitchFamily="18" charset="0"/>
                <a:sym typeface="Symbol" pitchFamily="18" charset="2"/>
              </a:rPr>
              <a:t>Q </a:t>
            </a:r>
            <a:r>
              <a:rPr lang="en-US" sz="3200" dirty="0" smtClean="0">
                <a:cs typeface="Times New Roman" pitchFamily="18" charset="0"/>
                <a:sym typeface="Symbol" pitchFamily="18" charset="2"/>
              </a:rPr>
              <a:t>= </a:t>
            </a:r>
            <a:r>
              <a:rPr lang="en-US" sz="3200" dirty="0">
                <a:cs typeface="Times New Roman" pitchFamily="18" charset="0"/>
                <a:sym typeface="Symbol" pitchFamily="18" charset="2"/>
              </a:rPr>
              <a:t>%P </a:t>
            </a:r>
            <a:r>
              <a:rPr lang="en-US" sz="3200" dirty="0" smtClean="0">
                <a:cs typeface="Times New Roman" pitchFamily="18" charset="0"/>
                <a:sym typeface="Symbol" pitchFamily="18" charset="2"/>
              </a:rPr>
              <a:t>	  </a:t>
            </a:r>
            <a:r>
              <a:rPr lang="en-US" sz="3200" dirty="0" smtClean="0">
                <a:cs typeface="Times New Roman" pitchFamily="18" charset="0"/>
                <a:sym typeface="Wingdings" pitchFamily="2" charset="2"/>
              </a:rPr>
              <a:t></a:t>
            </a:r>
            <a:r>
              <a:rPr lang="en-US" sz="3200" dirty="0">
                <a:cs typeface="Times New Roman" pitchFamily="18" charset="0"/>
                <a:sym typeface="Wingdings" pitchFamily="2" charset="2"/>
              </a:rPr>
              <a:t>|E</a:t>
            </a:r>
            <a:r>
              <a:rPr lang="en-US" sz="3200" baseline="-25000" dirty="0">
                <a:cs typeface="Times New Roman" pitchFamily="18" charset="0"/>
                <a:sym typeface="Wingdings" pitchFamily="2" charset="2"/>
              </a:rPr>
              <a:t>D</a:t>
            </a:r>
            <a:r>
              <a:rPr lang="en-US" sz="3200" dirty="0">
                <a:cs typeface="Times New Roman" pitchFamily="18" charset="0"/>
                <a:sym typeface="Wingdings" pitchFamily="2" charset="2"/>
              </a:rPr>
              <a:t>| </a:t>
            </a:r>
            <a:r>
              <a:rPr lang="en-US" sz="3200" dirty="0" smtClean="0">
                <a:cs typeface="Times New Roman" pitchFamily="18" charset="0"/>
                <a:sym typeface="Wingdings" pitchFamily="2" charset="2"/>
              </a:rPr>
              <a:t>= 1</a:t>
            </a:r>
          </a:p>
          <a:p>
            <a:pPr eaLnBrk="1" hangingPunct="1">
              <a:lnSpc>
                <a:spcPct val="150000"/>
              </a:lnSpc>
            </a:pPr>
            <a:r>
              <a:rPr lang="en-US" sz="3200" dirty="0" err="1" smtClean="0">
                <a:cs typeface="Times New Roman" pitchFamily="18" charset="0"/>
                <a:sym typeface="Wingdings" pitchFamily="2" charset="2"/>
              </a:rPr>
              <a:t>Cầu</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không</a:t>
            </a:r>
            <a:r>
              <a:rPr lang="en-US" sz="3200" dirty="0" smtClean="0">
                <a:cs typeface="Times New Roman" pitchFamily="18" charset="0"/>
                <a:sym typeface="Wingdings" pitchFamily="2" charset="2"/>
              </a:rPr>
              <a:t> co </a:t>
            </a:r>
            <a:r>
              <a:rPr lang="en-US" sz="3200" dirty="0" err="1" smtClean="0">
                <a:cs typeface="Times New Roman" pitchFamily="18" charset="0"/>
                <a:sym typeface="Wingdings" pitchFamily="2" charset="2"/>
              </a:rPr>
              <a:t>giãn</a:t>
            </a:r>
            <a:r>
              <a:rPr lang="en-US" sz="3200" dirty="0" smtClean="0">
                <a:cs typeface="Times New Roman" pitchFamily="18" charset="0"/>
                <a:sym typeface="Wingdings" pitchFamily="2" charset="2"/>
              </a:rPr>
              <a:t>: </a:t>
            </a:r>
            <a:r>
              <a:rPr lang="en-US" sz="3200" dirty="0">
                <a:cs typeface="Times New Roman" pitchFamily="18" charset="0"/>
              </a:rPr>
              <a:t> %</a:t>
            </a:r>
            <a:r>
              <a:rPr lang="en-US" sz="3200" dirty="0">
                <a:cs typeface="Times New Roman" pitchFamily="18" charset="0"/>
                <a:sym typeface="Symbol" pitchFamily="18" charset="2"/>
              </a:rPr>
              <a:t>Q </a:t>
            </a:r>
            <a:r>
              <a:rPr lang="en-US" sz="3200" dirty="0" smtClean="0">
                <a:cs typeface="Times New Roman" pitchFamily="18" charset="0"/>
                <a:sym typeface="Symbol" pitchFamily="18" charset="2"/>
              </a:rPr>
              <a:t>= 0 		  </a:t>
            </a:r>
            <a:r>
              <a:rPr lang="en-US" sz="3200" dirty="0" smtClean="0">
                <a:cs typeface="Times New Roman" pitchFamily="18" charset="0"/>
                <a:sym typeface="Wingdings" pitchFamily="2" charset="2"/>
              </a:rPr>
              <a:t></a:t>
            </a:r>
            <a:r>
              <a:rPr lang="en-US" sz="3200" dirty="0">
                <a:cs typeface="Times New Roman" pitchFamily="18" charset="0"/>
                <a:sym typeface="Wingdings" pitchFamily="2" charset="2"/>
              </a:rPr>
              <a:t>|E</a:t>
            </a:r>
            <a:r>
              <a:rPr lang="en-US" sz="3200" baseline="-25000" dirty="0">
                <a:cs typeface="Times New Roman" pitchFamily="18" charset="0"/>
                <a:sym typeface="Wingdings" pitchFamily="2" charset="2"/>
              </a:rPr>
              <a:t>D</a:t>
            </a:r>
            <a:r>
              <a:rPr lang="en-US" sz="3200" dirty="0">
                <a:cs typeface="Times New Roman" pitchFamily="18" charset="0"/>
                <a:sym typeface="Wingdings" pitchFamily="2" charset="2"/>
              </a:rPr>
              <a:t>| </a:t>
            </a:r>
            <a:r>
              <a:rPr lang="en-US" sz="3200" dirty="0" smtClean="0">
                <a:cs typeface="Times New Roman" pitchFamily="18" charset="0"/>
                <a:sym typeface="Wingdings" pitchFamily="2" charset="2"/>
              </a:rPr>
              <a:t>= 0</a:t>
            </a:r>
          </a:p>
          <a:p>
            <a:pPr eaLnBrk="1" hangingPunct="1">
              <a:lnSpc>
                <a:spcPct val="150000"/>
              </a:lnSpc>
            </a:pPr>
            <a:r>
              <a:rPr lang="en-US" sz="3200" dirty="0" err="1" smtClean="0">
                <a:cs typeface="Times New Roman" pitchFamily="18" charset="0"/>
                <a:sym typeface="Wingdings" pitchFamily="2" charset="2"/>
              </a:rPr>
              <a:t>Cầu</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hoàn</a:t>
            </a:r>
            <a:r>
              <a:rPr lang="en-US" sz="3200" dirty="0" smtClean="0">
                <a:cs typeface="Times New Roman" pitchFamily="18" charset="0"/>
                <a:sym typeface="Wingdings" pitchFamily="2" charset="2"/>
              </a:rPr>
              <a:t> </a:t>
            </a:r>
            <a:r>
              <a:rPr lang="en-US" sz="3200" dirty="0" err="1" smtClean="0">
                <a:cs typeface="Times New Roman" pitchFamily="18" charset="0"/>
                <a:sym typeface="Wingdings" pitchFamily="2" charset="2"/>
              </a:rPr>
              <a:t>toàn</a:t>
            </a:r>
            <a:r>
              <a:rPr lang="en-US" sz="3200" dirty="0" smtClean="0">
                <a:cs typeface="Times New Roman" pitchFamily="18" charset="0"/>
                <a:sym typeface="Wingdings" pitchFamily="2" charset="2"/>
              </a:rPr>
              <a:t> co </a:t>
            </a:r>
            <a:r>
              <a:rPr lang="en-US" sz="3200" dirty="0" err="1" smtClean="0">
                <a:cs typeface="Times New Roman" pitchFamily="18" charset="0"/>
                <a:sym typeface="Wingdings" pitchFamily="2" charset="2"/>
              </a:rPr>
              <a:t>giãn</a:t>
            </a:r>
            <a:r>
              <a:rPr lang="en-US" sz="3200" dirty="0" smtClean="0">
                <a:cs typeface="Times New Roman" pitchFamily="18" charset="0"/>
                <a:sym typeface="Wingdings" pitchFamily="2" charset="2"/>
              </a:rPr>
              <a:t>: </a:t>
            </a:r>
            <a:r>
              <a:rPr lang="en-US" sz="3200" dirty="0">
                <a:cs typeface="Times New Roman" pitchFamily="18" charset="0"/>
              </a:rPr>
              <a:t> %</a:t>
            </a:r>
            <a:r>
              <a:rPr lang="en-US" sz="3200" dirty="0">
                <a:cs typeface="Times New Roman" pitchFamily="18" charset="0"/>
                <a:sym typeface="Symbol" pitchFamily="18" charset="2"/>
              </a:rPr>
              <a:t>Q </a:t>
            </a:r>
            <a:r>
              <a:rPr lang="en-US" sz="3200" dirty="0" smtClean="0">
                <a:cs typeface="Times New Roman" pitchFamily="18" charset="0"/>
                <a:sym typeface="Symbol" pitchFamily="18" charset="2"/>
              </a:rPr>
              <a:t>&gt;&gt;%</a:t>
            </a:r>
            <a:r>
              <a:rPr lang="en-US" sz="3200" dirty="0">
                <a:cs typeface="Times New Roman" pitchFamily="18" charset="0"/>
                <a:sym typeface="Symbol" pitchFamily="18" charset="2"/>
              </a:rPr>
              <a:t>P </a:t>
            </a:r>
            <a:r>
              <a:rPr lang="en-US" sz="3200" dirty="0">
                <a:cs typeface="Times New Roman" pitchFamily="18" charset="0"/>
                <a:sym typeface="Wingdings" pitchFamily="2" charset="2"/>
              </a:rPr>
              <a:t>|E</a:t>
            </a:r>
            <a:r>
              <a:rPr lang="en-US" sz="3200" baseline="-25000" dirty="0">
                <a:cs typeface="Times New Roman" pitchFamily="18" charset="0"/>
                <a:sym typeface="Wingdings" pitchFamily="2" charset="2"/>
              </a:rPr>
              <a:t>D</a:t>
            </a:r>
            <a:r>
              <a:rPr lang="en-US" sz="3200" dirty="0">
                <a:cs typeface="Times New Roman" pitchFamily="18" charset="0"/>
                <a:sym typeface="Wingdings" pitchFamily="2" charset="2"/>
              </a:rPr>
              <a:t>| </a:t>
            </a:r>
            <a:r>
              <a:rPr lang="en-US" sz="3200" dirty="0" smtClean="0">
                <a:cs typeface="Times New Roman" pitchFamily="18" charset="0"/>
                <a:sym typeface="Wingdings" pitchFamily="2" charset="2"/>
              </a:rPr>
              <a:t>= ∞</a:t>
            </a:r>
            <a:endParaRPr lang="en-US" sz="3200" dirty="0" smtClean="0">
              <a:cs typeface="Times New Roman" pitchFamily="18" charset="0"/>
              <a:sym typeface="Symbol" pitchFamily="18" charset="2"/>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1032">
                                            <p:txEl>
                                              <p:pRg st="0" end="0"/>
                                            </p:txEl>
                                          </p:spTgt>
                                        </p:tgtEl>
                                        <p:attrNameLst>
                                          <p:attrName>style.visibility</p:attrName>
                                        </p:attrNameLst>
                                      </p:cBhvr>
                                      <p:to>
                                        <p:strVal val="visible"/>
                                      </p:to>
                                    </p:set>
                                    <p:animEffect transition="in" filter="fade">
                                      <p:cBhvr>
                                        <p:cTn id="7" dur="800" decel="100000"/>
                                        <p:tgtEl>
                                          <p:spTgt spid="1032">
                                            <p:txEl>
                                              <p:pRg st="0" end="0"/>
                                            </p:txEl>
                                          </p:spTgt>
                                        </p:tgtEl>
                                      </p:cBhvr>
                                    </p:animEffect>
                                    <p:anim calcmode="lin" valueType="num">
                                      <p:cBhvr>
                                        <p:cTn id="8" dur="800" decel="100000" fill="hold"/>
                                        <p:tgtEl>
                                          <p:spTgt spid="1032">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032">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032">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032">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032">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1032">
                                            <p:txEl>
                                              <p:pRg st="1" end="1"/>
                                            </p:txEl>
                                          </p:spTgt>
                                        </p:tgtEl>
                                        <p:attrNameLst>
                                          <p:attrName>style.visibility</p:attrName>
                                        </p:attrNameLst>
                                      </p:cBhvr>
                                      <p:to>
                                        <p:strVal val="visible"/>
                                      </p:to>
                                    </p:set>
                                    <p:animEffect transition="in" filter="fade">
                                      <p:cBhvr>
                                        <p:cTn id="17" dur="800" decel="100000"/>
                                        <p:tgtEl>
                                          <p:spTgt spid="1032">
                                            <p:txEl>
                                              <p:pRg st="1" end="1"/>
                                            </p:txEl>
                                          </p:spTgt>
                                        </p:tgtEl>
                                      </p:cBhvr>
                                    </p:animEffect>
                                    <p:anim calcmode="lin" valueType="num">
                                      <p:cBhvr>
                                        <p:cTn id="18" dur="800" decel="100000" fill="hold"/>
                                        <p:tgtEl>
                                          <p:spTgt spid="1032">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032">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032">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032">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032">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1032">
                                            <p:txEl>
                                              <p:pRg st="2" end="2"/>
                                            </p:txEl>
                                          </p:spTgt>
                                        </p:tgtEl>
                                        <p:attrNameLst>
                                          <p:attrName>style.visibility</p:attrName>
                                        </p:attrNameLst>
                                      </p:cBhvr>
                                      <p:to>
                                        <p:strVal val="visible"/>
                                      </p:to>
                                    </p:set>
                                    <p:animEffect transition="in" filter="fade">
                                      <p:cBhvr>
                                        <p:cTn id="27" dur="800" decel="100000"/>
                                        <p:tgtEl>
                                          <p:spTgt spid="1032">
                                            <p:txEl>
                                              <p:pRg st="2" end="2"/>
                                            </p:txEl>
                                          </p:spTgt>
                                        </p:tgtEl>
                                      </p:cBhvr>
                                    </p:animEffect>
                                    <p:anim calcmode="lin" valueType="num">
                                      <p:cBhvr>
                                        <p:cTn id="28" dur="800" decel="100000" fill="hold"/>
                                        <p:tgtEl>
                                          <p:spTgt spid="1032">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1032">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1032">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032">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032">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1032">
                                            <p:txEl>
                                              <p:pRg st="3" end="3"/>
                                            </p:txEl>
                                          </p:spTgt>
                                        </p:tgtEl>
                                        <p:attrNameLst>
                                          <p:attrName>style.visibility</p:attrName>
                                        </p:attrNameLst>
                                      </p:cBhvr>
                                      <p:to>
                                        <p:strVal val="visible"/>
                                      </p:to>
                                    </p:set>
                                    <p:animEffect transition="in" filter="fade">
                                      <p:cBhvr>
                                        <p:cTn id="37" dur="800" decel="100000"/>
                                        <p:tgtEl>
                                          <p:spTgt spid="1032">
                                            <p:txEl>
                                              <p:pRg st="3" end="3"/>
                                            </p:txEl>
                                          </p:spTgt>
                                        </p:tgtEl>
                                      </p:cBhvr>
                                    </p:animEffect>
                                    <p:anim calcmode="lin" valueType="num">
                                      <p:cBhvr>
                                        <p:cTn id="38" dur="800" decel="100000" fill="hold"/>
                                        <p:tgtEl>
                                          <p:spTgt spid="1032">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1032">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1032">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032">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032">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1032">
                                            <p:txEl>
                                              <p:pRg st="4" end="4"/>
                                            </p:txEl>
                                          </p:spTgt>
                                        </p:tgtEl>
                                        <p:attrNameLst>
                                          <p:attrName>style.visibility</p:attrName>
                                        </p:attrNameLst>
                                      </p:cBhvr>
                                      <p:to>
                                        <p:strVal val="visible"/>
                                      </p:to>
                                    </p:set>
                                    <p:animEffect transition="in" filter="fade">
                                      <p:cBhvr>
                                        <p:cTn id="47" dur="800" decel="100000"/>
                                        <p:tgtEl>
                                          <p:spTgt spid="1032">
                                            <p:txEl>
                                              <p:pRg st="4" end="4"/>
                                            </p:txEl>
                                          </p:spTgt>
                                        </p:tgtEl>
                                      </p:cBhvr>
                                    </p:animEffect>
                                    <p:anim calcmode="lin" valueType="num">
                                      <p:cBhvr>
                                        <p:cTn id="48" dur="800" decel="100000" fill="hold"/>
                                        <p:tgtEl>
                                          <p:spTgt spid="1032">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1032">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1032">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032">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032">
                                            <p:txEl>
                                              <p:pRg st="4" end="4"/>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29600" cy="5184576"/>
          </a:xfrm>
        </p:spPr>
        <p:txBody>
          <a:bodyPr/>
          <a:lstStyle/>
          <a:p>
            <a:pPr>
              <a:lnSpc>
                <a:spcPct val="150000"/>
              </a:lnSpc>
              <a:spcBef>
                <a:spcPts val="0"/>
              </a:spcBef>
            </a:pPr>
            <a:r>
              <a:rPr lang="en-US" sz="3600" smtClean="0"/>
              <a:t>Bài toán:</a:t>
            </a:r>
          </a:p>
          <a:p>
            <a:pPr marL="0" indent="0">
              <a:lnSpc>
                <a:spcPct val="150000"/>
              </a:lnSpc>
              <a:spcBef>
                <a:spcPts val="0"/>
              </a:spcBef>
              <a:buNone/>
            </a:pPr>
            <a:r>
              <a:rPr lang="en-US" sz="3600" smtClean="0"/>
              <a:t>	Tính co giãn cầu theo giá của đường cầu: P = 25 – Q lần lượt ở các mức giá: P</a:t>
            </a:r>
            <a:r>
              <a:rPr lang="en-US" sz="3600" baseline="-25000" smtClean="0"/>
              <a:t>1</a:t>
            </a:r>
            <a:r>
              <a:rPr lang="en-US" sz="3600" smtClean="0"/>
              <a:t> = 5; P</a:t>
            </a:r>
            <a:r>
              <a:rPr lang="en-US" sz="3600" baseline="-25000" smtClean="0"/>
              <a:t>2</a:t>
            </a:r>
            <a:r>
              <a:rPr lang="en-US" sz="3600" smtClean="0"/>
              <a:t> = 10; P</a:t>
            </a:r>
            <a:r>
              <a:rPr lang="en-US" sz="3600" baseline="-25000" smtClean="0"/>
              <a:t>3</a:t>
            </a:r>
            <a:r>
              <a:rPr lang="en-US" sz="3600" smtClean="0"/>
              <a:t> = 15; P</a:t>
            </a:r>
            <a:r>
              <a:rPr lang="en-US" sz="3600" baseline="-25000" smtClean="0"/>
              <a:t>4</a:t>
            </a:r>
            <a:r>
              <a:rPr lang="en-US" sz="3600" smtClean="0"/>
              <a:t> = 20. Minh họa các điểm co giãn trên cùng 1 đồ thị.</a:t>
            </a:r>
          </a:p>
        </p:txBody>
      </p:sp>
    </p:spTree>
    <p:extLst>
      <p:ext uri="{BB962C8B-B14F-4D97-AF65-F5344CB8AC3E}">
        <p14:creationId xmlns:p14="http://schemas.microsoft.com/office/powerpoint/2010/main" val="239961486"/>
      </p:ext>
    </p:extLst>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p:cNvCxnSpPr/>
          <p:nvPr/>
        </p:nvCxnSpPr>
        <p:spPr>
          <a:xfrm flipV="1">
            <a:off x="1691680" y="1556792"/>
            <a:ext cx="0" cy="3744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691680" y="5301208"/>
            <a:ext cx="44644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714178" y="2060848"/>
            <a:ext cx="3937942" cy="3255497"/>
          </a:xfrm>
          <a:prstGeom prst="line">
            <a:avLst/>
          </a:prstGeom>
          <a:ln w="57150">
            <a:solidFill>
              <a:srgbClr val="FF00FF"/>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263484" y="1412776"/>
            <a:ext cx="356188" cy="461665"/>
          </a:xfrm>
          <a:prstGeom prst="rect">
            <a:avLst/>
          </a:prstGeom>
          <a:noFill/>
        </p:spPr>
        <p:txBody>
          <a:bodyPr wrap="none" rtlCol="0">
            <a:spAutoFit/>
          </a:bodyPr>
          <a:lstStyle/>
          <a:p>
            <a:r>
              <a:rPr lang="en-US" sz="2400" smtClean="0">
                <a:latin typeface="+mj-lt"/>
              </a:rPr>
              <a:t>P</a:t>
            </a:r>
            <a:endParaRPr lang="en-US" sz="2400">
              <a:latin typeface="+mj-lt"/>
            </a:endParaRPr>
          </a:p>
        </p:txBody>
      </p:sp>
      <p:sp>
        <p:nvSpPr>
          <p:cNvPr id="44" name="TextBox 43"/>
          <p:cNvSpPr txBox="1"/>
          <p:nvPr/>
        </p:nvSpPr>
        <p:spPr>
          <a:xfrm>
            <a:off x="1979713" y="548680"/>
            <a:ext cx="5832647" cy="584775"/>
          </a:xfrm>
          <a:prstGeom prst="rect">
            <a:avLst/>
          </a:prstGeom>
          <a:noFill/>
        </p:spPr>
        <p:txBody>
          <a:bodyPr wrap="square" rtlCol="0">
            <a:spAutoFit/>
          </a:bodyPr>
          <a:lstStyle/>
          <a:p>
            <a:r>
              <a:rPr lang="en-US" sz="3200" smtClean="0">
                <a:solidFill>
                  <a:srgbClr val="FF0000"/>
                </a:solidFill>
                <a:latin typeface="+mj-lt"/>
              </a:rPr>
              <a:t>Độ co giãn dọc theo đường cầu</a:t>
            </a:r>
            <a:endParaRPr lang="en-US" sz="3200">
              <a:solidFill>
                <a:srgbClr val="FF0000"/>
              </a:solidFill>
              <a:latin typeface="+mj-lt"/>
            </a:endParaRPr>
          </a:p>
        </p:txBody>
      </p:sp>
      <p:sp>
        <p:nvSpPr>
          <p:cNvPr id="5" name="Right Brace 4"/>
          <p:cNvSpPr/>
          <p:nvPr/>
        </p:nvSpPr>
        <p:spPr>
          <a:xfrm rot="18615245">
            <a:off x="2529413" y="1404617"/>
            <a:ext cx="565598" cy="2080166"/>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ight Brace 41"/>
          <p:cNvSpPr/>
          <p:nvPr/>
        </p:nvSpPr>
        <p:spPr>
          <a:xfrm rot="18615245">
            <a:off x="4746592" y="3169826"/>
            <a:ext cx="565598" cy="2288183"/>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p:cNvSpPr txBox="1"/>
          <p:nvPr/>
        </p:nvSpPr>
        <p:spPr>
          <a:xfrm rot="21063855">
            <a:off x="2348136" y="1609636"/>
            <a:ext cx="2763923" cy="523220"/>
          </a:xfrm>
          <a:prstGeom prst="rect">
            <a:avLst/>
          </a:prstGeom>
          <a:noFill/>
        </p:spPr>
        <p:txBody>
          <a:bodyPr wrap="square" rtlCol="0">
            <a:spAutoFit/>
          </a:bodyPr>
          <a:lstStyle/>
          <a:p>
            <a:r>
              <a:rPr lang="en-US" sz="2800" smtClean="0">
                <a:solidFill>
                  <a:srgbClr val="E67D0A"/>
                </a:solidFill>
                <a:latin typeface="+mj-lt"/>
              </a:rPr>
              <a:t>Cầu co giãn nhiều</a:t>
            </a:r>
            <a:endParaRPr lang="en-US" sz="2800">
              <a:solidFill>
                <a:srgbClr val="E67D0A"/>
              </a:solidFill>
              <a:latin typeface="+mj-lt"/>
            </a:endParaRPr>
          </a:p>
        </p:txBody>
      </p:sp>
      <p:sp>
        <p:nvSpPr>
          <p:cNvPr id="46" name="TextBox 45"/>
          <p:cNvSpPr txBox="1"/>
          <p:nvPr/>
        </p:nvSpPr>
        <p:spPr>
          <a:xfrm rot="21063855">
            <a:off x="5024574" y="3486387"/>
            <a:ext cx="2763923" cy="523220"/>
          </a:xfrm>
          <a:prstGeom prst="rect">
            <a:avLst/>
          </a:prstGeom>
          <a:noFill/>
        </p:spPr>
        <p:txBody>
          <a:bodyPr wrap="square" rtlCol="0">
            <a:spAutoFit/>
          </a:bodyPr>
          <a:lstStyle/>
          <a:p>
            <a:r>
              <a:rPr lang="en-US" sz="2800" smtClean="0">
                <a:solidFill>
                  <a:srgbClr val="E67D0A"/>
                </a:solidFill>
                <a:latin typeface="+mj-lt"/>
              </a:rPr>
              <a:t>Cầu kém co giãn</a:t>
            </a:r>
            <a:endParaRPr lang="en-US" sz="2800">
              <a:solidFill>
                <a:srgbClr val="E67D0A"/>
              </a:solidFill>
              <a:latin typeface="+mj-lt"/>
            </a:endParaRPr>
          </a:p>
        </p:txBody>
      </p:sp>
      <p:sp>
        <p:nvSpPr>
          <p:cNvPr id="47" name="TextBox 46"/>
          <p:cNvSpPr txBox="1"/>
          <p:nvPr/>
        </p:nvSpPr>
        <p:spPr>
          <a:xfrm rot="21063855">
            <a:off x="4259597" y="2309596"/>
            <a:ext cx="3243780" cy="523220"/>
          </a:xfrm>
          <a:prstGeom prst="rect">
            <a:avLst/>
          </a:prstGeom>
          <a:noFill/>
        </p:spPr>
        <p:txBody>
          <a:bodyPr wrap="square" rtlCol="0">
            <a:spAutoFit/>
          </a:bodyPr>
          <a:lstStyle/>
          <a:p>
            <a:r>
              <a:rPr lang="en-US" sz="2800" smtClean="0">
                <a:solidFill>
                  <a:srgbClr val="E67D0A"/>
                </a:solidFill>
                <a:latin typeface="+mj-lt"/>
              </a:rPr>
              <a:t>Cầu co giãn đơn vị</a:t>
            </a:r>
            <a:endParaRPr lang="en-US" sz="2800">
              <a:solidFill>
                <a:srgbClr val="E67D0A"/>
              </a:solidFill>
              <a:latin typeface="+mj-lt"/>
            </a:endParaRPr>
          </a:p>
        </p:txBody>
      </p:sp>
      <p:cxnSp>
        <p:nvCxnSpPr>
          <p:cNvPr id="9" name="Straight Arrow Connector 8"/>
          <p:cNvCxnSpPr/>
          <p:nvPr/>
        </p:nvCxnSpPr>
        <p:spPr>
          <a:xfrm flipH="1">
            <a:off x="3788729" y="2924944"/>
            <a:ext cx="517244" cy="504056"/>
          </a:xfrm>
          <a:prstGeom prst="straightConnector1">
            <a:avLst/>
          </a:prstGeom>
          <a:ln>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881487" y="5334772"/>
            <a:ext cx="407484" cy="461665"/>
          </a:xfrm>
          <a:prstGeom prst="rect">
            <a:avLst/>
          </a:prstGeom>
          <a:noFill/>
        </p:spPr>
        <p:txBody>
          <a:bodyPr wrap="none" rtlCol="0">
            <a:spAutoFit/>
          </a:bodyPr>
          <a:lstStyle/>
          <a:p>
            <a:r>
              <a:rPr lang="en-US" sz="2400" smtClean="0">
                <a:latin typeface="+mj-lt"/>
              </a:rPr>
              <a:t>Q</a:t>
            </a:r>
            <a:endParaRPr lang="en-US" sz="2400">
              <a:latin typeface="+mj-lt"/>
            </a:endParaRPr>
          </a:p>
        </p:txBody>
      </p:sp>
    </p:spTree>
    <p:extLst>
      <p:ext uri="{BB962C8B-B14F-4D97-AF65-F5344CB8AC3E}">
        <p14:creationId xmlns:p14="http://schemas.microsoft.com/office/powerpoint/2010/main" val="2214572653"/>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7384"/>
            <a:ext cx="9144000" cy="93610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571500" indent="-571500" eaLnBrk="1" hangingPunct="1">
              <a:buFont typeface="Wingdings" pitchFamily="2" charset="2"/>
              <a:buChar char="v"/>
            </a:pPr>
            <a:r>
              <a:rPr lang="en-US" sz="3600" dirty="0" err="1">
                <a:solidFill>
                  <a:srgbClr val="FFFF00"/>
                </a:solidFill>
                <a:cs typeface="Times New Roman" pitchFamily="18" charset="0"/>
              </a:rPr>
              <a:t>Mối</a:t>
            </a:r>
            <a:r>
              <a:rPr lang="en-US" sz="3600" dirty="0">
                <a:solidFill>
                  <a:srgbClr val="FFFF00"/>
                </a:solidFill>
                <a:cs typeface="Times New Roman" pitchFamily="18" charset="0"/>
              </a:rPr>
              <a:t> </a:t>
            </a:r>
            <a:r>
              <a:rPr lang="en-US" sz="3600" dirty="0" err="1">
                <a:solidFill>
                  <a:srgbClr val="FFFF00"/>
                </a:solidFill>
                <a:cs typeface="Times New Roman" pitchFamily="18" charset="0"/>
              </a:rPr>
              <a:t>quan</a:t>
            </a:r>
            <a:r>
              <a:rPr lang="en-US" sz="3600" dirty="0">
                <a:solidFill>
                  <a:srgbClr val="FFFF00"/>
                </a:solidFill>
                <a:cs typeface="Times New Roman" pitchFamily="18" charset="0"/>
              </a:rPr>
              <a:t> </a:t>
            </a:r>
            <a:r>
              <a:rPr lang="en-US" sz="3600" dirty="0" err="1">
                <a:solidFill>
                  <a:srgbClr val="FFFF00"/>
                </a:solidFill>
                <a:cs typeface="Times New Roman" pitchFamily="18" charset="0"/>
              </a:rPr>
              <a:t>hệ</a:t>
            </a:r>
            <a:r>
              <a:rPr lang="en-US" sz="3600" dirty="0">
                <a:solidFill>
                  <a:srgbClr val="FFFF00"/>
                </a:solidFill>
                <a:cs typeface="Times New Roman" pitchFamily="18" charset="0"/>
              </a:rPr>
              <a:t> </a:t>
            </a:r>
            <a:r>
              <a:rPr lang="en-US" sz="3600" dirty="0" err="1">
                <a:solidFill>
                  <a:srgbClr val="FFFF00"/>
                </a:solidFill>
                <a:cs typeface="Times New Roman" pitchFamily="18" charset="0"/>
              </a:rPr>
              <a:t>giữa</a:t>
            </a:r>
            <a:r>
              <a:rPr lang="en-US" sz="3600" dirty="0">
                <a:solidFill>
                  <a:srgbClr val="FFFF00"/>
                </a:solidFill>
                <a:cs typeface="Times New Roman" pitchFamily="18" charset="0"/>
              </a:rPr>
              <a:t> E</a:t>
            </a:r>
            <a:r>
              <a:rPr lang="en-US" sz="3600" baseline="-25000" dirty="0">
                <a:solidFill>
                  <a:srgbClr val="FFFF00"/>
                </a:solidFill>
                <a:cs typeface="Times New Roman" pitchFamily="18" charset="0"/>
              </a:rPr>
              <a:t>D</a:t>
            </a:r>
            <a:r>
              <a:rPr lang="en-US" sz="3600" dirty="0">
                <a:solidFill>
                  <a:srgbClr val="FFFF00"/>
                </a:solidFill>
                <a:cs typeface="Times New Roman" pitchFamily="18" charset="0"/>
              </a:rPr>
              <a:t> </a:t>
            </a:r>
            <a:r>
              <a:rPr lang="en-US" sz="3600" dirty="0" err="1">
                <a:solidFill>
                  <a:srgbClr val="FFFF00"/>
                </a:solidFill>
                <a:cs typeface="Times New Roman" pitchFamily="18" charset="0"/>
              </a:rPr>
              <a:t>và</a:t>
            </a:r>
            <a:r>
              <a:rPr lang="en-US" sz="3600" dirty="0">
                <a:solidFill>
                  <a:srgbClr val="FFFF00"/>
                </a:solidFill>
                <a:cs typeface="Times New Roman" pitchFamily="18" charset="0"/>
              </a:rPr>
              <a:t> </a:t>
            </a:r>
            <a:r>
              <a:rPr lang="en-US" sz="3600" dirty="0" err="1">
                <a:solidFill>
                  <a:srgbClr val="FFFF00"/>
                </a:solidFill>
                <a:cs typeface="Times New Roman" pitchFamily="18" charset="0"/>
              </a:rPr>
              <a:t>tổng</a:t>
            </a:r>
            <a:r>
              <a:rPr lang="en-US" sz="3600" dirty="0">
                <a:solidFill>
                  <a:srgbClr val="FFFF00"/>
                </a:solidFill>
                <a:cs typeface="Times New Roman" pitchFamily="18" charset="0"/>
              </a:rPr>
              <a:t> </a:t>
            </a:r>
            <a:r>
              <a:rPr lang="en-US" sz="3600" dirty="0" err="1">
                <a:solidFill>
                  <a:srgbClr val="FFFF00"/>
                </a:solidFill>
                <a:cs typeface="Times New Roman" pitchFamily="18" charset="0"/>
              </a:rPr>
              <a:t>doanh</a:t>
            </a:r>
            <a:r>
              <a:rPr lang="en-US" sz="3600" dirty="0">
                <a:solidFill>
                  <a:srgbClr val="FFFF00"/>
                </a:solidFill>
                <a:cs typeface="Times New Roman" pitchFamily="18" charset="0"/>
              </a:rPr>
              <a:t> </a:t>
            </a:r>
            <a:r>
              <a:rPr lang="en-US" sz="3600" dirty="0" err="1">
                <a:solidFill>
                  <a:srgbClr val="FFFF00"/>
                </a:solidFill>
                <a:cs typeface="Times New Roman" pitchFamily="18" charset="0"/>
              </a:rPr>
              <a:t>thu</a:t>
            </a:r>
            <a:endParaRPr lang="en-US" sz="3600" dirty="0" smtClean="0">
              <a:solidFill>
                <a:srgbClr val="FFFF00"/>
              </a:solidFill>
              <a:cs typeface="Times New Roman" pitchFamily="18" charset="0"/>
            </a:endParaRPr>
          </a:p>
        </p:txBody>
      </p:sp>
      <p:cxnSp>
        <p:nvCxnSpPr>
          <p:cNvPr id="6" name="Straight Arrow Connector 5"/>
          <p:cNvCxnSpPr/>
          <p:nvPr/>
        </p:nvCxnSpPr>
        <p:spPr>
          <a:xfrm flipV="1">
            <a:off x="535700" y="2213691"/>
            <a:ext cx="0" cy="374441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535700" y="5958107"/>
            <a:ext cx="446449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58198" y="2717747"/>
            <a:ext cx="3937942" cy="3255497"/>
          </a:xfrm>
          <a:prstGeom prst="line">
            <a:avLst/>
          </a:prstGeom>
          <a:ln w="57150">
            <a:solidFill>
              <a:srgbClr val="FF00FF"/>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07504" y="2069675"/>
            <a:ext cx="356188" cy="461665"/>
          </a:xfrm>
          <a:prstGeom prst="rect">
            <a:avLst/>
          </a:prstGeom>
          <a:noFill/>
        </p:spPr>
        <p:txBody>
          <a:bodyPr wrap="none" rtlCol="0">
            <a:spAutoFit/>
          </a:bodyPr>
          <a:lstStyle/>
          <a:p>
            <a:r>
              <a:rPr lang="en-US" sz="2400" smtClean="0">
                <a:latin typeface="+mj-lt"/>
              </a:rPr>
              <a:t>P</a:t>
            </a:r>
            <a:endParaRPr lang="en-US" sz="2400">
              <a:latin typeface="+mj-lt"/>
            </a:endParaRPr>
          </a:p>
        </p:txBody>
      </p:sp>
      <p:sp>
        <p:nvSpPr>
          <p:cNvPr id="10" name="TextBox 9"/>
          <p:cNvSpPr txBox="1"/>
          <p:nvPr/>
        </p:nvSpPr>
        <p:spPr>
          <a:xfrm>
            <a:off x="4725507" y="5991671"/>
            <a:ext cx="407484" cy="461665"/>
          </a:xfrm>
          <a:prstGeom prst="rect">
            <a:avLst/>
          </a:prstGeom>
          <a:noFill/>
        </p:spPr>
        <p:txBody>
          <a:bodyPr wrap="none" rtlCol="0">
            <a:spAutoFit/>
          </a:bodyPr>
          <a:lstStyle/>
          <a:p>
            <a:r>
              <a:rPr lang="en-US" sz="2400" smtClean="0">
                <a:latin typeface="+mj-lt"/>
              </a:rPr>
              <a:t>Q</a:t>
            </a:r>
            <a:endParaRPr lang="en-US" sz="2400">
              <a:latin typeface="+mj-lt"/>
            </a:endParaRPr>
          </a:p>
        </p:txBody>
      </p:sp>
      <p:cxnSp>
        <p:nvCxnSpPr>
          <p:cNvPr id="12" name="Straight Connector 11"/>
          <p:cNvCxnSpPr/>
          <p:nvPr/>
        </p:nvCxnSpPr>
        <p:spPr>
          <a:xfrm>
            <a:off x="558198" y="4345495"/>
            <a:ext cx="1968971" cy="0"/>
          </a:xfrm>
          <a:prstGeom prst="line">
            <a:avLst/>
          </a:prstGeom>
          <a:ln w="28575">
            <a:solidFill>
              <a:srgbClr val="E67D0A"/>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527169" y="4345495"/>
            <a:ext cx="0" cy="1612612"/>
          </a:xfrm>
          <a:prstGeom prst="line">
            <a:avLst/>
          </a:prstGeom>
          <a:ln w="28575">
            <a:solidFill>
              <a:srgbClr val="E67D0A"/>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6447" y="4128290"/>
            <a:ext cx="338554" cy="461665"/>
          </a:xfrm>
          <a:prstGeom prst="rect">
            <a:avLst/>
          </a:prstGeom>
          <a:noFill/>
        </p:spPr>
        <p:txBody>
          <a:bodyPr wrap="none" rtlCol="0">
            <a:spAutoFit/>
          </a:bodyPr>
          <a:lstStyle/>
          <a:p>
            <a:r>
              <a:rPr lang="en-US" sz="2400" smtClean="0">
                <a:latin typeface="+mj-lt"/>
              </a:rPr>
              <a:t>4</a:t>
            </a:r>
            <a:endParaRPr lang="en-US" sz="2400">
              <a:latin typeface="+mj-lt"/>
            </a:endParaRPr>
          </a:p>
        </p:txBody>
      </p:sp>
      <p:sp>
        <p:nvSpPr>
          <p:cNvPr id="16" name="TextBox 15"/>
          <p:cNvSpPr txBox="1"/>
          <p:nvPr/>
        </p:nvSpPr>
        <p:spPr>
          <a:xfrm>
            <a:off x="2252671" y="5958107"/>
            <a:ext cx="646331" cy="461665"/>
          </a:xfrm>
          <a:prstGeom prst="rect">
            <a:avLst/>
          </a:prstGeom>
          <a:noFill/>
        </p:spPr>
        <p:txBody>
          <a:bodyPr wrap="none" rtlCol="0">
            <a:spAutoFit/>
          </a:bodyPr>
          <a:lstStyle/>
          <a:p>
            <a:r>
              <a:rPr lang="en-US" sz="2400" smtClean="0">
                <a:latin typeface="+mj-lt"/>
              </a:rPr>
              <a:t>100</a:t>
            </a:r>
            <a:endParaRPr lang="en-US" sz="2400">
              <a:latin typeface="+mj-lt"/>
            </a:endParaRPr>
          </a:p>
        </p:txBody>
      </p:sp>
      <p:sp>
        <p:nvSpPr>
          <p:cNvPr id="17" name="TextBox 16"/>
          <p:cNvSpPr txBox="1"/>
          <p:nvPr/>
        </p:nvSpPr>
        <p:spPr>
          <a:xfrm>
            <a:off x="3131840" y="1239143"/>
            <a:ext cx="5506379" cy="461665"/>
          </a:xfrm>
          <a:prstGeom prst="rect">
            <a:avLst/>
          </a:prstGeom>
          <a:noFill/>
        </p:spPr>
        <p:txBody>
          <a:bodyPr wrap="none" rtlCol="0">
            <a:spAutoFit/>
          </a:bodyPr>
          <a:lstStyle/>
          <a:p>
            <a:r>
              <a:rPr lang="en-US" sz="2400" dirty="0" err="1" smtClean="0">
                <a:latin typeface="+mj-lt"/>
              </a:rPr>
              <a:t>Tổng</a:t>
            </a:r>
            <a:r>
              <a:rPr lang="en-US" sz="2400" dirty="0" smtClean="0">
                <a:latin typeface="+mj-lt"/>
              </a:rPr>
              <a:t> </a:t>
            </a:r>
            <a:r>
              <a:rPr lang="en-US" sz="2400" dirty="0" err="1" smtClean="0">
                <a:latin typeface="+mj-lt"/>
              </a:rPr>
              <a:t>doanh</a:t>
            </a:r>
            <a:r>
              <a:rPr lang="en-US" sz="2400" dirty="0" smtClean="0">
                <a:latin typeface="+mj-lt"/>
              </a:rPr>
              <a:t> </a:t>
            </a:r>
            <a:r>
              <a:rPr lang="en-US" sz="2400" dirty="0" err="1" smtClean="0">
                <a:latin typeface="+mj-lt"/>
              </a:rPr>
              <a:t>thu</a:t>
            </a:r>
            <a:r>
              <a:rPr lang="en-US" sz="2400" dirty="0" smtClean="0">
                <a:latin typeface="+mj-lt"/>
              </a:rPr>
              <a:t> (</a:t>
            </a:r>
            <a:r>
              <a:rPr lang="en-US" sz="2400" i="1" dirty="0" smtClean="0">
                <a:latin typeface="+mj-lt"/>
              </a:rPr>
              <a:t>Total Revenue</a:t>
            </a:r>
            <a:r>
              <a:rPr lang="en-US" sz="2400" dirty="0" smtClean="0">
                <a:latin typeface="+mj-lt"/>
              </a:rPr>
              <a:t>): TR = P.Q</a:t>
            </a:r>
            <a:endParaRPr lang="en-US" sz="2400" dirty="0">
              <a:latin typeface="+mj-lt"/>
            </a:endParaRPr>
          </a:p>
        </p:txBody>
      </p:sp>
      <p:sp>
        <p:nvSpPr>
          <p:cNvPr id="18" name="Rectangle 17"/>
          <p:cNvSpPr/>
          <p:nvPr/>
        </p:nvSpPr>
        <p:spPr>
          <a:xfrm>
            <a:off x="558198" y="4345495"/>
            <a:ext cx="1968971" cy="1612612"/>
          </a:xfrm>
          <a:prstGeom prst="rect">
            <a:avLst/>
          </a:prstGeom>
          <a:pattFill prst="pct10">
            <a:fgClr>
              <a:srgbClr val="E67D0A"/>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12511" y="4805979"/>
            <a:ext cx="1366080" cy="461665"/>
          </a:xfrm>
          <a:prstGeom prst="rect">
            <a:avLst/>
          </a:prstGeom>
          <a:noFill/>
        </p:spPr>
        <p:txBody>
          <a:bodyPr wrap="none" rtlCol="0">
            <a:spAutoFit/>
          </a:bodyPr>
          <a:lstStyle/>
          <a:p>
            <a:r>
              <a:rPr lang="en-US" sz="2400" smtClean="0">
                <a:latin typeface="+mj-lt"/>
              </a:rPr>
              <a:t>TR = 400</a:t>
            </a:r>
            <a:endParaRPr lang="en-US" sz="2400">
              <a:latin typeface="+mj-lt"/>
            </a:endParaRPr>
          </a:p>
        </p:txBody>
      </p:sp>
      <p:graphicFrame>
        <p:nvGraphicFramePr>
          <p:cNvPr id="20" name="Table 19"/>
          <p:cNvGraphicFramePr>
            <a:graphicFrameLocks noGrp="1"/>
          </p:cNvGraphicFramePr>
          <p:nvPr>
            <p:extLst>
              <p:ext uri="{D42A27DB-BD31-4B8C-83A1-F6EECF244321}">
                <p14:modId xmlns:p14="http://schemas.microsoft.com/office/powerpoint/2010/main" val="3431654345"/>
              </p:ext>
            </p:extLst>
          </p:nvPr>
        </p:nvGraphicFramePr>
        <p:xfrm>
          <a:off x="4213590" y="2140834"/>
          <a:ext cx="4349536" cy="2449121"/>
        </p:xfrm>
        <a:graphic>
          <a:graphicData uri="http://schemas.openxmlformats.org/drawingml/2006/table">
            <a:tbl>
              <a:tblPr firstRow="1" bandRow="1">
                <a:tableStyleId>{5940675A-B579-460E-94D1-54222C63F5DA}</a:tableStyleId>
              </a:tblPr>
              <a:tblGrid>
                <a:gridCol w="1499840"/>
                <a:gridCol w="1349856"/>
                <a:gridCol w="1499840"/>
              </a:tblGrid>
              <a:tr h="679656">
                <a:tc>
                  <a:txBody>
                    <a:bodyPr/>
                    <a:lstStyle/>
                    <a:p>
                      <a:pPr algn="ctr"/>
                      <a:r>
                        <a:rPr lang="en-US" sz="3200" dirty="0" smtClean="0">
                          <a:solidFill>
                            <a:srgbClr val="FF0000"/>
                          </a:solidFill>
                        </a:rPr>
                        <a:t>E</a:t>
                      </a:r>
                      <a:r>
                        <a:rPr lang="en-US" sz="3200" baseline="-25000" dirty="0" smtClean="0">
                          <a:solidFill>
                            <a:srgbClr val="FF0000"/>
                          </a:solidFill>
                        </a:rPr>
                        <a:t>D</a:t>
                      </a:r>
                      <a:endParaRPr lang="en-US" sz="3200" dirty="0">
                        <a:solidFill>
                          <a:srgbClr val="FF0000"/>
                        </a:solidFill>
                        <a:latin typeface="Times New Roman" pitchFamily="18" charset="0"/>
                        <a:cs typeface="Times New Roman" pitchFamily="18" charset="0"/>
                      </a:endParaRPr>
                    </a:p>
                  </a:txBody>
                  <a:tcPr marL="91439" marR="91439" marT="45722" marB="45722" anchor="ctr">
                    <a:solidFill>
                      <a:srgbClr val="FFFF00"/>
                    </a:solidFill>
                  </a:tcPr>
                </a:tc>
                <a:tc>
                  <a:txBody>
                    <a:bodyPr/>
                    <a:lstStyle/>
                    <a:p>
                      <a:pPr algn="ctr"/>
                      <a:r>
                        <a:rPr lang="en-US" sz="3200" smtClean="0">
                          <a:solidFill>
                            <a:srgbClr val="FF0000"/>
                          </a:solidFill>
                        </a:rPr>
                        <a:t>P tăng</a:t>
                      </a:r>
                      <a:endParaRPr lang="en-US" sz="3200">
                        <a:solidFill>
                          <a:srgbClr val="FF0000"/>
                        </a:solidFill>
                        <a:latin typeface="Times New Roman" pitchFamily="18" charset="0"/>
                        <a:cs typeface="Times New Roman" pitchFamily="18" charset="0"/>
                      </a:endParaRPr>
                    </a:p>
                  </a:txBody>
                  <a:tcPr marL="91439" marR="91439" marT="45722" marB="45722" anchor="ctr">
                    <a:solidFill>
                      <a:srgbClr val="FFFF00"/>
                    </a:solidFill>
                  </a:tcPr>
                </a:tc>
                <a:tc>
                  <a:txBody>
                    <a:bodyPr/>
                    <a:lstStyle/>
                    <a:p>
                      <a:pPr algn="ctr"/>
                      <a:r>
                        <a:rPr lang="en-US" sz="3200" smtClean="0">
                          <a:solidFill>
                            <a:srgbClr val="FF0000"/>
                          </a:solidFill>
                        </a:rPr>
                        <a:t>P</a:t>
                      </a:r>
                      <a:r>
                        <a:rPr lang="en-US" sz="3200" baseline="0" smtClean="0">
                          <a:solidFill>
                            <a:srgbClr val="FF0000"/>
                          </a:solidFill>
                        </a:rPr>
                        <a:t> giảm</a:t>
                      </a:r>
                      <a:endParaRPr lang="en-US" sz="3200">
                        <a:solidFill>
                          <a:srgbClr val="FF0000"/>
                        </a:solidFill>
                        <a:latin typeface="Times New Roman" pitchFamily="18" charset="0"/>
                        <a:cs typeface="Times New Roman" pitchFamily="18" charset="0"/>
                      </a:endParaRPr>
                    </a:p>
                  </a:txBody>
                  <a:tcPr marL="91439" marR="91439" marT="45722" marB="45722" anchor="ctr">
                    <a:solidFill>
                      <a:srgbClr val="FFFF00"/>
                    </a:solidFill>
                  </a:tcPr>
                </a:tc>
              </a:tr>
              <a:tr h="611600">
                <a:tc>
                  <a:txBody>
                    <a:bodyPr/>
                    <a:lstStyle/>
                    <a:p>
                      <a:pPr marL="0" indent="0" algn="ctr"/>
                      <a:r>
                        <a:rPr lang="en-US" sz="2400" dirty="0" smtClean="0">
                          <a:solidFill>
                            <a:srgbClr val="7030A0"/>
                          </a:solidFill>
                        </a:rPr>
                        <a:t>│E</a:t>
                      </a:r>
                      <a:r>
                        <a:rPr lang="en-US" sz="2400" baseline="-25000" dirty="0" smtClean="0">
                          <a:solidFill>
                            <a:srgbClr val="7030A0"/>
                          </a:solidFill>
                        </a:rPr>
                        <a:t>D</a:t>
                      </a:r>
                      <a:r>
                        <a:rPr lang="en-US" sz="2400" smtClean="0">
                          <a:solidFill>
                            <a:srgbClr val="7030A0"/>
                          </a:solidFill>
                        </a:rPr>
                        <a:t>│</a:t>
                      </a:r>
                      <a:r>
                        <a:rPr lang="en-US" sz="2400" baseline="-25000" smtClean="0">
                          <a:solidFill>
                            <a:srgbClr val="7030A0"/>
                          </a:solidFill>
                        </a:rPr>
                        <a:t>  </a:t>
                      </a:r>
                      <a:r>
                        <a:rPr lang="en-US" sz="2400" baseline="0" smtClean="0">
                          <a:solidFill>
                            <a:srgbClr val="7030A0"/>
                          </a:solidFill>
                        </a:rPr>
                        <a:t>&gt; </a:t>
                      </a:r>
                      <a:r>
                        <a:rPr lang="en-US" sz="2400" baseline="0" dirty="0" smtClean="0">
                          <a:solidFill>
                            <a:srgbClr val="7030A0"/>
                          </a:solidFill>
                        </a:rPr>
                        <a:t>1</a:t>
                      </a:r>
                      <a:endParaRPr lang="en-US" sz="2400" dirty="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&lt; 0</a:t>
                      </a:r>
                      <a:endParaRPr lang="en-US" sz="240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&gt; 0</a:t>
                      </a:r>
                      <a:endParaRPr lang="en-US" sz="2400">
                        <a:solidFill>
                          <a:srgbClr val="7030A0"/>
                        </a:solidFill>
                        <a:latin typeface="Times New Roman" pitchFamily="18" charset="0"/>
                        <a:cs typeface="Times New Roman" pitchFamily="18" charset="0"/>
                      </a:endParaRPr>
                    </a:p>
                  </a:txBody>
                  <a:tcPr marL="91439" marR="91439" marT="45722" marB="45722">
                    <a:noFill/>
                  </a:tcPr>
                </a:tc>
              </a:tr>
              <a:tr h="47820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solidFill>
                            <a:srgbClr val="7030A0"/>
                          </a:solidFill>
                        </a:rPr>
                        <a:t>│E</a:t>
                      </a:r>
                      <a:r>
                        <a:rPr lang="en-US" sz="2400" baseline="-25000" smtClean="0">
                          <a:solidFill>
                            <a:srgbClr val="7030A0"/>
                          </a:solidFill>
                        </a:rPr>
                        <a:t>D</a:t>
                      </a:r>
                      <a:r>
                        <a:rPr lang="en-US" sz="2400" smtClean="0">
                          <a:solidFill>
                            <a:srgbClr val="7030A0"/>
                          </a:solidFill>
                        </a:rPr>
                        <a:t>│</a:t>
                      </a:r>
                      <a:r>
                        <a:rPr lang="en-US" sz="2400" baseline="-25000" smtClean="0">
                          <a:solidFill>
                            <a:srgbClr val="7030A0"/>
                          </a:solidFill>
                        </a:rPr>
                        <a:t> </a:t>
                      </a:r>
                      <a:r>
                        <a:rPr lang="en-US" sz="2400" baseline="0" smtClean="0">
                          <a:solidFill>
                            <a:srgbClr val="7030A0"/>
                          </a:solidFill>
                        </a:rPr>
                        <a:t>&lt; 1</a:t>
                      </a:r>
                      <a:endParaRPr lang="en-US" sz="240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&gt; 0</a:t>
                      </a:r>
                      <a:endParaRPr lang="en-US" sz="240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&lt; 0</a:t>
                      </a:r>
                      <a:endParaRPr lang="en-US" sz="2400">
                        <a:solidFill>
                          <a:srgbClr val="7030A0"/>
                        </a:solidFill>
                        <a:latin typeface="Times New Roman" pitchFamily="18" charset="0"/>
                        <a:cs typeface="Times New Roman" pitchFamily="18" charset="0"/>
                      </a:endParaRPr>
                    </a:p>
                  </a:txBody>
                  <a:tcPr marL="91439" marR="91439" marT="45722" marB="45722">
                    <a:noFill/>
                  </a:tcPr>
                </a:tc>
              </a:tr>
              <a:tr h="6796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smtClean="0">
                          <a:solidFill>
                            <a:srgbClr val="7030A0"/>
                          </a:solidFill>
                        </a:rPr>
                        <a:t>│E</a:t>
                      </a:r>
                      <a:r>
                        <a:rPr lang="en-US" sz="2400" baseline="-25000" smtClean="0">
                          <a:solidFill>
                            <a:srgbClr val="7030A0"/>
                          </a:solidFill>
                        </a:rPr>
                        <a:t>D</a:t>
                      </a:r>
                      <a:r>
                        <a:rPr lang="en-US" sz="2400" smtClean="0">
                          <a:solidFill>
                            <a:srgbClr val="7030A0"/>
                          </a:solidFill>
                        </a:rPr>
                        <a:t>│</a:t>
                      </a:r>
                      <a:r>
                        <a:rPr lang="en-US" sz="2400" baseline="-25000" smtClean="0">
                          <a:solidFill>
                            <a:srgbClr val="7030A0"/>
                          </a:solidFill>
                        </a:rPr>
                        <a:t> </a:t>
                      </a:r>
                      <a:r>
                        <a:rPr lang="en-US" sz="2400" baseline="0" smtClean="0">
                          <a:solidFill>
                            <a:srgbClr val="7030A0"/>
                          </a:solidFill>
                        </a:rPr>
                        <a:t>= 1</a:t>
                      </a:r>
                      <a:endParaRPr lang="en-US" sz="240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 0</a:t>
                      </a:r>
                      <a:endParaRPr lang="en-US" sz="2400">
                        <a:solidFill>
                          <a:srgbClr val="7030A0"/>
                        </a:solidFill>
                        <a:latin typeface="Times New Roman" pitchFamily="18" charset="0"/>
                        <a:cs typeface="Times New Roman" pitchFamily="18" charset="0"/>
                      </a:endParaRPr>
                    </a:p>
                  </a:txBody>
                  <a:tcPr marL="91439" marR="91439" marT="45722" marB="45722">
                    <a:noFill/>
                  </a:tcPr>
                </a:tc>
                <a:tc>
                  <a:txBody>
                    <a:bodyPr/>
                    <a:lstStyle/>
                    <a:p>
                      <a:pPr algn="ctr"/>
                      <a:r>
                        <a:rPr lang="el-GR" sz="2400" smtClean="0">
                          <a:solidFill>
                            <a:srgbClr val="7030A0"/>
                          </a:solidFill>
                        </a:rPr>
                        <a:t>Δ</a:t>
                      </a:r>
                      <a:r>
                        <a:rPr lang="en-US" sz="2400" smtClean="0">
                          <a:solidFill>
                            <a:srgbClr val="7030A0"/>
                          </a:solidFill>
                        </a:rPr>
                        <a:t>TR = 0</a:t>
                      </a:r>
                      <a:endParaRPr lang="en-US" sz="2400">
                        <a:solidFill>
                          <a:srgbClr val="7030A0"/>
                        </a:solidFill>
                        <a:latin typeface="Times New Roman" pitchFamily="18" charset="0"/>
                        <a:cs typeface="Times New Roman" pitchFamily="18" charset="0"/>
                      </a:endParaRPr>
                    </a:p>
                  </a:txBody>
                  <a:tcPr marL="91439" marR="91439" marT="45722" marB="45722">
                    <a:noFill/>
                  </a:tcPr>
                </a:tc>
              </a:tr>
            </a:tbl>
          </a:graphicData>
        </a:graphic>
      </p:graphicFrame>
    </p:spTree>
    <p:extLst>
      <p:ext uri="{BB962C8B-B14F-4D97-AF65-F5344CB8AC3E}">
        <p14:creationId xmlns:p14="http://schemas.microsoft.com/office/powerpoint/2010/main" val="228402330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down)">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barn(inVertic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8" presetClass="entr" presetSubtype="16"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diamond(in)">
                                      <p:cBhvr>
                                        <p:cTn id="48"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16" grpId="0"/>
      <p:bldP spid="18" grpId="0" animBg="1"/>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1680" y="764704"/>
            <a:ext cx="7005464" cy="4389438"/>
          </a:xfrm>
        </p:spPr>
        <p:txBody>
          <a:bodyPr>
            <a:normAutofit lnSpcReduction="10000"/>
          </a:bodyPr>
          <a:lstStyle/>
          <a:p>
            <a:pPr algn="just">
              <a:lnSpc>
                <a:spcPct val="150000"/>
              </a:lnSpc>
              <a:spcBef>
                <a:spcPts val="0"/>
              </a:spcBef>
            </a:pPr>
            <a:r>
              <a:rPr lang="en-US" sz="2800" smtClean="0">
                <a:cs typeface="Times New Roman" pitchFamily="18" charset="0"/>
              </a:rPr>
              <a:t>Xem xét chính sách công cộng nhằm vào hút thuốc lá.</a:t>
            </a:r>
          </a:p>
          <a:p>
            <a:pPr algn="just">
              <a:lnSpc>
                <a:spcPct val="150000"/>
              </a:lnSpc>
              <a:spcBef>
                <a:spcPts val="0"/>
              </a:spcBef>
              <a:buFont typeface="Wingdings 2" pitchFamily="18" charset="2"/>
              <a:buNone/>
            </a:pPr>
            <a:r>
              <a:rPr lang="en-US" sz="2800" smtClean="0">
                <a:cs typeface="Times New Roman" pitchFamily="18" charset="0"/>
              </a:rPr>
              <a:t>	Các nghiên cứu biểu thị độ co giãn của cầu theo giá là khoảng 0.5. Nếu một gói thuốc giá 20 nghìn đồng và chính phủ muốn giảm 10% lượng tiêu thụ thuốc lá thì cần gia tăng giá bao nhiêu? </a:t>
            </a:r>
          </a:p>
          <a:p>
            <a:pPr algn="just">
              <a:lnSpc>
                <a:spcPct val="150000"/>
              </a:lnSpc>
              <a:spcBef>
                <a:spcPts val="0"/>
              </a:spcBef>
            </a:pPr>
            <a:endParaRPr lang="en-US" sz="2800" smtClean="0">
              <a:cs typeface="Times New Roman"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1847850" cy="2466975"/>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4284431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down)">
                                      <p:cBhvr>
                                        <p:cTn id="13" dur="500"/>
                                        <p:tgtEl>
                                          <p:spTgt spid="3">
                                            <p:txEl>
                                              <p:pRg st="0" end="0"/>
                                            </p:txEl>
                                          </p:spTgt>
                                        </p:tgtEl>
                                      </p:cBhvr>
                                    </p:animEffect>
                                  </p:childTnLst>
                                </p:cTn>
                              </p:par>
                            </p:childTnLst>
                          </p:cTn>
                        </p:par>
                        <p:par>
                          <p:cTn id="14" fill="hold" nodeType="afterGroup">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27384"/>
            <a:ext cx="9144000" cy="936104"/>
          </a:xfrm>
          <a:prstGeom prst="rect">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Times New Roman" pitchFamily="18" charset="0"/>
              </a:defRPr>
            </a:lvl2pPr>
            <a:lvl3pPr algn="l" rtl="0" eaLnBrk="0" fontAlgn="base" hangingPunct="0">
              <a:spcBef>
                <a:spcPct val="0"/>
              </a:spcBef>
              <a:spcAft>
                <a:spcPct val="0"/>
              </a:spcAft>
              <a:defRPr sz="5000">
                <a:solidFill>
                  <a:schemeClr val="tx2"/>
                </a:solidFill>
                <a:latin typeface="Times New Roman" pitchFamily="18" charset="0"/>
              </a:defRPr>
            </a:lvl3pPr>
            <a:lvl4pPr algn="l" rtl="0" eaLnBrk="0" fontAlgn="base" hangingPunct="0">
              <a:spcBef>
                <a:spcPct val="0"/>
              </a:spcBef>
              <a:spcAft>
                <a:spcPct val="0"/>
              </a:spcAft>
              <a:defRPr sz="5000">
                <a:solidFill>
                  <a:schemeClr val="tx2"/>
                </a:solidFill>
                <a:latin typeface="Times New Roman" pitchFamily="18" charset="0"/>
              </a:defRPr>
            </a:lvl4pPr>
            <a:lvl5pPr algn="l" rtl="0" eaLnBrk="0" fontAlgn="base" hangingPunct="0">
              <a:spcBef>
                <a:spcPct val="0"/>
              </a:spcBef>
              <a:spcAft>
                <a:spcPct val="0"/>
              </a:spcAft>
              <a:defRPr sz="5000">
                <a:solidFill>
                  <a:schemeClr val="tx2"/>
                </a:solidFill>
                <a:latin typeface="Times New Roman" pitchFamily="18"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a:lstStyle>
          <a:p>
            <a:pPr marL="571500" indent="-571500" eaLnBrk="1" hangingPunct="1">
              <a:buFont typeface="Wingdings" pitchFamily="2" charset="2"/>
              <a:buChar char="v"/>
            </a:pPr>
            <a:r>
              <a:rPr lang="en-US" sz="4000" smtClean="0">
                <a:solidFill>
                  <a:srgbClr val="FFFF00"/>
                </a:solidFill>
                <a:cs typeface="Times New Roman" pitchFamily="18" charset="0"/>
              </a:rPr>
              <a:t>Các yếu tố tác động đến E</a:t>
            </a:r>
            <a:r>
              <a:rPr lang="en-US" sz="4000" baseline="-25000" smtClean="0">
                <a:solidFill>
                  <a:srgbClr val="FFFF00"/>
                </a:solidFill>
                <a:cs typeface="Times New Roman" pitchFamily="18" charset="0"/>
              </a:rPr>
              <a:t>D</a:t>
            </a:r>
            <a:endParaRPr lang="en-US" sz="4000" smtClean="0">
              <a:solidFill>
                <a:srgbClr val="FFFF00"/>
              </a:solidFill>
              <a:cs typeface="Times New Roman" pitchFamily="18" charset="0"/>
            </a:endParaRPr>
          </a:p>
        </p:txBody>
      </p:sp>
      <p:sp>
        <p:nvSpPr>
          <p:cNvPr id="20" name="Content Placeholder 2"/>
          <p:cNvSpPr>
            <a:spLocks noGrp="1"/>
          </p:cNvSpPr>
          <p:nvPr>
            <p:ph idx="1"/>
          </p:nvPr>
        </p:nvSpPr>
        <p:spPr>
          <a:xfrm>
            <a:off x="457200" y="1124744"/>
            <a:ext cx="8229600" cy="720079"/>
          </a:xfrm>
        </p:spPr>
        <p:txBody>
          <a:bodyPr>
            <a:normAutofit/>
          </a:bodyPr>
          <a:lstStyle/>
          <a:p>
            <a:r>
              <a:rPr lang="vi-VN" sz="3200"/>
              <a:t>Hàng thiết yếu và hàng xa xỉ. </a:t>
            </a:r>
            <a:endParaRPr lang="en-US" sz="3200" i="1" smtClean="0">
              <a:latin typeface="VNI-Helve" pitchFamily="2" charset="0"/>
            </a:endParaRPr>
          </a:p>
        </p:txBody>
      </p:sp>
      <p:pic>
        <p:nvPicPr>
          <p:cNvPr id="115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587" y="3837508"/>
            <a:ext cx="3459068" cy="2457759"/>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57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0180" y="2060847"/>
            <a:ext cx="2880320" cy="208386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p:cNvPicPr>
            <a:picLocks noChangeAspect="1"/>
          </p:cNvPicPr>
          <p:nvPr/>
        </p:nvPicPr>
        <p:blipFill>
          <a:blip r:embed="rId5"/>
          <a:stretch>
            <a:fillRect/>
          </a:stretch>
        </p:blipFill>
        <p:spPr>
          <a:xfrm>
            <a:off x="4932040" y="4104980"/>
            <a:ext cx="2889473" cy="1922813"/>
          </a:xfrm>
          <a:prstGeom prst="ellipse">
            <a:avLst/>
          </a:prstGeom>
          <a:ln>
            <a:noFill/>
          </a:ln>
          <a:effectLst>
            <a:softEdge rad="112500"/>
          </a:effectLst>
        </p:spPr>
      </p:pic>
      <p:pic>
        <p:nvPicPr>
          <p:cNvPr id="3" name="Picture 2"/>
          <p:cNvPicPr>
            <a:picLocks noChangeAspect="1"/>
          </p:cNvPicPr>
          <p:nvPr/>
        </p:nvPicPr>
        <p:blipFill>
          <a:blip r:embed="rId6"/>
          <a:stretch>
            <a:fillRect/>
          </a:stretch>
        </p:blipFill>
        <p:spPr>
          <a:xfrm>
            <a:off x="1357531" y="1811974"/>
            <a:ext cx="3214469" cy="2021821"/>
          </a:xfrm>
          <a:prstGeom prst="ellipse">
            <a:avLst/>
          </a:prstGeom>
          <a:ln>
            <a:noFill/>
          </a:ln>
          <a:effectLst>
            <a:softEdge rad="112500"/>
          </a:effectLst>
        </p:spPr>
      </p:pic>
    </p:spTree>
    <p:extLst>
      <p:ext uri="{BB962C8B-B14F-4D97-AF65-F5344CB8AC3E}">
        <p14:creationId xmlns:p14="http://schemas.microsoft.com/office/powerpoint/2010/main" val="1444908211"/>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800" decel="100000"/>
                                        <p:tgtEl>
                                          <p:spTgt spid="20">
                                            <p:txEl>
                                              <p:pRg st="0" end="0"/>
                                            </p:txEl>
                                          </p:spTgt>
                                        </p:tgtEl>
                                      </p:cBhvr>
                                    </p:animEffect>
                                    <p:anim calcmode="lin" valueType="num">
                                      <p:cBhvr>
                                        <p:cTn id="8" dur="800" decel="100000" fill="hold"/>
                                        <p:tgtEl>
                                          <p:spTgt spid="20">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20">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0">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0">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0">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par>
                                <p:cTn id="18" presetID="16" presetClass="entr" presetSubtype="21" fill="hold" nodeType="withEffect">
                                  <p:stCondLst>
                                    <p:cond delay="0"/>
                                  </p:stCondLst>
                                  <p:childTnLst>
                                    <p:set>
                                      <p:cBhvr>
                                        <p:cTn id="19" dur="1" fill="hold">
                                          <p:stCondLst>
                                            <p:cond delay="0"/>
                                          </p:stCondLst>
                                        </p:cTn>
                                        <p:tgtEl>
                                          <p:spTgt spid="115714"/>
                                        </p:tgtEl>
                                        <p:attrNameLst>
                                          <p:attrName>style.visibility</p:attrName>
                                        </p:attrNameLst>
                                      </p:cBhvr>
                                      <p:to>
                                        <p:strVal val="visible"/>
                                      </p:to>
                                    </p:set>
                                    <p:animEffect transition="in" filter="barn(inVertical)">
                                      <p:cBhvr>
                                        <p:cTn id="20" dur="500"/>
                                        <p:tgtEl>
                                          <p:spTgt spid="115714"/>
                                        </p:tgtEl>
                                      </p:cBhvr>
                                    </p:animEffect>
                                  </p:childTnLst>
                                </p:cTn>
                              </p:par>
                              <p:par>
                                <p:cTn id="21" presetID="16" presetClass="entr" presetSubtype="21"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par>
                                <p:cTn id="24" presetID="16" presetClass="entr" presetSubtype="21" fill="hold" nodeType="withEffect">
                                  <p:stCondLst>
                                    <p:cond delay="0"/>
                                  </p:stCondLst>
                                  <p:childTnLst>
                                    <p:set>
                                      <p:cBhvr>
                                        <p:cTn id="25" dur="1" fill="hold">
                                          <p:stCondLst>
                                            <p:cond delay="0"/>
                                          </p:stCondLst>
                                        </p:cTn>
                                        <p:tgtEl>
                                          <p:spTgt spid="115715"/>
                                        </p:tgtEl>
                                        <p:attrNameLst>
                                          <p:attrName>style.visibility</p:attrName>
                                        </p:attrNameLst>
                                      </p:cBhvr>
                                      <p:to>
                                        <p:strVal val="visible"/>
                                      </p:to>
                                    </p:set>
                                    <p:animEffect transition="in" filter="barn(inVertical)">
                                      <p:cBhvr>
                                        <p:cTn id="26" dur="500"/>
                                        <p:tgtEl>
                                          <p:spTgt spid="115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13937</TotalTime>
  <Words>1302</Words>
  <Application>Microsoft Office PowerPoint</Application>
  <PresentationFormat>On-screen Show (4:3)</PresentationFormat>
  <Paragraphs>258</Paragraphs>
  <Slides>32</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1" baseType="lpstr">
      <vt:lpstr>Arial</vt:lpstr>
      <vt:lpstr>Symbol</vt:lpstr>
      <vt:lpstr>Times New Roman</vt:lpstr>
      <vt:lpstr>Verdana</vt:lpstr>
      <vt:lpstr>VNI-Helve</vt:lpstr>
      <vt:lpstr>Wingdings</vt:lpstr>
      <vt:lpstr>Wingdings 2</vt:lpstr>
      <vt:lpstr>Office Theme</vt:lpstr>
      <vt:lpstr>Equation</vt:lpstr>
      <vt:lpstr>CHƯƠNG III. ĐỘ CO GIÃN CỦA CẦU VÀ CUNG</vt:lpstr>
      <vt:lpstr>I. ĐỘ CO GIÃN CỦA CẦU VÀ CUNG</vt:lpstr>
      <vt:lpstr>PowerPoint Presentation</vt:lpstr>
      <vt:lpstr>Các trường hợp của co giãn cầu theo giá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 Độ co giãn của cầu theo thu nhập (EI)</vt:lpstr>
      <vt:lpstr>PowerPoint Presentation</vt:lpstr>
      <vt:lpstr>c) Sự co giãn của cầu theo giá chéo (EXY)</vt:lpstr>
      <vt:lpstr>Tính chất:</vt:lpstr>
      <vt:lpstr>PowerPoint Presentation</vt:lpstr>
      <vt:lpstr>PowerPoint Presentation</vt:lpstr>
      <vt:lpstr>1. Chính sách kiểm soát giá trực tiếp</vt:lpstr>
      <vt:lpstr>PowerPoint Presentation</vt:lpstr>
      <vt:lpstr>1. Chính sách kiểm soát giá trực tiếp</vt:lpstr>
      <vt:lpstr>PowerPoint Presentation</vt:lpstr>
      <vt:lpstr>PowerPoint Presentation</vt:lpstr>
      <vt:lpstr>PowerPoint Presentation</vt:lpstr>
      <vt:lpstr>Tác động của thuế đánh vào nhà sản xuất</vt:lpstr>
      <vt:lpstr>PowerPoint Presentation</vt:lpstr>
      <vt:lpstr>Hai trường hợp đặc biệt:</vt:lpstr>
      <vt:lpstr>PowerPoint Presentation</vt:lpstr>
      <vt:lpstr>PowerPoint Presentation</vt:lpstr>
      <vt:lpstr>3. Chính sách trợ cấp</vt:lpstr>
      <vt:lpstr>PowerPoint Presentation</vt:lpstr>
      <vt:lpstr>PowerPoint Presentation</vt:lpstr>
      <vt:lpstr>PowerPoint Presentation</vt:lpstr>
    </vt:vector>
  </TitlesOfParts>
  <Company>Mosfly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Chöông 2   CUNG, CAÀU VAØ GIAÙ CAÛ THÒ TRÖÔØNG</dc:title>
  <dc:creator>Mr. Le Phuc Nhan</dc:creator>
  <cp:lastModifiedBy>Dong</cp:lastModifiedBy>
  <cp:revision>729</cp:revision>
  <dcterms:created xsi:type="dcterms:W3CDTF">2005-03-20T12:18:23Z</dcterms:created>
  <dcterms:modified xsi:type="dcterms:W3CDTF">2021-10-02T01:19:40Z</dcterms:modified>
</cp:coreProperties>
</file>