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9" r:id="rId1"/>
  </p:sldMasterIdLst>
  <p:notesMasterIdLst>
    <p:notesMasterId r:id="rId34"/>
  </p:notesMasterIdLst>
  <p:handoutMasterIdLst>
    <p:handoutMasterId r:id="rId35"/>
  </p:handoutMasterIdLst>
  <p:sldIdLst>
    <p:sldId id="712" r:id="rId2"/>
    <p:sldId id="922" r:id="rId3"/>
    <p:sldId id="923" r:id="rId4"/>
    <p:sldId id="924" r:id="rId5"/>
    <p:sldId id="925" r:id="rId6"/>
    <p:sldId id="926" r:id="rId7"/>
    <p:sldId id="927" r:id="rId8"/>
    <p:sldId id="928" r:id="rId9"/>
    <p:sldId id="929" r:id="rId10"/>
    <p:sldId id="930" r:id="rId11"/>
    <p:sldId id="931" r:id="rId12"/>
    <p:sldId id="932" r:id="rId13"/>
    <p:sldId id="933" r:id="rId14"/>
    <p:sldId id="934" r:id="rId15"/>
    <p:sldId id="935" r:id="rId16"/>
    <p:sldId id="936" r:id="rId17"/>
    <p:sldId id="937" r:id="rId18"/>
    <p:sldId id="845" r:id="rId19"/>
    <p:sldId id="846" r:id="rId20"/>
    <p:sldId id="847" r:id="rId21"/>
    <p:sldId id="848" r:id="rId22"/>
    <p:sldId id="849" r:id="rId23"/>
    <p:sldId id="938" r:id="rId24"/>
    <p:sldId id="851" r:id="rId25"/>
    <p:sldId id="852" r:id="rId26"/>
    <p:sldId id="939" r:id="rId27"/>
    <p:sldId id="855" r:id="rId28"/>
    <p:sldId id="856" r:id="rId29"/>
    <p:sldId id="857" r:id="rId30"/>
    <p:sldId id="940" r:id="rId31"/>
    <p:sldId id="941" r:id="rId32"/>
    <p:sldId id="942" r:id="rId33"/>
  </p:sldIdLst>
  <p:sldSz cx="9144000" cy="6858000" type="letter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D7"/>
    <a:srgbClr val="26FF84"/>
    <a:srgbClr val="E60013"/>
    <a:srgbClr val="6600CC"/>
    <a:srgbClr val="66FF33"/>
    <a:srgbClr val="1556AD"/>
    <a:srgbClr val="1A6BD6"/>
    <a:srgbClr val="A50021"/>
    <a:srgbClr val="F5E9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6245" autoAdjust="0"/>
  </p:normalViewPr>
  <p:slideViewPr>
    <p:cSldViewPr snapToGrid="0">
      <p:cViewPr varScale="1">
        <p:scale>
          <a:sx n="63" d="100"/>
          <a:sy n="63" d="100"/>
        </p:scale>
        <p:origin x="17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92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0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cs typeface="Arial" charset="0"/>
              </a:defRPr>
            </a:lvl1pPr>
          </a:lstStyle>
          <a:p>
            <a:pPr>
              <a:defRPr/>
            </a:pPr>
            <a:fld id="{696311C4-7268-214A-9D64-33E17B6F8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9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charset="0"/>
                <a:cs typeface="Arial" charset="0"/>
              </a:defRPr>
            </a:lvl1pPr>
          </a:lstStyle>
          <a:p>
            <a:pPr>
              <a:defRPr/>
            </a:pPr>
            <a:fld id="{6FACF740-EF0F-EF44-BCED-0E7176820C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97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D857FFF-9BA0-B449-848C-771B2E1F9B1B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56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E255D1-9594-9843-9EA3-224DA178FB06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386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51B308-00A3-9248-80CC-515B5F4E27BF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BE17A00-8FA4-2745-85C3-A350F113FBE1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184A0A-2D41-684E-81BE-BFB8E9F6B620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135738-9579-E548-B0D5-3C5F7336E178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2F5675E-ABE1-B34C-9876-034102D2CCBD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D6A29A7-A011-AD42-B8A3-9D3E858E89E2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7FCDE18-A3BA-284F-ACEE-28B4DC3FF01C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23EC6F-264A-AF4C-B462-C10BD60EED76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3668C5-9578-A84F-8BCE-5C461571A3D5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1D4B53-32F8-4048-9287-E7FF0FE15F23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213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28E13A9-E90F-AF41-A5F8-770F7B90C06F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8782F7-39C0-4E45-99E5-F0D3D40611CA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060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120639-B94C-D344-9754-2D5602717151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219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37E4DDB-25D0-4C4A-9C44-49B244EF4A22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78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8108D8-C5DB-CB4C-871F-5BDCDE8A389F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1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05BF7E-6D6B-BE49-B9B5-5DB75DC7C1E3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5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B35524D-25B1-F14A-98BD-444892E56E53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7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59A0727-02E9-5C40-B51B-7F80E6086444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6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A6A465-A9D8-FE46-BABE-1386FF388E22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847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11250E1-1408-8647-82EB-B6D213F36434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7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FAC9899-6565-904D-A699-4265FFD802B6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vi-VN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88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12/7/13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Bộ môn HTTT - Khoa CNTT - Trường ĐH 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D0CD7-49D0-5F41-88F0-8F0938130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12/7/13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Bộ môn HTTT - Khoa CNTT - Trường ĐH 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96D68-E5B6-0245-87E3-A34552ABD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57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17500" y="6211888"/>
            <a:ext cx="871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1556AD"/>
                </a:solidFill>
                <a:latin typeface="Cambria" charset="0"/>
              </a:rPr>
              <a:t>Slide bài giảng môn Cơ sở dữ liệu </a:t>
            </a:r>
          </a:p>
          <a:p>
            <a:r>
              <a:rPr lang="en-US" sz="1600">
                <a:solidFill>
                  <a:srgbClr val="1556AD"/>
                </a:solidFill>
                <a:latin typeface="Cambria" charset="0"/>
              </a:rPr>
              <a:t>© Bộ môn Hệ Thống Thông Tin - Khoa Công Nghệ Thông Tin - Trường Đại học Khoa học Tự nhiên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317500" y="6211888"/>
            <a:ext cx="871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1556AD"/>
                </a:solidFill>
                <a:latin typeface="Cambria" charset="0"/>
              </a:rPr>
              <a:t>Bài giảng môn Cơ sở dữ liệu </a:t>
            </a:r>
          </a:p>
          <a:p>
            <a:r>
              <a:rPr lang="en-US" sz="1600">
                <a:solidFill>
                  <a:srgbClr val="1556AD"/>
                </a:solidFill>
                <a:latin typeface="Cambria" charset="0"/>
              </a:rPr>
              <a:t>© Bộ môn Hệ Thống Thông Tin - Khoa Công Nghệ Thông Tin - Trường Đại học Khoa học Tự nhiên  </a:t>
            </a:r>
          </a:p>
        </p:txBody>
      </p:sp>
    </p:spTree>
    <p:extLst>
      <p:ext uri="{BB962C8B-B14F-4D97-AF65-F5344CB8AC3E}">
        <p14:creationId xmlns:p14="http://schemas.microsoft.com/office/powerpoint/2010/main" val="388099501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317500" y="6211888"/>
            <a:ext cx="871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1556AD"/>
                </a:solidFill>
                <a:latin typeface="Cambria" charset="0"/>
              </a:rPr>
              <a:t>Slide bài giảng môn Cơ sở dữ liệu </a:t>
            </a:r>
          </a:p>
          <a:p>
            <a:r>
              <a:rPr lang="en-US" sz="1600">
                <a:solidFill>
                  <a:srgbClr val="1556AD"/>
                </a:solidFill>
                <a:latin typeface="Cambria" charset="0"/>
              </a:rPr>
              <a:t>© Bộ môn Hệ Thống Thông Tin - Khoa Công Nghệ Thông Tin - Trường Đại học Khoa học Tự nhiên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957438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q"/>
              <a:defRPr/>
            </a:lvl1pPr>
            <a:lvl2pPr marL="800100" indent="-342900">
              <a:buFont typeface="Lucida Grande"/>
              <a:buChar char="-"/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84175" y="6516688"/>
            <a:ext cx="5635625" cy="341312"/>
          </a:xfrm>
        </p:spPr>
        <p:txBody>
          <a:bodyPr/>
          <a:lstStyle>
            <a:lvl1pPr>
              <a:defRPr sz="1400">
                <a:latin typeface="Cambria" pitchFamily="18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vi-VN">
                <a:latin typeface="Times New Roman" charset="0"/>
              </a:rPr>
              <a:t>Bộ môn HTTT - Khoa CNTT - Trường ĐH KHTN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530975"/>
            <a:ext cx="2133600" cy="325438"/>
          </a:xfrm>
        </p:spPr>
        <p:txBody>
          <a:bodyPr/>
          <a:lstStyle>
            <a:lvl1pPr>
              <a:defRPr sz="2400" b="1">
                <a:latin typeface="Cambria" pitchFamily="18" charset="0"/>
              </a:defRPr>
            </a:lvl1pPr>
          </a:lstStyle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07520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 sz="3200"/>
            </a:lvl1pPr>
            <a:lvl2pPr marL="800100" indent="-342900">
              <a:buFont typeface="Lucida Grande"/>
              <a:buChar char="-"/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84175" y="6516688"/>
            <a:ext cx="5635625" cy="341312"/>
          </a:xfrm>
        </p:spPr>
        <p:txBody>
          <a:bodyPr/>
          <a:lstStyle>
            <a:lvl1pPr>
              <a:defRPr sz="1400">
                <a:latin typeface="Cambria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vi-VN">
                <a:latin typeface="Times New Roman" charset="0"/>
              </a:rPr>
              <a:t>Bộ môn HTTT - Khoa CNTT - Trường ĐH KHTN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891338" y="6530975"/>
            <a:ext cx="2133600" cy="325438"/>
          </a:xfrm>
        </p:spPr>
        <p:txBody>
          <a:bodyPr/>
          <a:lstStyle>
            <a:lvl1pPr>
              <a:defRPr sz="2400" b="1">
                <a:latin typeface="Cambria" charset="0"/>
              </a:defRPr>
            </a:lvl1pPr>
          </a:lstStyle>
          <a:p>
            <a:pPr>
              <a:defRPr/>
            </a:pPr>
            <a:fld id="{0469F564-BA3D-0E4D-886D-6473BAB22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766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317500" y="6211888"/>
            <a:ext cx="871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1556AD"/>
                </a:solidFill>
                <a:latin typeface="Cambria" charset="0"/>
              </a:rPr>
              <a:t>Bài giảng môn Cơ sở dữ liệu </a:t>
            </a:r>
          </a:p>
          <a:p>
            <a:r>
              <a:rPr lang="en-US" sz="1600">
                <a:solidFill>
                  <a:srgbClr val="1556AD"/>
                </a:solidFill>
                <a:latin typeface="Cambria" charset="0"/>
              </a:rPr>
              <a:t>© Bộ môn Hệ Thống Thông Tin - Khoa Công Nghệ Thông Tin - Trường Đại học Khoa học Tự nhiên  </a:t>
            </a:r>
          </a:p>
        </p:txBody>
      </p:sp>
    </p:spTree>
    <p:extLst>
      <p:ext uri="{BB962C8B-B14F-4D97-AF65-F5344CB8AC3E}">
        <p14:creationId xmlns:p14="http://schemas.microsoft.com/office/powerpoint/2010/main" val="356172908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317500" y="6211888"/>
            <a:ext cx="8712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1556AD"/>
                </a:solidFill>
                <a:latin typeface="Cambria" charset="0"/>
              </a:rPr>
              <a:t>Bài giảng môn Cơ sở dữ liệu </a:t>
            </a:r>
          </a:p>
          <a:p>
            <a:r>
              <a:rPr lang="en-US" sz="1600">
                <a:solidFill>
                  <a:srgbClr val="1556AD"/>
                </a:solidFill>
                <a:latin typeface="Cambria" charset="0"/>
              </a:rPr>
              <a:t>© Bộ môn Hệ Thống Thông Tin - Khoa Công Nghệ Thông Tin - Trường Đại học Khoa học Tự nhiên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1729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/>
            </a:lvl1pPr>
            <a:lvl2pPr marL="800100" indent="-342900">
              <a:buFont typeface="Lucida Grande"/>
              <a:buChar char="-"/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84175" y="6516688"/>
            <a:ext cx="5635625" cy="341312"/>
          </a:xfrm>
        </p:spPr>
        <p:txBody>
          <a:bodyPr/>
          <a:lstStyle>
            <a:lvl1pPr>
              <a:defRPr sz="1400">
                <a:latin typeface="Cambria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vi-VN">
                <a:latin typeface="Times New Roman" charset="0"/>
              </a:rPr>
              <a:t>Bộ môn HTTT - Khoa CNTT - Trường ĐH KHTN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891860" y="6530975"/>
            <a:ext cx="2133600" cy="325438"/>
          </a:xfrm>
        </p:spPr>
        <p:txBody>
          <a:bodyPr/>
          <a:lstStyle>
            <a:lvl1pPr>
              <a:defRPr sz="1400" b="1">
                <a:latin typeface="Cambria" charset="0"/>
              </a:defRPr>
            </a:lvl1pPr>
          </a:lstStyle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4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 sz="3200"/>
            </a:lvl1pPr>
            <a:lvl2pPr marL="800100" indent="-342900">
              <a:buFont typeface="Lucida Grande"/>
              <a:buChar char="-"/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84175" y="6516688"/>
            <a:ext cx="5635625" cy="341312"/>
          </a:xfrm>
        </p:spPr>
        <p:txBody>
          <a:bodyPr/>
          <a:lstStyle>
            <a:lvl1pPr>
              <a:defRPr sz="1400">
                <a:latin typeface="Cambria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vi-VN">
                <a:latin typeface="Times New Roman" charset="0"/>
              </a:rPr>
              <a:t>Bộ môn HTTT - Khoa CNTT - Trường ĐH KHTN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891860" y="6530975"/>
            <a:ext cx="2133600" cy="325438"/>
          </a:xfrm>
        </p:spPr>
        <p:txBody>
          <a:bodyPr/>
          <a:lstStyle>
            <a:lvl1pPr>
              <a:defRPr sz="2400" b="1">
                <a:latin typeface="Cambria" charset="0"/>
              </a:defRPr>
            </a:lvl1pPr>
          </a:lstStyle>
          <a:p>
            <a:pPr>
              <a:defRPr/>
            </a:pPr>
            <a:fld id="{0469F564-BA3D-0E4D-886D-6473BAB22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12/7/13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</a:t>
            </a:r>
            <a:r>
              <a:rPr lang="vi-VN">
                <a:latin typeface="Times New Roman" charset="0"/>
              </a:rPr>
              <a:t>Bộ môn HTTT - Khoa CNTT - Trường ĐH 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93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12/7/13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Bộ môn HTTT - Khoa CNTT - Trường ĐH 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DBB59-5FCD-8F45-BE29-9C68DC01E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12/7/13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Bộ môn HTTT - Khoa CNTT - Trường ĐH KHTN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18A49-2C92-7F44-AE9B-2BE2F54999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12/7/13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Bộ môn HTTT - Khoa CNTT - Trường ĐH KHTN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C31E4-7441-7143-A13D-A0F224F1EA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12/7/13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Bộ môn HTTT - Khoa CNTT - Trường ĐH KHTN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71940-9AE9-A14A-902B-91808262C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12/7/13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Bộ môn HTTT - Khoa CNTT - Trường ĐH KHTN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FF51E-61F0-524E-8B0F-700F913462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12/7/13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Bộ môn HTTT - Khoa CNTT - Trường ĐH KHTN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BEF6E-EEC2-F344-B0B7-62A8118848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1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12/7/13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/>
              <a:t>© Bộ môn HTTT - Khoa CNTT - Trường ĐH KHTN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A7C19-C91A-234E-83A5-8B39F90BF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2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12/7/13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k-SK"/>
              <a:t>© Bộ môn HTTT - Khoa CNTT - Trường ĐH 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C3304C08-B0E8-E643-BC31-2B02D00D25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781" r:id="rId17"/>
    <p:sldLayoutId id="2147483782" r:id="rId18"/>
    <p:sldLayoutId id="2147483792" r:id="rId19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charset="0"/>
        <a:buChar char=""/>
        <a:defRPr sz="24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860425" indent="-4032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charset="0"/>
        <a:buChar char=""/>
        <a:defRPr sz="2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61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charset="0"/>
        <a:buChar char=""/>
        <a:defRPr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3pPr>
      <a:lvl4pPr marL="1597025" indent="-2254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charset="0"/>
        <a:buChar char="§"/>
        <a:defRPr sz="1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4pPr>
      <a:lvl5pPr marL="20605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Arial" charset="0"/>
        <a:buChar char="•"/>
        <a:defRPr sz="1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SQL </a:t>
            </a:r>
            <a:r>
              <a:rPr lang="en-US"/>
              <a:t>(Structured </a:t>
            </a:r>
            <a:r>
              <a:rPr lang="en-US" dirty="0"/>
              <a:t>Query  Language)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Tìm những trưởng bộ môn tham gia tối thiểu 1 đề tài</a:t>
            </a:r>
          </a:p>
          <a:p>
            <a:endParaRPr lang="en-US"/>
          </a:p>
        </p:txBody>
      </p:sp>
      <p:sp>
        <p:nvSpPr>
          <p:cNvPr id="140291" name="Rectangle 4"/>
          <p:cNvSpPr>
            <a:spLocks noChangeArrowheads="1"/>
          </p:cNvSpPr>
          <p:nvPr/>
        </p:nvSpPr>
        <p:spPr bwMode="auto">
          <a:xfrm>
            <a:off x="914400" y="1905000"/>
            <a:ext cx="7239000" cy="245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GIAOVIEN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MAGV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TRUONGBM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		        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BOMON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AND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MAGV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MAGV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		   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THAMGIADT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)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p:sp>
        <p:nvSpPr>
          <p:cNvPr id="14233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Tìm những giáo viên là trưởng bộ môn</a:t>
            </a:r>
          </a:p>
          <a:p>
            <a:endParaRPr lang="en-US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414867" y="2971803"/>
            <a:ext cx="6934200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MAGV, HOTEN</a:t>
            </a:r>
            <a:endParaRPr lang="en-AU" sz="2000" dirty="0">
              <a:solidFill>
                <a:srgbClr val="808080"/>
              </a:solidFill>
              <a:latin typeface="Cambria"/>
              <a:cs typeface="Cambria"/>
            </a:endParaRP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GIAOVIEN </a:t>
            </a:r>
            <a:r>
              <a:rPr lang="en-AU" sz="2000" b="1" dirty="0">
                <a:solidFill>
                  <a:srgbClr val="FF0000"/>
                </a:solidFill>
                <a:latin typeface="Cambria"/>
                <a:cs typeface="Cambria"/>
              </a:rPr>
              <a:t>GV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b="1" dirty="0">
                <a:solidFill>
                  <a:srgbClr val="FF3399"/>
                </a:solidFill>
                <a:latin typeface="Cambria"/>
                <a:cs typeface="Cambria"/>
              </a:rPr>
              <a:t>EXISTS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BOMON BM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BM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en-AU" sz="2000" dirty="0">
                <a:latin typeface="Cambria"/>
                <a:cs typeface="Cambria"/>
              </a:rPr>
              <a:t>TRUONG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BM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=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b="1" dirty="0">
                <a:solidFill>
                  <a:srgbClr val="FF0000"/>
                </a:solidFill>
                <a:latin typeface="Cambria"/>
                <a:cs typeface="Cambria"/>
              </a:rPr>
              <a:t>GV.MAGV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)</a:t>
            </a:r>
            <a:endParaRPr lang="en-US" sz="2000" dirty="0">
              <a:solidFill>
                <a:srgbClr val="777777"/>
              </a:solidFill>
              <a:latin typeface="Cambria"/>
              <a:cs typeface="Cambria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5600" y="4961467"/>
            <a:ext cx="85852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mbria"/>
                <a:cs typeface="Cambria"/>
              </a:rPr>
              <a:t>Giáo viên là trưởng bộ môn khi </a:t>
            </a:r>
            <a:r>
              <a:rPr lang="en-US" sz="2800" b="1">
                <a:solidFill>
                  <a:srgbClr val="FF3399"/>
                </a:solidFill>
                <a:latin typeface="Cambria"/>
                <a:cs typeface="Cambria"/>
              </a:rPr>
              <a:t>tồn tại </a:t>
            </a:r>
            <a:r>
              <a:rPr lang="en-US" sz="2000">
                <a:latin typeface="Cambria"/>
                <a:cs typeface="Cambria"/>
              </a:rPr>
              <a:t>một bộ môn có TRUONGBM = MAGV của giáo viên đó  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58797" y="2040466"/>
            <a:ext cx="4035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EE00FF"/>
                </a:solidFill>
                <a:latin typeface="Cambria"/>
                <a:cs typeface="Cambria"/>
              </a:rPr>
              <a:t>Sử dụng phép truy vấn lồng với IN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90587" y="3962400"/>
            <a:ext cx="38177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i="1">
                <a:solidFill>
                  <a:srgbClr val="EE00FF"/>
                </a:solidFill>
                <a:latin typeface="Cambria"/>
                <a:cs typeface="Cambria"/>
              </a:rPr>
              <a:t>Sử dụng truy vấn lồng với EXISTS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600" y="5895201"/>
            <a:ext cx="85005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Cambria"/>
                <a:cs typeface="Cambria"/>
              </a:rPr>
              <a:t>Mệnh đề WHERE của truy vấn con tham chiếu ít nhất một thuộc tính của các quan hệ trong mệnh đề FROM ở truy vấn cha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14867" y="1684874"/>
            <a:ext cx="693420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MAGV, HOTEN</a:t>
            </a:r>
            <a:endParaRPr lang="en-AU" sz="2000" dirty="0">
              <a:solidFill>
                <a:srgbClr val="808080"/>
              </a:solidFill>
              <a:latin typeface="Cambria"/>
              <a:cs typeface="Cambria"/>
            </a:endParaRP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GIAOVIEN</a:t>
            </a:r>
            <a:endParaRPr lang="en-AU" sz="2000" b="1" dirty="0">
              <a:solidFill>
                <a:srgbClr val="FF0000"/>
              </a:solidFill>
              <a:latin typeface="Cambria"/>
              <a:cs typeface="Cambria"/>
            </a:endParaRP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MAGV </a:t>
            </a:r>
            <a:r>
              <a:rPr lang="en-AU" sz="2000" b="1" dirty="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TRUONGBM 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BOMON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)</a:t>
            </a:r>
            <a:endParaRPr lang="en-US" sz="2000" dirty="0">
              <a:solidFill>
                <a:srgbClr val="777777"/>
              </a:solidFill>
              <a:latin typeface="Cambria"/>
              <a:cs typeface="Cambr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2" grpId="0"/>
      <p:bldP spid="7" grpId="0"/>
      <p:bldP spid="13" grpId="0"/>
      <p:bldP spid="5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p:sp>
        <p:nvSpPr>
          <p:cNvPr id="144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>
                <a:latin typeface="Cambria"/>
                <a:cs typeface="Cambria"/>
              </a:rPr>
              <a:t>Tìm những giáo viên có lương lớn nhất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1905000"/>
            <a:ext cx="5943600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MAGV, HOTEN</a:t>
            </a:r>
            <a:endParaRPr lang="en-AU" sz="2000" dirty="0">
              <a:solidFill>
                <a:srgbClr val="808080"/>
              </a:solidFill>
              <a:latin typeface="Cambria"/>
              <a:cs typeface="Cambria"/>
            </a:endParaRP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GIAOVIEN </a:t>
            </a:r>
            <a:r>
              <a:rPr lang="en-AU" sz="2000" b="1" dirty="0">
                <a:solidFill>
                  <a:srgbClr val="6600CC"/>
                </a:solidFill>
                <a:latin typeface="Cambria"/>
                <a:cs typeface="Cambria"/>
              </a:rPr>
              <a:t>GV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b="1" dirty="0">
                <a:solidFill>
                  <a:srgbClr val="EE00FF"/>
                </a:solidFill>
                <a:latin typeface="Cambria"/>
                <a:cs typeface="Cambria"/>
              </a:rPr>
              <a:t>NOT </a:t>
            </a:r>
            <a:r>
              <a:rPr lang="en-AU" sz="2000" b="1" dirty="0">
                <a:solidFill>
                  <a:srgbClr val="FF3399"/>
                </a:solidFill>
                <a:latin typeface="Cambria"/>
                <a:cs typeface="Cambria"/>
              </a:rPr>
              <a:t>EXISTS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GIAOVIEN GV2 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GV2.LUONG 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&gt; 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b="1" dirty="0">
                <a:solidFill>
                  <a:srgbClr val="6600CC"/>
                </a:solidFill>
                <a:latin typeface="Cambria"/>
                <a:cs typeface="Cambria"/>
              </a:rPr>
              <a:t>GV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.LUONG)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0" y="1676406"/>
            <a:ext cx="3671888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latin typeface="Cambria"/>
                <a:cs typeface="Cambria"/>
              </a:rPr>
              <a:t>Giáo viên là có lương lớn nhất khi </a:t>
            </a:r>
            <a:r>
              <a:rPr lang="en-US" sz="2200" b="1">
                <a:solidFill>
                  <a:srgbClr val="EE00FF"/>
                </a:solidFill>
                <a:latin typeface="Cambria"/>
                <a:cs typeface="Cambria"/>
              </a:rPr>
              <a:t>không </a:t>
            </a:r>
            <a:r>
              <a:rPr lang="en-US" sz="2200" b="1">
                <a:solidFill>
                  <a:srgbClr val="FF3399"/>
                </a:solidFill>
                <a:latin typeface="Cambria"/>
                <a:cs typeface="Cambria"/>
              </a:rPr>
              <a:t>tồn tại </a:t>
            </a:r>
            <a:r>
              <a:rPr lang="en-US" sz="2200">
                <a:latin typeface="Cambria"/>
                <a:cs typeface="Cambria"/>
              </a:rPr>
              <a:t>một giáo viên nào mà có lương lớn hơn giáo viên đó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4648200"/>
            <a:ext cx="5638800" cy="167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MAGV, HOTEN</a:t>
            </a:r>
            <a:endParaRPr lang="en-AU" sz="2000" dirty="0">
              <a:solidFill>
                <a:srgbClr val="808080"/>
              </a:solidFill>
              <a:latin typeface="Cambria"/>
              <a:cs typeface="Cambria"/>
            </a:endParaRP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GIAOVIEN </a:t>
            </a:r>
            <a:r>
              <a:rPr lang="en-AU" sz="2000" b="1" dirty="0">
                <a:solidFill>
                  <a:srgbClr val="FF0000"/>
                </a:solidFill>
                <a:latin typeface="Cambria"/>
                <a:cs typeface="Cambria"/>
              </a:rPr>
              <a:t>GV</a:t>
            </a:r>
          </a:p>
          <a:p>
            <a:pPr>
              <a:lnSpc>
                <a:spcPct val="130000"/>
              </a:lnSpc>
            </a:pPr>
            <a:r>
              <a:rPr lang="en-AU" sz="2000" b="1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000" b="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b="1" dirty="0">
                <a:solidFill>
                  <a:srgbClr val="EE00FF"/>
                </a:solidFill>
                <a:latin typeface="Cambria"/>
                <a:cs typeface="Cambria"/>
              </a:rPr>
              <a:t>LUONG &gt;= ALL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LUONG 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GIAOVIEN GV2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)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34000" y="4572000"/>
            <a:ext cx="3671888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200">
                <a:latin typeface="Cambria"/>
                <a:cs typeface="Cambria"/>
              </a:rPr>
              <a:t>Giáo viên là có lương lớn nhất khi lương của giáo viên </a:t>
            </a:r>
            <a:r>
              <a:rPr lang="en-US" sz="2200" b="1">
                <a:solidFill>
                  <a:srgbClr val="EE00FF"/>
                </a:solidFill>
                <a:latin typeface="Cambria"/>
                <a:cs typeface="Cambria"/>
              </a:rPr>
              <a:t>lớn hơn hoặc bằng tất cả</a:t>
            </a:r>
            <a:r>
              <a:rPr lang="en-US" sz="2200">
                <a:latin typeface="Cambria"/>
                <a:cs typeface="Cambria"/>
              </a:rPr>
              <a:t> lương của các giáo viên (lồng phân cấp)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Tìm giáo viên trùng tên và cùng giới tính với giáo viên khác trong cùng bộ môn</a:t>
            </a:r>
          </a:p>
          <a:p>
            <a:endParaRPr lang="en-US"/>
          </a:p>
        </p:txBody>
      </p:sp>
      <p:sp>
        <p:nvSpPr>
          <p:cNvPr id="145410" name="Text Box 9"/>
          <p:cNvSpPr txBox="1">
            <a:spLocks noChangeArrowheads="1"/>
          </p:cNvSpPr>
          <p:nvPr/>
        </p:nvSpPr>
        <p:spPr bwMode="auto">
          <a:xfrm>
            <a:off x="1371600" y="2362200"/>
            <a:ext cx="6934200" cy="356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vi-VN" sz="22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vi-VN" sz="22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GIAOVIEN GV1</a:t>
            </a:r>
          </a:p>
          <a:p>
            <a:pPr>
              <a:lnSpc>
                <a:spcPct val="130000"/>
              </a:lnSpc>
            </a:pPr>
            <a:r>
              <a:rPr lang="vi-VN" sz="22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EXISTS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vi-VN" sz="22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vi-VN" sz="22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GIAOVIEN GV2</a:t>
            </a:r>
          </a:p>
          <a:p>
            <a:pPr>
              <a:lnSpc>
                <a:spcPct val="130000"/>
              </a:lnSpc>
            </a:pP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vi-VN" sz="22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GV1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HOTEN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LIKE 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GV2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HOTEN</a:t>
            </a:r>
          </a:p>
          <a:p>
            <a:pPr>
              <a:lnSpc>
                <a:spcPct val="130000"/>
              </a:lnSpc>
            </a:pP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AND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b="1" dirty="0">
                <a:solidFill>
                  <a:srgbClr val="FF0000"/>
                </a:solidFill>
                <a:latin typeface="Cambria"/>
                <a:cs typeface="Cambria"/>
              </a:rPr>
              <a:t>GV1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PHAI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=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GV2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PHAI</a:t>
            </a:r>
          </a:p>
          <a:p>
            <a:pPr>
              <a:lnSpc>
                <a:spcPct val="130000"/>
              </a:lnSpc>
            </a:pP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AND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b="1" dirty="0">
                <a:solidFill>
                  <a:srgbClr val="FF0000"/>
                </a:solidFill>
                <a:latin typeface="Cambria"/>
                <a:cs typeface="Cambria"/>
              </a:rPr>
              <a:t>GV1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MABM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=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GV2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MABM</a:t>
            </a:r>
          </a:p>
          <a:p>
            <a:pPr>
              <a:lnSpc>
                <a:spcPct val="130000"/>
              </a:lnSpc>
            </a:pP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AND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b="1" dirty="0">
                <a:solidFill>
                  <a:srgbClr val="FF0000"/>
                </a:solidFill>
                <a:latin typeface="Cambria"/>
                <a:cs typeface="Cambria"/>
              </a:rPr>
              <a:t>GV1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MAGV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&lt;&gt;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GV2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MAGV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)</a:t>
            </a:r>
            <a:endParaRPr lang="en-US" sz="2200" dirty="0">
              <a:solidFill>
                <a:srgbClr val="0000CC"/>
              </a:solidFill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Tìm những giáo viên không tham gia đề tài nào</a:t>
            </a:r>
          </a:p>
          <a:p>
            <a:endParaRPr lang="en-US"/>
          </a:p>
        </p:txBody>
      </p:sp>
      <p:sp>
        <p:nvSpPr>
          <p:cNvPr id="147458" name="Text Box 4"/>
          <p:cNvSpPr txBox="1">
            <a:spLocks noChangeArrowheads="1"/>
          </p:cNvSpPr>
          <p:nvPr/>
        </p:nvSpPr>
        <p:spPr bwMode="auto">
          <a:xfrm>
            <a:off x="1600200" y="2184402"/>
            <a:ext cx="6781800" cy="207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vi-VN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000" dirty="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vi-VN" sz="2000" dirty="0">
                <a:solidFill>
                  <a:srgbClr val="000000"/>
                </a:solidFill>
                <a:latin typeface="Cambria"/>
                <a:cs typeface="Cambria"/>
              </a:rPr>
              <a:t> GIAOVIEN </a:t>
            </a:r>
            <a:r>
              <a:rPr lang="vi-VN" sz="2000" b="1" dirty="0">
                <a:solidFill>
                  <a:srgbClr val="FF0000"/>
                </a:solidFill>
                <a:latin typeface="Cambria"/>
                <a:cs typeface="Cambria"/>
              </a:rPr>
              <a:t>GV</a:t>
            </a:r>
          </a:p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vi-VN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000" b="1" dirty="0">
                <a:solidFill>
                  <a:srgbClr val="EE00FF"/>
                </a:solidFill>
                <a:latin typeface="Cambria"/>
                <a:cs typeface="Cambria"/>
              </a:rPr>
              <a:t>NOT EXISTS</a:t>
            </a:r>
            <a:r>
              <a:rPr lang="vi-VN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000" dirty="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vi-VN" sz="20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vi-VN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000" dirty="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        </a:t>
            </a:r>
            <a:r>
              <a:rPr lang="vi-VN" sz="20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vi-VN" sz="2000" dirty="0">
                <a:solidFill>
                  <a:srgbClr val="000000"/>
                </a:solidFill>
                <a:latin typeface="Cambria"/>
                <a:cs typeface="Cambria"/>
              </a:rPr>
              <a:t> THAMGIADT PC</a:t>
            </a:r>
          </a:p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        </a:t>
            </a:r>
            <a:r>
              <a:rPr lang="vi-VN" sz="20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vi-VN" sz="2000" dirty="0">
                <a:solidFill>
                  <a:srgbClr val="000000"/>
                </a:solidFill>
                <a:latin typeface="Cambria"/>
                <a:cs typeface="Cambria"/>
              </a:rPr>
              <a:t> PC</a:t>
            </a:r>
            <a:r>
              <a:rPr lang="vi-VN" sz="20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/>
                <a:cs typeface="Cambria"/>
              </a:rPr>
              <a:t>MAGV </a:t>
            </a:r>
            <a:r>
              <a:rPr lang="vi-VN" sz="2000" dirty="0">
                <a:solidFill>
                  <a:srgbClr val="808080"/>
                </a:solidFill>
                <a:latin typeface="Cambria"/>
                <a:cs typeface="Cambria"/>
              </a:rPr>
              <a:t>=</a:t>
            </a:r>
            <a:r>
              <a:rPr lang="vi-VN" sz="2000" b="1" dirty="0">
                <a:solidFill>
                  <a:srgbClr val="FF0000"/>
                </a:solidFill>
                <a:latin typeface="Cambria"/>
                <a:cs typeface="Cambria"/>
              </a:rPr>
              <a:t> GV.MAGV</a:t>
            </a:r>
            <a:r>
              <a:rPr lang="vi-VN" sz="2000" dirty="0">
                <a:solidFill>
                  <a:srgbClr val="808080"/>
                </a:solidFill>
                <a:latin typeface="Cambria"/>
                <a:cs typeface="Cambria"/>
              </a:rPr>
              <a:t>)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91733" y="4453468"/>
            <a:ext cx="36718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mbria"/>
                <a:cs typeface="Cambria"/>
              </a:rPr>
              <a:t>Giáo viên </a:t>
            </a:r>
            <a:r>
              <a:rPr lang="en-US" sz="2000" b="1">
                <a:solidFill>
                  <a:srgbClr val="FF0000"/>
                </a:solidFill>
                <a:latin typeface="Cambria"/>
                <a:cs typeface="Cambria"/>
              </a:rPr>
              <a:t>GV</a:t>
            </a:r>
            <a:r>
              <a:rPr lang="en-US" sz="2000">
                <a:latin typeface="Cambria"/>
                <a:cs typeface="Cambria"/>
              </a:rPr>
              <a:t> không tham gia đề tài khi </a:t>
            </a:r>
            <a:r>
              <a:rPr lang="en-US" sz="2000" b="1">
                <a:solidFill>
                  <a:srgbClr val="EE00FF"/>
                </a:solidFill>
                <a:latin typeface="Cambria"/>
                <a:cs typeface="Cambria"/>
              </a:rPr>
              <a:t>không tồn tại</a:t>
            </a:r>
            <a:r>
              <a:rPr lang="en-US" sz="2000">
                <a:latin typeface="Cambria"/>
                <a:cs typeface="Cambria"/>
              </a:rPr>
              <a:t> một dòng nào trong THAMGIADT mà có MAGV = GV.MAGV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Tìm những giáo viên có lương lớn hơn lương của ít nhất một giáo viên bộ môn </a:t>
            </a:r>
            <a:r>
              <a:rPr lang="ja-JP" altLang="en-US"/>
              <a:t>‘</a:t>
            </a:r>
            <a:r>
              <a:rPr lang="en-US" altLang="ja-JP"/>
              <a:t>Công nghệ phần mềm</a:t>
            </a:r>
            <a:r>
              <a:rPr lang="ja-JP" altLang="en-US"/>
              <a:t>’</a:t>
            </a:r>
            <a:endParaRPr lang="en-US"/>
          </a:p>
          <a:p>
            <a:endParaRPr lang="en-US"/>
          </a:p>
        </p:txBody>
      </p:sp>
      <p:sp>
        <p:nvSpPr>
          <p:cNvPr id="149506" name="Text Box 3"/>
          <p:cNvSpPr txBox="1">
            <a:spLocks noChangeArrowheads="1"/>
          </p:cNvSpPr>
          <p:nvPr/>
        </p:nvSpPr>
        <p:spPr bwMode="auto">
          <a:xfrm>
            <a:off x="1447800" y="2643188"/>
            <a:ext cx="6934200" cy="356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vi-VN" sz="220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vi-VN" sz="220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GIAOVIEN GV1</a:t>
            </a:r>
          </a:p>
          <a:p>
            <a:pPr>
              <a:lnSpc>
                <a:spcPct val="130000"/>
              </a:lnSpc>
            </a:pPr>
            <a:r>
              <a:rPr lang="vi-VN" sz="220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EXISTS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vi-VN" sz="220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en-US" sz="220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en-US" sz="220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US" sz="2200">
                <a:solidFill>
                  <a:srgbClr val="000000"/>
                </a:solidFill>
                <a:latin typeface="Cambria"/>
                <a:cs typeface="Cambria"/>
              </a:rPr>
              <a:t> GIAOVIEN GV2</a:t>
            </a:r>
            <a:r>
              <a:rPr lang="en-US" sz="2200">
                <a:solidFill>
                  <a:srgbClr val="808080"/>
                </a:solidFill>
                <a:latin typeface="Cambria"/>
                <a:cs typeface="Cambria"/>
              </a:rPr>
              <a:t>,</a:t>
            </a:r>
            <a:r>
              <a:rPr lang="en-US" sz="2200">
                <a:solidFill>
                  <a:srgbClr val="000000"/>
                </a:solidFill>
                <a:latin typeface="Cambria"/>
                <a:cs typeface="Cambria"/>
              </a:rPr>
              <a:t> BOMON BM</a:t>
            </a:r>
          </a:p>
          <a:p>
            <a:pPr>
              <a:lnSpc>
                <a:spcPct val="130000"/>
              </a:lnSpc>
            </a:pP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vi-VN" sz="220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GV2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MABM 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=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BM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MABM</a:t>
            </a:r>
          </a:p>
          <a:p>
            <a:pPr>
              <a:lnSpc>
                <a:spcPct val="130000"/>
              </a:lnSpc>
            </a:pP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AND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BM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TENBM 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=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N</a:t>
            </a:r>
            <a:r>
              <a:rPr lang="vi-VN" sz="2200">
                <a:solidFill>
                  <a:srgbClr val="FF0000"/>
                </a:solidFill>
                <a:latin typeface="Cambria"/>
                <a:cs typeface="Cambria"/>
              </a:rPr>
              <a:t>'Công nghệ phần mềm'</a:t>
            </a:r>
          </a:p>
          <a:p>
            <a:pPr>
              <a:lnSpc>
                <a:spcPct val="130000"/>
              </a:lnSpc>
            </a:pP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AND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GV1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LUONG 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&gt;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GV2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LUONG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)</a:t>
            </a:r>
            <a:endParaRPr lang="en-US" sz="220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91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Tìm những trưởng bộ môn tham gia tối thiểu 1 đề tài</a:t>
            </a:r>
          </a:p>
          <a:p>
            <a:endParaRPr lang="en-US"/>
          </a:p>
        </p:txBody>
      </p:sp>
      <p:sp>
        <p:nvSpPr>
          <p:cNvPr id="151554" name="Text Box 3"/>
          <p:cNvSpPr txBox="1">
            <a:spLocks noChangeArrowheads="1"/>
          </p:cNvSpPr>
          <p:nvPr/>
        </p:nvSpPr>
        <p:spPr bwMode="auto">
          <a:xfrm>
            <a:off x="1066799" y="1981200"/>
            <a:ext cx="7128933" cy="3127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vi-VN" sz="22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vi-VN" sz="22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GIAOVIEN </a:t>
            </a:r>
            <a:r>
              <a:rPr lang="vi-VN" sz="2200" b="1" dirty="0">
                <a:solidFill>
                  <a:srgbClr val="FF0000"/>
                </a:solidFill>
                <a:latin typeface="Cambria"/>
                <a:cs typeface="Cambria"/>
              </a:rPr>
              <a:t>GV</a:t>
            </a:r>
          </a:p>
          <a:p>
            <a:pPr>
              <a:lnSpc>
                <a:spcPct val="130000"/>
              </a:lnSpc>
            </a:pPr>
            <a:r>
              <a:rPr lang="vi-VN" sz="22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EXISTS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vi-VN" sz="22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en-US" sz="220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vi-VN" sz="22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BOMON BM</a:t>
            </a:r>
          </a:p>
          <a:p>
            <a:pPr>
              <a:lnSpc>
                <a:spcPct val="130000"/>
              </a:lnSpc>
            </a:pP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en-US" sz="2200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vi-VN" sz="22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ambria"/>
                <a:cs typeface="Cambria"/>
              </a:rPr>
              <a:t>GV</a:t>
            </a:r>
            <a:r>
              <a:rPr lang="vi-VN" sz="2200" b="1" dirty="0">
                <a:solidFill>
                  <a:srgbClr val="FF0000"/>
                </a:solidFill>
                <a:latin typeface="Cambria"/>
                <a:cs typeface="Cambria"/>
              </a:rPr>
              <a:t>.MA</a:t>
            </a:r>
            <a:r>
              <a:rPr lang="en-US" sz="2200" b="1" dirty="0">
                <a:solidFill>
                  <a:srgbClr val="FF0000"/>
                </a:solidFill>
                <a:latin typeface="Cambria"/>
                <a:cs typeface="Cambria"/>
              </a:rPr>
              <a:t>GV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Cambria"/>
                <a:cs typeface="Cambria"/>
              </a:rPr>
              <a:t>BM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en-US" sz="2200" dirty="0">
                <a:solidFill>
                  <a:srgbClr val="000000"/>
                </a:solidFill>
                <a:latin typeface="Cambria"/>
                <a:cs typeface="Cambria"/>
              </a:rPr>
              <a:t>TRUONG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BM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AND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EXISTS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vi-VN" sz="22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*</a:t>
            </a:r>
            <a:r>
              <a:rPr lang="en-US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THAMGIADT PC</a:t>
            </a:r>
          </a:p>
          <a:p>
            <a:pPr>
              <a:lnSpc>
                <a:spcPct val="130000"/>
              </a:lnSpc>
            </a:pP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Cambria"/>
                <a:cs typeface="Cambria"/>
              </a:rPr>
              <a:t>         </a:t>
            </a:r>
            <a:r>
              <a:rPr lang="vi-VN" sz="22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PC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MAGV 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=</a:t>
            </a:r>
            <a:r>
              <a:rPr lang="vi-VN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b="1" dirty="0">
                <a:solidFill>
                  <a:srgbClr val="FF0000"/>
                </a:solidFill>
                <a:latin typeface="Cambria"/>
                <a:cs typeface="Cambria"/>
              </a:rPr>
              <a:t>GV.MAGV</a:t>
            </a:r>
            <a:r>
              <a:rPr lang="vi-VN" sz="2200" dirty="0">
                <a:solidFill>
                  <a:srgbClr val="808080"/>
                </a:solidFill>
                <a:latin typeface="Cambria"/>
                <a:cs typeface="Cambria"/>
              </a:rPr>
              <a:t>)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151556" name="Rectangle 1"/>
          <p:cNvSpPr>
            <a:spLocks noChangeArrowheads="1"/>
          </p:cNvSpPr>
          <p:nvPr/>
        </p:nvSpPr>
        <p:spPr bwMode="auto">
          <a:xfrm>
            <a:off x="1676400" y="5334000"/>
            <a:ext cx="584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vi-VN" sz="2000">
                <a:solidFill>
                  <a:srgbClr val="000000"/>
                </a:solidFill>
              </a:rPr>
              <a:t>	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14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Tìm những giáo viên không tham gia đề tài</a:t>
            </a:r>
          </a:p>
          <a:p>
            <a:endParaRPr lang="en-US"/>
          </a:p>
        </p:txBody>
      </p:sp>
      <p:sp>
        <p:nvSpPr>
          <p:cNvPr id="157698" name="Text Box 4"/>
          <p:cNvSpPr txBox="1">
            <a:spLocks noChangeArrowheads="1"/>
          </p:cNvSpPr>
          <p:nvPr/>
        </p:nvSpPr>
        <p:spPr bwMode="auto">
          <a:xfrm>
            <a:off x="1600200" y="1981200"/>
            <a:ext cx="6781800" cy="227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vi-VN" sz="220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vi-VN" sz="220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GIAOVIEN </a:t>
            </a:r>
            <a:r>
              <a:rPr lang="vi-VN" sz="2200" b="1">
                <a:solidFill>
                  <a:srgbClr val="FF0000"/>
                </a:solidFill>
                <a:latin typeface="Cambria"/>
                <a:cs typeface="Cambria"/>
              </a:rPr>
              <a:t>GV</a:t>
            </a:r>
          </a:p>
          <a:p>
            <a:pPr>
              <a:lnSpc>
                <a:spcPct val="130000"/>
              </a:lnSpc>
            </a:pPr>
            <a:r>
              <a:rPr lang="vi-VN" sz="220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 b="1">
                <a:solidFill>
                  <a:srgbClr val="000000"/>
                </a:solidFill>
                <a:latin typeface="Cambria"/>
                <a:cs typeface="Cambria"/>
              </a:rPr>
              <a:t>NOT </a:t>
            </a:r>
            <a:r>
              <a:rPr lang="vi-VN" sz="2200" b="1">
                <a:solidFill>
                  <a:srgbClr val="EE00FF"/>
                </a:solidFill>
                <a:latin typeface="Cambria"/>
                <a:cs typeface="Cambria"/>
              </a:rPr>
              <a:t>EXISTS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vi-VN" sz="220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en-US" sz="2200">
                <a:solidFill>
                  <a:srgbClr val="000000"/>
                </a:solidFill>
                <a:latin typeface="Cambria"/>
                <a:cs typeface="Cambria"/>
              </a:rPr>
              <a:t>         </a:t>
            </a:r>
            <a:r>
              <a:rPr lang="vi-VN" sz="220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THAMGIADT PC</a:t>
            </a:r>
          </a:p>
          <a:p>
            <a:pPr>
              <a:lnSpc>
                <a:spcPct val="130000"/>
              </a:lnSpc>
            </a:pP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		</a:t>
            </a:r>
            <a:r>
              <a:rPr lang="en-US" sz="2200">
                <a:solidFill>
                  <a:srgbClr val="000000"/>
                </a:solidFill>
                <a:latin typeface="Cambria"/>
                <a:cs typeface="Cambria"/>
              </a:rPr>
              <a:t>         </a:t>
            </a:r>
            <a:r>
              <a:rPr lang="vi-VN" sz="220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PC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MAGV 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=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 GV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vi-VN" sz="2200">
                <a:solidFill>
                  <a:srgbClr val="000000"/>
                </a:solidFill>
                <a:latin typeface="Cambria"/>
                <a:cs typeface="Cambria"/>
              </a:rPr>
              <a:t>MAGV</a:t>
            </a:r>
            <a:r>
              <a:rPr lang="vi-VN" sz="2200">
                <a:solidFill>
                  <a:srgbClr val="808080"/>
                </a:solidFill>
                <a:latin typeface="Cambria"/>
                <a:cs typeface="Cambria"/>
              </a:rPr>
              <a:t>)</a:t>
            </a:r>
            <a:endParaRPr lang="en-US" sz="2200">
              <a:latin typeface="Cambria"/>
              <a:cs typeface="Cambria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76599" y="4648200"/>
            <a:ext cx="437726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latin typeface="Cambria"/>
                <a:cs typeface="Cambria"/>
              </a:rPr>
              <a:t>Nếu giáo viên </a:t>
            </a:r>
            <a:r>
              <a:rPr lang="en-US" sz="2000" b="1">
                <a:solidFill>
                  <a:srgbClr val="FF0000"/>
                </a:solidFill>
                <a:latin typeface="Cambria"/>
                <a:cs typeface="Cambria"/>
              </a:rPr>
              <a:t>GV</a:t>
            </a:r>
            <a:r>
              <a:rPr lang="en-US" sz="2000">
                <a:latin typeface="Cambria"/>
                <a:cs typeface="Cambria"/>
              </a:rPr>
              <a:t> không tham gia đề tài </a:t>
            </a:r>
            <a:r>
              <a:rPr lang="en-US" sz="2000">
                <a:latin typeface="Cambria"/>
                <a:cs typeface="Cambria"/>
                <a:sym typeface="Wingdings" charset="0"/>
              </a:rPr>
              <a:t> câu truy vấn bên trong sẽ rỗng (0 dòng)  NOT EXISTS (S…F..W) có giá trị TRUE </a:t>
            </a:r>
            <a:endParaRPr lang="en-US" sz="2000">
              <a:latin typeface="Cambria"/>
              <a:cs typeface="Cambria"/>
            </a:endParaRPr>
          </a:p>
        </p:txBody>
      </p:sp>
      <p:sp>
        <p:nvSpPr>
          <p:cNvPr id="157701" name="Rectangle 8"/>
          <p:cNvSpPr>
            <a:spLocks noChangeArrowheads="1"/>
          </p:cNvSpPr>
          <p:nvPr/>
        </p:nvSpPr>
        <p:spPr bwMode="auto">
          <a:xfrm>
            <a:off x="2666997" y="2887132"/>
            <a:ext cx="5486400" cy="1600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Aggregate function</a:t>
            </a:r>
          </a:p>
        </p:txBody>
      </p:sp>
      <p:sp>
        <p:nvSpPr>
          <p:cNvPr id="18124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 dirty="0">
                <a:latin typeface="Cambria" charset="0"/>
              </a:rPr>
              <a:t>COUNT</a:t>
            </a:r>
          </a:p>
          <a:p>
            <a:pPr lvl="1">
              <a:buFont typeface="Lucida Grande" charset="0"/>
              <a:buChar char="-"/>
            </a:pPr>
            <a:r>
              <a:rPr lang="en-US" dirty="0">
                <a:latin typeface="Cambria" charset="0"/>
              </a:rPr>
              <a:t>COUNT(*): count the number of rows returned COUNT(&lt;attribute name&gt;): Count the number of non-NULL values of the attribute</a:t>
            </a:r>
          </a:p>
          <a:p>
            <a:pPr lvl="1">
              <a:buFont typeface="Lucida Grande" charset="0"/>
              <a:buChar char="-"/>
            </a:pPr>
            <a:r>
              <a:rPr lang="en-US" dirty="0">
                <a:latin typeface="Cambria" charset="0"/>
              </a:rPr>
              <a:t>COUNT(DISTINCT &lt;</a:t>
            </a:r>
            <a:r>
              <a:rPr lang="en-US" altLang="ko-KR" dirty="0">
                <a:latin typeface="Cambria" charset="0"/>
              </a:rPr>
              <a:t> attribute name </a:t>
            </a:r>
            <a:r>
              <a:rPr lang="en-US" dirty="0">
                <a:latin typeface="Cambria" charset="0"/>
              </a:rPr>
              <a:t>&gt;) Count the number of distinct and non-NULL values of the attribute</a:t>
            </a:r>
          </a:p>
          <a:p>
            <a:pPr>
              <a:buFont typeface="Wingdings" charset="0"/>
              <a:buChar char="§"/>
            </a:pPr>
            <a:r>
              <a:rPr lang="en-US" dirty="0">
                <a:latin typeface="Cambria" charset="0"/>
              </a:rPr>
              <a:t>MIN</a:t>
            </a:r>
          </a:p>
          <a:p>
            <a:pPr>
              <a:buFont typeface="Wingdings" charset="0"/>
              <a:buChar char="§"/>
            </a:pPr>
            <a:r>
              <a:rPr lang="en-US" dirty="0">
                <a:latin typeface="Cambria" charset="0"/>
              </a:rPr>
              <a:t>MAX</a:t>
            </a:r>
          </a:p>
          <a:p>
            <a:pPr>
              <a:buFont typeface="Wingdings" charset="0"/>
              <a:buChar char="§"/>
            </a:pPr>
            <a:r>
              <a:rPr lang="en-US" dirty="0">
                <a:latin typeface="Cambria" charset="0"/>
              </a:rPr>
              <a:t>SUM</a:t>
            </a:r>
          </a:p>
          <a:p>
            <a:pPr>
              <a:buFont typeface="Wingdings" charset="0"/>
              <a:buChar char="§"/>
            </a:pPr>
            <a:r>
              <a:rPr lang="en-US" dirty="0">
                <a:latin typeface="Cambria" charset="0"/>
              </a:rPr>
              <a:t>AVG</a:t>
            </a:r>
          </a:p>
          <a:p>
            <a:pPr>
              <a:buFont typeface="Wingdings" charset="0"/>
              <a:buChar char="§"/>
            </a:pPr>
            <a:endParaRPr lang="en-US" dirty="0">
              <a:latin typeface="Cambr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>
              <a:latin typeface="Calibri" charset="0"/>
            </a:endParaRPr>
          </a:p>
        </p:txBody>
      </p:sp>
      <p:sp>
        <p:nvSpPr>
          <p:cNvPr id="18329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 dirty="0" err="1">
                <a:latin typeface="Cambria" charset="0"/>
              </a:rPr>
              <a:t>Tìm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tổng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lương</a:t>
            </a:r>
            <a:r>
              <a:rPr lang="en-US" dirty="0">
                <a:latin typeface="Cambria" charset="0"/>
              </a:rPr>
              <a:t>, </a:t>
            </a:r>
            <a:r>
              <a:rPr lang="en-US" dirty="0" err="1">
                <a:latin typeface="Cambria" charset="0"/>
              </a:rPr>
              <a:t>lương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cao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nhất</a:t>
            </a:r>
            <a:r>
              <a:rPr lang="en-US" dirty="0">
                <a:latin typeface="Cambria" charset="0"/>
              </a:rPr>
              <a:t>, </a:t>
            </a:r>
            <a:r>
              <a:rPr lang="en-US" dirty="0" err="1">
                <a:latin typeface="Cambria" charset="0"/>
              </a:rPr>
              <a:t>lương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thấp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nhất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và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lương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trung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bình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của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các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giáo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viên</a:t>
            </a:r>
            <a:endParaRPr lang="en-US" dirty="0">
              <a:latin typeface="Cambria" charset="0"/>
            </a:endParaRPr>
          </a:p>
          <a:p>
            <a:pPr>
              <a:buFont typeface="Wingdings" charset="0"/>
              <a:buChar char="§"/>
            </a:pPr>
            <a:endParaRPr lang="en-US" dirty="0">
              <a:latin typeface="Cambria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65200" y="2552700"/>
            <a:ext cx="7477125" cy="85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sz="2000" dirty="0">
                <a:solidFill>
                  <a:srgbClr val="0000CC"/>
                </a:solidFill>
                <a:latin typeface="Cambria" charset="0"/>
                <a:cs typeface="Cambria" charset="0"/>
              </a:rPr>
              <a:t>SELECT</a:t>
            </a:r>
            <a:r>
              <a:rPr lang="en-US" sz="2000" dirty="0">
                <a:latin typeface="Cambria" charset="0"/>
                <a:cs typeface="Cambria" charset="0"/>
              </a:rPr>
              <a:t> </a:t>
            </a:r>
            <a:r>
              <a:rPr lang="en-US" sz="2000" dirty="0">
                <a:solidFill>
                  <a:srgbClr val="FF3399"/>
                </a:solidFill>
                <a:latin typeface="Cambria" charset="0"/>
                <a:cs typeface="Cambria" charset="0"/>
              </a:rPr>
              <a:t>SUM</a:t>
            </a:r>
            <a:r>
              <a:rPr lang="en-US" sz="2000" dirty="0">
                <a:latin typeface="Cambria" charset="0"/>
                <a:cs typeface="Cambria" charset="0"/>
              </a:rPr>
              <a:t>(LUONG), </a:t>
            </a:r>
            <a:r>
              <a:rPr lang="en-US" sz="2000" dirty="0">
                <a:solidFill>
                  <a:srgbClr val="FF3399"/>
                </a:solidFill>
                <a:latin typeface="Cambria" charset="0"/>
                <a:cs typeface="Cambria" charset="0"/>
              </a:rPr>
              <a:t>MAX</a:t>
            </a:r>
            <a:r>
              <a:rPr lang="en-US" sz="2000" dirty="0">
                <a:latin typeface="Cambria" charset="0"/>
                <a:cs typeface="Cambria" charset="0"/>
              </a:rPr>
              <a:t>(LUONG), </a:t>
            </a:r>
            <a:r>
              <a:rPr lang="en-US" sz="2000" dirty="0">
                <a:solidFill>
                  <a:srgbClr val="FF3399"/>
                </a:solidFill>
                <a:latin typeface="Cambria" charset="0"/>
                <a:cs typeface="Cambria" charset="0"/>
              </a:rPr>
              <a:t>MIN</a:t>
            </a:r>
            <a:r>
              <a:rPr lang="en-US" sz="2000" dirty="0">
                <a:latin typeface="Cambria" charset="0"/>
                <a:cs typeface="Cambria" charset="0"/>
              </a:rPr>
              <a:t>(LUONG), </a:t>
            </a:r>
            <a:r>
              <a:rPr lang="en-US" sz="2000" dirty="0">
                <a:solidFill>
                  <a:srgbClr val="FF3399"/>
                </a:solidFill>
                <a:latin typeface="Cambria" charset="0"/>
                <a:cs typeface="Cambria" charset="0"/>
              </a:rPr>
              <a:t>AVG</a:t>
            </a:r>
            <a:r>
              <a:rPr lang="en-US" sz="2000" dirty="0">
                <a:latin typeface="Cambria" charset="0"/>
                <a:cs typeface="Cambria" charset="0"/>
              </a:rPr>
              <a:t>(LUONG)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dirty="0">
                <a:solidFill>
                  <a:srgbClr val="0000CC"/>
                </a:solidFill>
                <a:latin typeface="Cambria" charset="0"/>
                <a:cs typeface="Cambria" charset="0"/>
              </a:rPr>
              <a:t>FROM</a:t>
            </a:r>
            <a:r>
              <a:rPr lang="en-US" sz="2000" dirty="0">
                <a:latin typeface="Cambria" charset="0"/>
                <a:cs typeface="Cambria" charset="0"/>
              </a:rPr>
              <a:t> GIAOVIEN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739" y="249301"/>
            <a:ext cx="33559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spc="-85" dirty="0"/>
              <a:t> </a:t>
            </a:r>
            <a:r>
              <a:rPr spc="-5" dirty="0"/>
              <a:t>query</a:t>
            </a:r>
          </a:p>
        </p:txBody>
      </p:sp>
      <p:sp>
        <p:nvSpPr>
          <p:cNvPr id="5" name="object 5"/>
          <p:cNvSpPr/>
          <p:nvPr/>
        </p:nvSpPr>
        <p:spPr>
          <a:xfrm>
            <a:off x="2209800" y="1961606"/>
            <a:ext cx="4419600" cy="2443480"/>
          </a:xfrm>
          <a:custGeom>
            <a:avLst/>
            <a:gdLst/>
            <a:ahLst/>
            <a:cxnLst/>
            <a:rect l="l" t="t" r="r" b="b"/>
            <a:pathLst>
              <a:path w="4419600" h="2443479">
                <a:moveTo>
                  <a:pt x="0" y="0"/>
                </a:moveTo>
                <a:lnTo>
                  <a:pt x="4419602" y="0"/>
                </a:lnTo>
                <a:lnTo>
                  <a:pt x="4419602" y="2443161"/>
                </a:lnTo>
                <a:lnTo>
                  <a:pt x="0" y="24431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52662" y="2009231"/>
            <a:ext cx="3200400" cy="1143000"/>
          </a:xfrm>
          <a:prstGeom prst="rect">
            <a:avLst/>
          </a:prstGeom>
          <a:solidFill>
            <a:srgbClr val="FF99CC">
              <a:alpha val="79998"/>
            </a:srgbClr>
          </a:solidFill>
          <a:ln w="12700">
            <a:solidFill>
              <a:srgbClr val="FF99C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55"/>
              </a:spcBef>
            </a:pPr>
            <a:r>
              <a:rPr sz="1800" b="1" spc="-5" dirty="0">
                <a:latin typeface="Tahoma"/>
                <a:cs typeface="Tahoma"/>
              </a:rPr>
              <a:t>SELECT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&lt;List_of_columns&gt;</a:t>
            </a:r>
            <a:endParaRPr sz="1800">
              <a:latin typeface="Tahoma"/>
              <a:cs typeface="Tahoma"/>
            </a:endParaRPr>
          </a:p>
          <a:p>
            <a:pPr marL="48260">
              <a:lnSpc>
                <a:spcPct val="100000"/>
              </a:lnSpc>
              <a:spcBef>
                <a:spcPts val="1055"/>
              </a:spcBef>
            </a:pPr>
            <a:r>
              <a:rPr sz="1800" b="1" dirty="0">
                <a:latin typeface="Tahoma"/>
                <a:cs typeface="Tahoma"/>
              </a:rPr>
              <a:t>FROM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&lt;List_of_tables&gt;</a:t>
            </a:r>
            <a:endParaRPr sz="1800">
              <a:latin typeface="Tahoma"/>
              <a:cs typeface="Tahoma"/>
            </a:endParaRPr>
          </a:p>
          <a:p>
            <a:pPr marL="48260">
              <a:lnSpc>
                <a:spcPct val="100000"/>
              </a:lnSpc>
              <a:spcBef>
                <a:spcPts val="1030"/>
              </a:spcBef>
            </a:pPr>
            <a:r>
              <a:rPr sz="1800" b="1" spc="-5" dirty="0">
                <a:latin typeface="Tahoma"/>
                <a:cs typeface="Tahoma"/>
              </a:rPr>
              <a:t>WHERE </a:t>
            </a:r>
            <a:r>
              <a:rPr sz="1900" i="1" spc="-60" dirty="0">
                <a:latin typeface="Tahoma"/>
                <a:cs typeface="Tahoma"/>
              </a:rPr>
              <a:t>&lt;Set_comparison&gt;</a:t>
            </a:r>
            <a:r>
              <a:rPr sz="1900" i="1" spc="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4200" y="3257006"/>
            <a:ext cx="3200400" cy="1066800"/>
          </a:xfrm>
          <a:prstGeom prst="rect">
            <a:avLst/>
          </a:prstGeom>
          <a:solidFill>
            <a:srgbClr val="FF99CC">
              <a:alpha val="79998"/>
            </a:srgbClr>
          </a:solidFill>
          <a:ln w="12700">
            <a:solidFill>
              <a:srgbClr val="FF99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090"/>
              </a:lnSpc>
            </a:pPr>
            <a:r>
              <a:rPr sz="1800" b="1" spc="-5" dirty="0">
                <a:latin typeface="Tahoma"/>
                <a:cs typeface="Tahoma"/>
              </a:rPr>
              <a:t>SELECT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&lt;List_of_columns&gt;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150"/>
              </a:spcBef>
            </a:pPr>
            <a:r>
              <a:rPr sz="1800" b="1" dirty="0">
                <a:latin typeface="Tahoma"/>
                <a:cs typeface="Tahoma"/>
              </a:rPr>
              <a:t>FROM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&lt;List_of_tables&gt;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ts val="1970"/>
              </a:lnSpc>
              <a:spcBef>
                <a:spcPts val="1035"/>
              </a:spcBef>
            </a:pPr>
            <a:r>
              <a:rPr sz="1800" b="1" spc="-5" dirty="0">
                <a:latin typeface="Tahoma"/>
                <a:cs typeface="Tahoma"/>
              </a:rPr>
              <a:t>WHERE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&lt;Condition&gt;)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768" y="2147026"/>
            <a:ext cx="1236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Outer</a:t>
            </a:r>
            <a:r>
              <a:rPr sz="1800" spc="-5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query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9150" y="3518626"/>
            <a:ext cx="97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Subquery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66536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>
              <a:latin typeface="Calibri" charset="0"/>
            </a:endParaRPr>
          </a:p>
        </p:txBody>
      </p:sp>
      <p:sp>
        <p:nvSpPr>
          <p:cNvPr id="18534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 dirty="0">
                <a:latin typeface="Cambria" charset="0"/>
              </a:rPr>
              <a:t>Cho </a:t>
            </a:r>
            <a:r>
              <a:rPr lang="en-US" dirty="0" err="1">
                <a:latin typeface="Cambria" charset="0"/>
              </a:rPr>
              <a:t>biết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số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lượng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giáo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viên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của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bộ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môn</a:t>
            </a:r>
            <a:r>
              <a:rPr lang="en-US" dirty="0">
                <a:latin typeface="Cambria" charset="0"/>
              </a:rPr>
              <a:t> </a:t>
            </a:r>
            <a:r>
              <a:rPr lang="ja-JP" altLang="en-US" dirty="0">
                <a:latin typeface="Cambria" charset="0"/>
              </a:rPr>
              <a:t>‘</a:t>
            </a:r>
            <a:r>
              <a:rPr lang="en-US" altLang="ja-JP" dirty="0" err="1">
                <a:latin typeface="Cambria" charset="0"/>
              </a:rPr>
              <a:t>Mạng</a:t>
            </a:r>
            <a:r>
              <a:rPr lang="en-US" altLang="ja-JP" dirty="0">
                <a:latin typeface="Cambria" charset="0"/>
              </a:rPr>
              <a:t> </a:t>
            </a:r>
            <a:r>
              <a:rPr lang="en-US" altLang="ja-JP" dirty="0" err="1">
                <a:latin typeface="Cambria" charset="0"/>
              </a:rPr>
              <a:t>máy</a:t>
            </a:r>
            <a:r>
              <a:rPr lang="en-US" altLang="ja-JP" dirty="0">
                <a:latin typeface="Cambria" charset="0"/>
              </a:rPr>
              <a:t> </a:t>
            </a:r>
            <a:r>
              <a:rPr lang="en-US" altLang="ja-JP" dirty="0" err="1">
                <a:latin typeface="Cambria" charset="0"/>
              </a:rPr>
              <a:t>tính</a:t>
            </a:r>
            <a:r>
              <a:rPr lang="ja-JP" altLang="en-US" dirty="0">
                <a:latin typeface="Cambria" charset="0"/>
              </a:rPr>
              <a:t>’</a:t>
            </a:r>
            <a:r>
              <a:rPr lang="en-US" altLang="ja-JP" dirty="0">
                <a:latin typeface="Cambria" charset="0"/>
              </a:rPr>
              <a:t> </a:t>
            </a:r>
          </a:p>
          <a:p>
            <a:pPr>
              <a:buFont typeface="Wingdings" charset="0"/>
              <a:buChar char="§"/>
            </a:pPr>
            <a:endParaRPr lang="en-US" dirty="0">
              <a:latin typeface="Cambria" charset="0"/>
            </a:endParaRPr>
          </a:p>
          <a:p>
            <a:pPr>
              <a:buFont typeface="Wingdings" charset="0"/>
              <a:buChar char="§"/>
            </a:pPr>
            <a:endParaRPr lang="en-US" dirty="0">
              <a:latin typeface="Cambria" charset="0"/>
            </a:endParaRPr>
          </a:p>
          <a:p>
            <a:pPr>
              <a:buFont typeface="Wingdings" charset="0"/>
              <a:buChar char="§"/>
            </a:pPr>
            <a:endParaRPr lang="en-US" dirty="0">
              <a:latin typeface="Cambria" charset="0"/>
            </a:endParaRPr>
          </a:p>
          <a:p>
            <a:pPr>
              <a:buFont typeface="Wingdings" charset="0"/>
              <a:buChar char="§"/>
            </a:pPr>
            <a:endParaRPr lang="en-US" dirty="0">
              <a:latin typeface="Cambria" charset="0"/>
            </a:endParaRPr>
          </a:p>
          <a:p>
            <a:pPr>
              <a:buFont typeface="Wingdings" charset="0"/>
              <a:buChar char="§"/>
            </a:pPr>
            <a:r>
              <a:rPr lang="en-US" altLang="ko-KR" dirty="0">
                <a:latin typeface="Cambria" charset="0"/>
              </a:rPr>
              <a:t>Cho </a:t>
            </a:r>
            <a:r>
              <a:rPr lang="en-US" altLang="ko-KR" dirty="0" err="1">
                <a:latin typeface="Cambria" charset="0"/>
              </a:rPr>
              <a:t>biết</a:t>
            </a:r>
            <a:r>
              <a:rPr lang="en-US" altLang="ko-KR" dirty="0">
                <a:latin typeface="Cambria" charset="0"/>
              </a:rPr>
              <a:t> </a:t>
            </a:r>
            <a:r>
              <a:rPr lang="en-US" altLang="ko-KR" dirty="0" err="1">
                <a:latin typeface="Cambria" charset="0"/>
              </a:rPr>
              <a:t>số</a:t>
            </a:r>
            <a:r>
              <a:rPr lang="en-US" altLang="ko-KR" dirty="0">
                <a:latin typeface="Cambria" charset="0"/>
              </a:rPr>
              <a:t> </a:t>
            </a:r>
            <a:r>
              <a:rPr lang="en-US" altLang="ko-KR" dirty="0" err="1">
                <a:latin typeface="Cambria" charset="0"/>
              </a:rPr>
              <a:t>lượng</a:t>
            </a:r>
            <a:r>
              <a:rPr lang="en-US" altLang="ko-KR" dirty="0">
                <a:latin typeface="Cambria" charset="0"/>
              </a:rPr>
              <a:t> </a:t>
            </a:r>
            <a:r>
              <a:rPr lang="en-US" altLang="ko-KR" dirty="0" err="1">
                <a:latin typeface="Cambria" charset="0"/>
              </a:rPr>
              <a:t>giáo</a:t>
            </a:r>
            <a:r>
              <a:rPr lang="en-US" altLang="ko-KR" dirty="0">
                <a:latin typeface="Cambria" charset="0"/>
              </a:rPr>
              <a:t> </a:t>
            </a:r>
            <a:r>
              <a:rPr lang="en-US" altLang="ko-KR" dirty="0" err="1">
                <a:latin typeface="Cambria" charset="0"/>
              </a:rPr>
              <a:t>viên</a:t>
            </a:r>
            <a:r>
              <a:rPr lang="en-US" altLang="ko-KR" dirty="0">
                <a:latin typeface="Cambria" charset="0"/>
              </a:rPr>
              <a:t> </a:t>
            </a:r>
            <a:r>
              <a:rPr lang="en-US" altLang="ko-KR" dirty="0" err="1">
                <a:latin typeface="Cambria" charset="0"/>
              </a:rPr>
              <a:t>có</a:t>
            </a:r>
            <a:r>
              <a:rPr lang="en-US" altLang="ko-KR" dirty="0">
                <a:latin typeface="Cambria" charset="0"/>
              </a:rPr>
              <a:t> </a:t>
            </a:r>
            <a:r>
              <a:rPr lang="en-US" altLang="ko-KR" dirty="0" err="1">
                <a:latin typeface="Cambria" charset="0"/>
              </a:rPr>
              <a:t>nguoi</a:t>
            </a:r>
            <a:r>
              <a:rPr lang="en-US" altLang="ko-KR" dirty="0">
                <a:latin typeface="Cambria" charset="0"/>
              </a:rPr>
              <a:t> </a:t>
            </a:r>
            <a:r>
              <a:rPr lang="en-US" altLang="ko-KR" dirty="0" err="1">
                <a:latin typeface="Cambria" charset="0"/>
              </a:rPr>
              <a:t>quan</a:t>
            </a:r>
            <a:r>
              <a:rPr lang="en-US" altLang="ko-KR" dirty="0">
                <a:latin typeface="Cambria" charset="0"/>
              </a:rPr>
              <a:t> </a:t>
            </a:r>
            <a:r>
              <a:rPr lang="en-US" altLang="ko-KR" dirty="0" err="1">
                <a:latin typeface="Cambria" charset="0"/>
              </a:rPr>
              <a:t>ly</a:t>
            </a:r>
            <a:endParaRPr lang="en-US" altLang="ko-KR" dirty="0">
              <a:latin typeface="Cambria" charset="0"/>
            </a:endParaRPr>
          </a:p>
          <a:p>
            <a:pPr>
              <a:buFont typeface="Wingdings" charset="0"/>
              <a:buChar char="§"/>
            </a:pPr>
            <a:r>
              <a:rPr lang="en-US" altLang="ja-JP" dirty="0">
                <a:latin typeface="Cambria" charset="0"/>
              </a:rPr>
              <a:t>Select count(</a:t>
            </a:r>
            <a:r>
              <a:rPr lang="en-US" altLang="ja-JP" dirty="0" err="1">
                <a:latin typeface="Cambria" charset="0"/>
              </a:rPr>
              <a:t>gvqlcm</a:t>
            </a:r>
            <a:r>
              <a:rPr lang="en-US" altLang="ja-JP" dirty="0">
                <a:latin typeface="Cambria" charset="0"/>
              </a:rPr>
              <a:t>)</a:t>
            </a:r>
          </a:p>
          <a:p>
            <a:pPr>
              <a:buFont typeface="Wingdings" charset="0"/>
              <a:buChar char="§"/>
            </a:pPr>
            <a:r>
              <a:rPr lang="en-US" altLang="ja-JP" dirty="0">
                <a:latin typeface="Cambria" charset="0"/>
              </a:rPr>
              <a:t>From </a:t>
            </a:r>
            <a:r>
              <a:rPr lang="en-US" altLang="ja-JP" dirty="0" err="1">
                <a:latin typeface="Cambria" charset="0"/>
              </a:rPr>
              <a:t>giaovien</a:t>
            </a:r>
            <a:endParaRPr lang="en-US" altLang="ja-JP" dirty="0">
              <a:latin typeface="Cambria" charset="0"/>
            </a:endParaRPr>
          </a:p>
          <a:p>
            <a:pPr>
              <a:buFont typeface="Wingdings" charset="0"/>
              <a:buChar char="§"/>
            </a:pPr>
            <a:r>
              <a:rPr lang="en-US" altLang="ja-JP" dirty="0">
                <a:latin typeface="Cambria" charset="0"/>
              </a:rPr>
              <a:t>Cho </a:t>
            </a:r>
            <a:r>
              <a:rPr lang="en-US" altLang="ja-JP" dirty="0" err="1">
                <a:latin typeface="Cambria" charset="0"/>
              </a:rPr>
              <a:t>biet</a:t>
            </a:r>
            <a:r>
              <a:rPr lang="en-US" altLang="ja-JP" dirty="0">
                <a:latin typeface="Cambria" charset="0"/>
              </a:rPr>
              <a:t> so </a:t>
            </a:r>
            <a:r>
              <a:rPr lang="en-US" altLang="ja-JP" dirty="0" err="1">
                <a:latin typeface="Cambria" charset="0"/>
              </a:rPr>
              <a:t>luong</a:t>
            </a:r>
            <a:r>
              <a:rPr lang="en-US" altLang="ja-JP" dirty="0">
                <a:latin typeface="Cambria" charset="0"/>
              </a:rPr>
              <a:t> de tai ma </a:t>
            </a:r>
            <a:r>
              <a:rPr lang="en-US" altLang="ja-JP" dirty="0" err="1">
                <a:latin typeface="Cambria" charset="0"/>
              </a:rPr>
              <a:t>nguyen</a:t>
            </a:r>
            <a:r>
              <a:rPr lang="en-US" altLang="ja-JP" dirty="0">
                <a:latin typeface="Cambria" charset="0"/>
              </a:rPr>
              <a:t> van an </a:t>
            </a:r>
            <a:r>
              <a:rPr lang="en-US" altLang="ja-JP" dirty="0" err="1">
                <a:latin typeface="Cambria" charset="0"/>
              </a:rPr>
              <a:t>tham</a:t>
            </a:r>
            <a:r>
              <a:rPr lang="en-US" altLang="ja-JP" dirty="0">
                <a:latin typeface="Cambria" charset="0"/>
              </a:rPr>
              <a:t> </a:t>
            </a:r>
            <a:r>
              <a:rPr lang="en-US" altLang="ja-JP" dirty="0" err="1">
                <a:latin typeface="Cambria" charset="0"/>
              </a:rPr>
              <a:t>gia</a:t>
            </a:r>
            <a:endParaRPr lang="en-US" altLang="ja-JP" dirty="0">
              <a:latin typeface="Cambria" charset="0"/>
            </a:endParaRPr>
          </a:p>
          <a:p>
            <a:pPr marL="0" indent="0">
              <a:buNone/>
            </a:pPr>
            <a:r>
              <a:rPr lang="en-US" altLang="ja-JP" dirty="0">
                <a:latin typeface="Cambria" charset="0"/>
              </a:rPr>
              <a:t>Select count(distinct </a:t>
            </a:r>
            <a:r>
              <a:rPr lang="en-US" altLang="ja-JP" dirty="0" err="1">
                <a:latin typeface="Cambria" charset="0"/>
              </a:rPr>
              <a:t>t.madt</a:t>
            </a:r>
            <a:r>
              <a:rPr lang="en-US" altLang="ja-JP" dirty="0">
                <a:latin typeface="Cambria" charset="0"/>
              </a:rPr>
              <a:t>)</a:t>
            </a:r>
          </a:p>
          <a:p>
            <a:pPr marL="0" indent="0">
              <a:buNone/>
            </a:pPr>
            <a:r>
              <a:rPr lang="en-US" altLang="ja-JP" dirty="0">
                <a:latin typeface="Cambria" charset="0"/>
              </a:rPr>
              <a:t>From </a:t>
            </a:r>
            <a:r>
              <a:rPr lang="en-US" altLang="ja-JP" dirty="0" err="1">
                <a:latin typeface="Cambria" charset="0"/>
              </a:rPr>
              <a:t>giaovien</a:t>
            </a:r>
            <a:r>
              <a:rPr lang="en-US" altLang="ja-JP" dirty="0">
                <a:latin typeface="Cambria" charset="0"/>
              </a:rPr>
              <a:t> g, </a:t>
            </a:r>
            <a:r>
              <a:rPr lang="en-US" altLang="ja-JP" dirty="0" err="1">
                <a:latin typeface="Cambria" charset="0"/>
              </a:rPr>
              <a:t>thamgiadt</a:t>
            </a:r>
            <a:r>
              <a:rPr lang="en-US" altLang="ja-JP" dirty="0">
                <a:latin typeface="Cambria" charset="0"/>
              </a:rPr>
              <a:t> t where </a:t>
            </a:r>
            <a:r>
              <a:rPr lang="en-US" altLang="ja-JP" dirty="0" err="1">
                <a:latin typeface="Cambria" charset="0"/>
              </a:rPr>
              <a:t>g.hoten</a:t>
            </a:r>
            <a:r>
              <a:rPr lang="en-US" altLang="ja-JP" dirty="0">
                <a:latin typeface="Cambria" charset="0"/>
              </a:rPr>
              <a:t>=N’….’ and </a:t>
            </a:r>
            <a:r>
              <a:rPr lang="en-US" altLang="ja-JP" dirty="0" err="1">
                <a:latin typeface="Cambria" charset="0"/>
              </a:rPr>
              <a:t>t.madt</a:t>
            </a:r>
            <a:r>
              <a:rPr lang="en-US" altLang="ja-JP" dirty="0">
                <a:latin typeface="Cambria" charset="0"/>
              </a:rPr>
              <a:t>=</a:t>
            </a:r>
            <a:r>
              <a:rPr lang="en-US" altLang="ja-JP" dirty="0" err="1">
                <a:latin typeface="Cambria" charset="0"/>
              </a:rPr>
              <a:t>g.madt</a:t>
            </a:r>
            <a:endParaRPr lang="en-US" altLang="ja-JP" dirty="0">
              <a:latin typeface="Cambria" charset="0"/>
            </a:endParaRPr>
          </a:p>
          <a:p>
            <a:pPr marL="0" indent="0">
              <a:buNone/>
            </a:pPr>
            <a:endParaRPr lang="en-US" dirty="0">
              <a:latin typeface="Cambria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485900" y="1727200"/>
            <a:ext cx="5715000" cy="165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COUNT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(*)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AS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SL_GV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FROM</a:t>
            </a:r>
            <a:r>
              <a:rPr lang="en-US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GIAOVIEN GV</a:t>
            </a:r>
            <a:r>
              <a:rPr lang="en-US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BOMON BM</a:t>
            </a:r>
          </a:p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WHERE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GV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MABM 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=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BM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MABM</a:t>
            </a: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AND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TENBM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=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N</a:t>
            </a:r>
            <a:r>
              <a:rPr lang="vi-VN" sz="2000" dirty="0">
                <a:solidFill>
                  <a:srgbClr val="FF0000"/>
                </a:solidFill>
                <a:latin typeface="Cambria" charset="0"/>
                <a:cs typeface="Cambria" charset="0"/>
              </a:rPr>
              <a:t>'Mạng máy tính'</a:t>
            </a:r>
            <a:endParaRPr lang="en-US" sz="2000" dirty="0">
              <a:solidFill>
                <a:srgbClr val="CC0000"/>
              </a:solidFill>
              <a:latin typeface="Cambria" charset="0"/>
              <a:cs typeface="Cambr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>
              <a:latin typeface="Calibri" charset="0"/>
            </a:endParaRPr>
          </a:p>
        </p:txBody>
      </p:sp>
      <p:sp>
        <p:nvSpPr>
          <p:cNvPr id="18739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 dirty="0" err="1">
                <a:latin typeface="Cambria" charset="0"/>
              </a:rPr>
              <a:t>Tìm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những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giáo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viên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có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lương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thuộc</a:t>
            </a:r>
            <a:r>
              <a:rPr lang="en-US" dirty="0">
                <a:latin typeface="Cambria" charset="0"/>
              </a:rPr>
              <a:t> 3 </a:t>
            </a:r>
            <a:r>
              <a:rPr lang="en-US" dirty="0" err="1">
                <a:latin typeface="Cambria" charset="0"/>
              </a:rPr>
              <a:t>mức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lương</a:t>
            </a:r>
            <a:r>
              <a:rPr lang="en-US">
                <a:latin typeface="Cambria" charset="0"/>
              </a:rPr>
              <a:t>  cao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nhất</a:t>
            </a:r>
            <a:endParaRPr lang="en-US" dirty="0">
              <a:latin typeface="Cambria" charset="0"/>
            </a:endParaRPr>
          </a:p>
          <a:p>
            <a:pPr>
              <a:buFont typeface="Wingdings" charset="0"/>
              <a:buChar char="§"/>
            </a:pPr>
            <a:endParaRPr lang="en-US" dirty="0">
              <a:latin typeface="Cambria" charset="0"/>
            </a:endParaRPr>
          </a:p>
        </p:txBody>
      </p:sp>
      <p:sp>
        <p:nvSpPr>
          <p:cNvPr id="187397" name="Text Box 3"/>
          <p:cNvSpPr txBox="1">
            <a:spLocks noChangeArrowheads="1"/>
          </p:cNvSpPr>
          <p:nvPr/>
        </p:nvSpPr>
        <p:spPr bwMode="auto">
          <a:xfrm>
            <a:off x="990600" y="2362200"/>
            <a:ext cx="7315200" cy="205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FROM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GIAOVIEN GV1</a:t>
            </a:r>
          </a:p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WHERE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2 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&gt;=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COUNT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(*)</a:t>
            </a:r>
          </a:p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         </a:t>
            </a: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FROM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GIAOVIEN GV2</a:t>
            </a:r>
          </a:p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        </a:t>
            </a: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WHERE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GV2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LUONG 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&gt;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GV1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LUONG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</a:t>
            </a:r>
            <a:endParaRPr lang="en-US" sz="2000" dirty="0">
              <a:latin typeface="Cambria" charset="0"/>
              <a:cs typeface="Cambr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</a:rPr>
              <a:t>Ví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dụ</a:t>
            </a:r>
            <a:endParaRPr lang="en-US" dirty="0">
              <a:latin typeface="Calibri" charset="0"/>
            </a:endParaRPr>
          </a:p>
        </p:txBody>
      </p:sp>
      <p:sp>
        <p:nvSpPr>
          <p:cNvPr id="189441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mbria" charset="0"/>
              </a:rPr>
              <a:t>Cho biết số lượng giáo viên của từng bộ môn</a:t>
            </a:r>
          </a:p>
          <a:p>
            <a:pPr>
              <a:buFont typeface="Wingdings" charset="0"/>
              <a:buChar char="§"/>
            </a:pPr>
            <a:endParaRPr lang="en-US">
              <a:latin typeface="Cambria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00400" y="1981200"/>
          <a:ext cx="2441575" cy="1479552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Bộ môn</a:t>
                      </a:r>
                    </a:p>
                  </a:txBody>
                  <a:tcPr marL="91462" marR="91462"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Số lượng</a:t>
                      </a:r>
                    </a:p>
                  </a:txBody>
                  <a:tcPr marL="91462" marR="91462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HTTT</a:t>
                      </a:r>
                    </a:p>
                  </a:txBody>
                  <a:tcPr marL="91462" marR="91462"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91462" marR="91462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CNPM</a:t>
                      </a:r>
                    </a:p>
                  </a:txBody>
                  <a:tcPr marL="91462" marR="91462"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91462" marR="91462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MMT</a:t>
                      </a:r>
                    </a:p>
                  </a:txBody>
                  <a:tcPr marL="91462" marR="91462" marT="45700" marB="4570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91462" marR="91462"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87513" y="4267200"/>
          <a:ext cx="5791200" cy="1790700"/>
        </p:xfrm>
        <a:graphic>
          <a:graphicData uri="http://schemas.openxmlformats.org/drawingml/2006/table">
            <a:tbl>
              <a:tblPr/>
              <a:tblGrid>
                <a:gridCol w="10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MANV</a:t>
                      </a:r>
                    </a:p>
                  </a:txBody>
                  <a:tcPr marT="45702" marB="457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HOTEN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MABM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GV001</a:t>
                      </a:r>
                    </a:p>
                  </a:txBody>
                  <a:tcPr marT="45702" marB="457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Nguyễn Văn 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HTTT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GV002</a:t>
                      </a:r>
                    </a:p>
                  </a:txBody>
                  <a:tcPr marT="45702" marB="457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Trần Văn B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A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HTTT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GV003</a:t>
                      </a:r>
                    </a:p>
                  </a:txBody>
                  <a:tcPr marT="45702" marB="457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D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Trần Thị C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D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D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CNPM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E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GV004</a:t>
                      </a:r>
                    </a:p>
                  </a:txBody>
                  <a:tcPr marT="45702" marB="45702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Đặng Thị 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…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MMT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209" y="260738"/>
            <a:ext cx="23171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Gro</a:t>
            </a:r>
            <a:r>
              <a:rPr spc="-10" dirty="0"/>
              <a:t>u</a:t>
            </a:r>
            <a:r>
              <a:rPr dirty="0"/>
              <a:t>pi</a:t>
            </a:r>
            <a:r>
              <a:rPr spc="-10" dirty="0"/>
              <a:t>n</a:t>
            </a:r>
            <a:r>
              <a:rPr dirty="0"/>
              <a:t>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4093266"/>
            <a:ext cx="8070850" cy="12693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354965" algn="l"/>
              </a:tabLst>
            </a:pPr>
            <a:r>
              <a:rPr sz="2600" spc="575" dirty="0">
                <a:solidFill>
                  <a:srgbClr val="CC0000"/>
                </a:solidFill>
                <a:latin typeface="Arial"/>
                <a:cs typeface="Arial"/>
              </a:rPr>
              <a:t>	</a:t>
            </a:r>
            <a:r>
              <a:rPr sz="2600" dirty="0">
                <a:latin typeface="Arial"/>
                <a:cs typeface="Arial"/>
              </a:rPr>
              <a:t>After</a:t>
            </a:r>
            <a:r>
              <a:rPr sz="2600" spc="-5" dirty="0">
                <a:latin typeface="Arial"/>
                <a:cs typeface="Arial"/>
              </a:rPr>
              <a:t> grouping</a:t>
            </a:r>
            <a:endParaRPr sz="2600" dirty="0">
              <a:latin typeface="Arial"/>
              <a:cs typeface="Arial"/>
            </a:endParaRPr>
          </a:p>
          <a:p>
            <a:pPr marL="682625" marR="5080" indent="-325755">
              <a:lnSpc>
                <a:spcPts val="2710"/>
              </a:lnSpc>
              <a:spcBef>
                <a:spcPts val="695"/>
              </a:spcBef>
              <a:tabLst>
                <a:tab pos="681990" algn="l"/>
                <a:tab pos="1581785" algn="l"/>
                <a:tab pos="2560320" algn="l"/>
                <a:tab pos="3200400" algn="l"/>
                <a:tab pos="4066540" algn="l"/>
                <a:tab pos="5370195" algn="l"/>
                <a:tab pos="6447155" algn="l"/>
                <a:tab pos="6924040" algn="l"/>
              </a:tabLst>
            </a:pPr>
            <a:r>
              <a:rPr sz="2300" dirty="0">
                <a:solidFill>
                  <a:srgbClr val="CC0000"/>
                </a:solidFill>
                <a:latin typeface="Arial"/>
                <a:cs typeface="Arial"/>
              </a:rPr>
              <a:t>-	</a:t>
            </a:r>
            <a:r>
              <a:rPr sz="2300" dirty="0">
                <a:latin typeface="Arial"/>
                <a:cs typeface="Arial"/>
              </a:rPr>
              <a:t>E</a:t>
            </a:r>
            <a:r>
              <a:rPr sz="2300" spc="-5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ch	</a:t>
            </a:r>
            <a:r>
              <a:rPr sz="2300" spc="-5" dirty="0">
                <a:latin typeface="Arial"/>
                <a:cs typeface="Arial"/>
              </a:rPr>
              <a:t>grou</a:t>
            </a:r>
            <a:r>
              <a:rPr sz="2300" dirty="0">
                <a:latin typeface="Arial"/>
                <a:cs typeface="Arial"/>
              </a:rPr>
              <a:t>p	will	</a:t>
            </a:r>
            <a:r>
              <a:rPr sz="2300" spc="-5" dirty="0">
                <a:latin typeface="Arial"/>
                <a:cs typeface="Arial"/>
              </a:rPr>
              <a:t>ha</a:t>
            </a:r>
            <a:r>
              <a:rPr sz="2300" dirty="0">
                <a:latin typeface="Arial"/>
                <a:cs typeface="Arial"/>
              </a:rPr>
              <a:t>ve	i</a:t>
            </a:r>
            <a:r>
              <a:rPr sz="2300" spc="-5" dirty="0">
                <a:latin typeface="Arial"/>
                <a:cs typeface="Arial"/>
              </a:rPr>
              <a:t>dent</a:t>
            </a:r>
            <a:r>
              <a:rPr sz="2300" dirty="0">
                <a:latin typeface="Arial"/>
                <a:cs typeface="Arial"/>
              </a:rPr>
              <a:t>ic</a:t>
            </a:r>
            <a:r>
              <a:rPr sz="2300" spc="-5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l	v</a:t>
            </a:r>
            <a:r>
              <a:rPr sz="2300" spc="-5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l</a:t>
            </a:r>
            <a:r>
              <a:rPr sz="2300" spc="-5" dirty="0">
                <a:latin typeface="Arial"/>
                <a:cs typeface="Arial"/>
              </a:rPr>
              <a:t>ue</a:t>
            </a:r>
            <a:r>
              <a:rPr sz="2300" dirty="0">
                <a:latin typeface="Arial"/>
                <a:cs typeface="Arial"/>
              </a:rPr>
              <a:t>s	</a:t>
            </a:r>
            <a:r>
              <a:rPr sz="2300" spc="-5" dirty="0">
                <a:latin typeface="Arial"/>
                <a:cs typeface="Arial"/>
              </a:rPr>
              <a:t>a</a:t>
            </a:r>
            <a:r>
              <a:rPr sz="2300" dirty="0">
                <a:latin typeface="Arial"/>
                <a:cs typeface="Arial"/>
              </a:rPr>
              <a:t>t	</a:t>
            </a:r>
            <a:r>
              <a:rPr sz="2300" spc="-5" dirty="0">
                <a:latin typeface="Arial"/>
                <a:cs typeface="Arial"/>
              </a:rPr>
              <a:t>group</a:t>
            </a:r>
            <a:r>
              <a:rPr sz="2300" dirty="0">
                <a:latin typeface="Arial"/>
                <a:cs typeface="Arial"/>
              </a:rPr>
              <a:t>i</a:t>
            </a:r>
            <a:r>
              <a:rPr sz="2300" spc="-5" dirty="0">
                <a:latin typeface="Arial"/>
                <a:cs typeface="Arial"/>
              </a:rPr>
              <a:t>ng  attributes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1982787"/>
            <a:ext cx="4953000" cy="16148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20"/>
              </a:spcBef>
            </a:pPr>
            <a:r>
              <a:rPr sz="1800" b="1" spc="-5" dirty="0">
                <a:latin typeface="Tahoma"/>
                <a:cs typeface="Tahoma"/>
              </a:rPr>
              <a:t>SELECT</a:t>
            </a:r>
            <a:r>
              <a:rPr sz="1800" b="1" spc="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&lt;List_of_columns&gt;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1030"/>
              </a:spcBef>
            </a:pPr>
            <a:r>
              <a:rPr sz="1800" b="1" dirty="0">
                <a:latin typeface="Tahoma"/>
                <a:cs typeface="Tahoma"/>
              </a:rPr>
              <a:t>FROM </a:t>
            </a:r>
            <a:r>
              <a:rPr sz="1800" spc="-5" dirty="0">
                <a:latin typeface="Tahoma"/>
                <a:cs typeface="Tahoma"/>
              </a:rPr>
              <a:t>&lt;List_of_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tables&gt;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1150"/>
              </a:spcBef>
            </a:pPr>
            <a:r>
              <a:rPr sz="1800" b="1" spc="-5" dirty="0">
                <a:latin typeface="Tahoma"/>
                <a:cs typeface="Tahoma"/>
              </a:rPr>
              <a:t>WHERE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&lt;Conditions&gt;</a:t>
            </a:r>
            <a:endParaRPr sz="180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1035"/>
              </a:spcBef>
            </a:pPr>
            <a:r>
              <a:rPr sz="1800" b="1" spc="-5" dirty="0">
                <a:latin typeface="Tahoma"/>
                <a:cs typeface="Tahoma"/>
              </a:rPr>
              <a:t>GROUP </a:t>
            </a:r>
            <a:r>
              <a:rPr sz="1800" b="1" dirty="0">
                <a:latin typeface="Tahoma"/>
                <a:cs typeface="Tahoma"/>
              </a:rPr>
              <a:t>BY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&lt;List_of_grouping_columns&gt;</a:t>
            </a:r>
            <a:endParaRPr sz="180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33419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</a:rPr>
              <a:t>Ví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dụ</a:t>
            </a:r>
            <a:r>
              <a:rPr lang="en-US" dirty="0">
                <a:latin typeface="Calibri" charset="0"/>
              </a:rPr>
              <a:t> </a:t>
            </a:r>
          </a:p>
        </p:txBody>
      </p:sp>
      <p:sp>
        <p:nvSpPr>
          <p:cNvPr id="19353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mbria" charset="0"/>
              </a:rPr>
              <a:t>Cho biết số lượng giáo viên của từng bộ môn</a:t>
            </a:r>
          </a:p>
          <a:p>
            <a:pPr>
              <a:buFont typeface="Wingdings" charset="0"/>
              <a:buChar char="§"/>
            </a:pPr>
            <a:endParaRPr lang="en-US">
              <a:latin typeface="Cambria" charset="0"/>
            </a:endParaRPr>
          </a:p>
          <a:p>
            <a:pPr>
              <a:buFont typeface="Wingdings" charset="0"/>
              <a:buChar char="§"/>
            </a:pPr>
            <a:endParaRPr lang="en-US">
              <a:latin typeface="Cambria" charset="0"/>
            </a:endParaRP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1905000" y="2438400"/>
            <a:ext cx="5486400" cy="125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MABM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,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COUNT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(*)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Cambria" charset="0"/>
                <a:cs typeface="Cambria" charset="0"/>
              </a:rPr>
              <a:t>'Số lượng giáo viên'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GIAOVIEN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GROUP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BY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MABM</a:t>
            </a:r>
            <a:endParaRPr lang="en-US" sz="2000" dirty="0">
              <a:solidFill>
                <a:srgbClr val="CC0000"/>
              </a:solidFill>
              <a:latin typeface="Cambria" charset="0"/>
              <a:cs typeface="Cambria" charset="0"/>
            </a:endParaRPr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1905000" y="4343400"/>
            <a:ext cx="5715000" cy="165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BM.TENBM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COUNT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(*)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Cambria" charset="0"/>
                <a:cs typeface="Cambria" charset="0"/>
              </a:rPr>
              <a:t>'Số lượng giáo viên'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GIAOVIEN 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,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BOMON BM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WHERE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MABM 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=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BM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MABM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GROUP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BY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MABM,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BM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US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TEN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BM</a:t>
            </a:r>
            <a:r>
              <a:rPr lang="en-US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 </a:t>
            </a:r>
            <a:endParaRPr lang="en-US" sz="2000" dirty="0">
              <a:solidFill>
                <a:srgbClr val="CC0000"/>
              </a:solidFill>
              <a:latin typeface="Cambria" charset="0"/>
              <a:cs typeface="Cambr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8" grpId="0"/>
      <p:bldP spid="7331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>
              <a:latin typeface="Calibri" charset="0"/>
            </a:endParaRPr>
          </a:p>
        </p:txBody>
      </p:sp>
      <p:sp>
        <p:nvSpPr>
          <p:cNvPr id="19558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 dirty="0" err="1">
                <a:latin typeface="Cambria" charset="0"/>
              </a:rPr>
              <a:t>Với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mỗi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giáo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viên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cho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biết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mã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số</a:t>
            </a:r>
            <a:r>
              <a:rPr lang="en-US" dirty="0">
                <a:latin typeface="Cambria" charset="0"/>
              </a:rPr>
              <a:t>, </a:t>
            </a:r>
            <a:r>
              <a:rPr lang="en-US" dirty="0" err="1">
                <a:latin typeface="Cambria" charset="0"/>
              </a:rPr>
              <a:t>mã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đề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tài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và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số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công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việc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mà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họ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tham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gia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ứng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với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mỗi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đề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tài</a:t>
            </a:r>
            <a:endParaRPr lang="en-US" dirty="0">
              <a:latin typeface="Cambria" charset="0"/>
            </a:endParaRPr>
          </a:p>
          <a:p>
            <a:pPr>
              <a:buFont typeface="Wingdings" charset="0"/>
              <a:buChar char="§"/>
            </a:pPr>
            <a:endParaRPr lang="en-US" dirty="0">
              <a:latin typeface="Cambria" charset="0"/>
            </a:endParaRPr>
          </a:p>
        </p:txBody>
      </p:sp>
      <p:sp>
        <p:nvSpPr>
          <p:cNvPr id="71" name="Text Box 56"/>
          <p:cNvSpPr txBox="1">
            <a:spLocks noChangeArrowheads="1"/>
          </p:cNvSpPr>
          <p:nvPr/>
        </p:nvSpPr>
        <p:spPr bwMode="auto">
          <a:xfrm>
            <a:off x="1219200" y="5089525"/>
            <a:ext cx="7342188" cy="1250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PC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MAGV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,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PC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MADT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,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COUNT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(*)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AS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Cambria" charset="0"/>
                <a:cs typeface="Cambria" charset="0"/>
              </a:rPr>
              <a:t>'Số lượng công việc'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THAMGIADT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PC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GROUP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BY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PC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,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PC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MADT</a:t>
            </a:r>
            <a:endParaRPr lang="en-US" sz="2000" dirty="0">
              <a:solidFill>
                <a:srgbClr val="CC0000"/>
              </a:solidFill>
              <a:latin typeface="Cambria" charset="0"/>
              <a:cs typeface="Cambria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2292350"/>
          <a:ext cx="4572000" cy="2560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MAGV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MADT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STT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GV001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DT001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GV001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DT001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2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GV001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DT002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GV002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DT002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2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GV003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DT001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3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GV003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DT002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3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5624" name="Rectangle 4"/>
          <p:cNvSpPr>
            <a:spLocks noChangeArrowheads="1"/>
          </p:cNvSpPr>
          <p:nvPr/>
        </p:nvSpPr>
        <p:spPr bwMode="auto">
          <a:xfrm>
            <a:off x="2297113" y="2667000"/>
            <a:ext cx="1509712" cy="2162175"/>
          </a:xfrm>
          <a:prstGeom prst="rect">
            <a:avLst/>
          </a:prstGeom>
          <a:solidFill>
            <a:schemeClr val="accent1">
              <a:alpha val="27058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AU"/>
          </a:p>
        </p:txBody>
      </p:sp>
      <p:sp>
        <p:nvSpPr>
          <p:cNvPr id="75" name="Rectangle 74"/>
          <p:cNvSpPr/>
          <p:nvPr/>
        </p:nvSpPr>
        <p:spPr bwMode="auto">
          <a:xfrm>
            <a:off x="2286000" y="2667000"/>
            <a:ext cx="4572000" cy="709613"/>
          </a:xfrm>
          <a:prstGeom prst="rect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AU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466" y="317428"/>
            <a:ext cx="53257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Conditions on</a:t>
            </a:r>
            <a:r>
              <a:rPr spc="-45" dirty="0"/>
              <a:t> </a:t>
            </a:r>
            <a:r>
              <a:rPr spc="-5" dirty="0"/>
              <a:t>groups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71600" y="1905000"/>
            <a:ext cx="4876800" cy="20307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latin typeface="Tahoma"/>
                <a:cs typeface="Tahoma"/>
              </a:rPr>
              <a:t>SELECT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&lt;List_of_columns&gt;</a:t>
            </a:r>
            <a:endParaRPr sz="1800" dirty="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1030"/>
              </a:spcBef>
              <a:tabLst>
                <a:tab pos="1005205" algn="l"/>
              </a:tabLst>
            </a:pPr>
            <a:r>
              <a:rPr sz="1800" b="1" dirty="0">
                <a:latin typeface="Tahoma"/>
                <a:cs typeface="Tahoma"/>
              </a:rPr>
              <a:t>FROM	</a:t>
            </a:r>
            <a:r>
              <a:rPr sz="1800" spc="-5" dirty="0">
                <a:latin typeface="Tahoma"/>
                <a:cs typeface="Tahoma"/>
              </a:rPr>
              <a:t>&lt;List_of_tables&gt;</a:t>
            </a:r>
            <a:endParaRPr sz="1800" dirty="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1155"/>
              </a:spcBef>
            </a:pPr>
            <a:r>
              <a:rPr sz="1800" b="1" spc="-5" dirty="0">
                <a:latin typeface="Tahoma"/>
                <a:cs typeface="Tahoma"/>
              </a:rPr>
              <a:t>WHERE</a:t>
            </a:r>
            <a:r>
              <a:rPr sz="1800" b="1" spc="-9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&lt;Conditions&gt;</a:t>
            </a:r>
            <a:endParaRPr sz="1800" dirty="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1030"/>
              </a:spcBef>
            </a:pPr>
            <a:r>
              <a:rPr sz="1800" b="1" spc="-5" dirty="0">
                <a:latin typeface="Tahoma"/>
                <a:cs typeface="Tahoma"/>
              </a:rPr>
              <a:t>GROUP </a:t>
            </a:r>
            <a:r>
              <a:rPr sz="1800" b="1" dirty="0">
                <a:latin typeface="Tahoma"/>
                <a:cs typeface="Tahoma"/>
              </a:rPr>
              <a:t>BY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&lt;List_of_grouping_columns&gt;</a:t>
            </a:r>
            <a:endParaRPr sz="1800" dirty="0">
              <a:latin typeface="Tahoma"/>
              <a:cs typeface="Tahoma"/>
            </a:endParaRPr>
          </a:p>
          <a:p>
            <a:pPr marL="91440">
              <a:lnSpc>
                <a:spcPct val="100000"/>
              </a:lnSpc>
              <a:spcBef>
                <a:spcPts val="1155"/>
              </a:spcBef>
            </a:pPr>
            <a:r>
              <a:rPr sz="1800" b="1" spc="-5" dirty="0">
                <a:latin typeface="Tahoma"/>
                <a:cs typeface="Tahoma"/>
              </a:rPr>
              <a:t>HAVING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&lt;Conditions&gt;</a:t>
            </a:r>
            <a:endParaRPr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48545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>
              <a:latin typeface="Calibri" charset="0"/>
            </a:endParaRPr>
          </a:p>
        </p:txBody>
      </p:sp>
      <p:sp>
        <p:nvSpPr>
          <p:cNvPr id="20172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 dirty="0">
                <a:latin typeface="Cambria" charset="0"/>
              </a:rPr>
              <a:t>Cho </a:t>
            </a:r>
            <a:r>
              <a:rPr lang="en-US" dirty="0" err="1">
                <a:latin typeface="Cambria" charset="0"/>
              </a:rPr>
              <a:t>biết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những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giáo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viên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tham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gia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từ</a:t>
            </a:r>
            <a:r>
              <a:rPr lang="en-US" dirty="0">
                <a:latin typeface="Cambria" charset="0"/>
              </a:rPr>
              <a:t> 2 </a:t>
            </a:r>
            <a:r>
              <a:rPr lang="en-US" dirty="0" err="1">
                <a:latin typeface="Cambria" charset="0"/>
              </a:rPr>
              <a:t>công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việc</a:t>
            </a:r>
            <a:r>
              <a:rPr lang="en-US" dirty="0">
                <a:latin typeface="Cambria" charset="0"/>
              </a:rPr>
              <a:t>  </a:t>
            </a:r>
            <a:r>
              <a:rPr lang="en-US" dirty="0" err="1">
                <a:latin typeface="Cambria" charset="0"/>
              </a:rPr>
              <a:t>trở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lên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cho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mỗi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đề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tài</a:t>
            </a:r>
            <a:r>
              <a:rPr lang="en-US" dirty="0">
                <a:latin typeface="Cambria" charset="0"/>
              </a:rPr>
              <a:t>?</a:t>
            </a:r>
          </a:p>
          <a:p>
            <a:pPr>
              <a:buFont typeface="Wingdings" charset="0"/>
              <a:buChar char="§"/>
            </a:pPr>
            <a:endParaRPr lang="en-US" dirty="0">
              <a:latin typeface="Cambria" charset="0"/>
            </a:endParaRPr>
          </a:p>
        </p:txBody>
      </p:sp>
      <p:sp>
        <p:nvSpPr>
          <p:cNvPr id="9" name="Text Box 56"/>
          <p:cNvSpPr txBox="1">
            <a:spLocks noChangeArrowheads="1"/>
          </p:cNvSpPr>
          <p:nvPr/>
        </p:nvSpPr>
        <p:spPr bwMode="auto">
          <a:xfrm>
            <a:off x="1159933" y="2243665"/>
            <a:ext cx="7340600" cy="165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PC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MAGV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,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PC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MADT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,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COUNT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(*)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AS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Cambria" charset="0"/>
                <a:cs typeface="Cambria" charset="0"/>
              </a:rPr>
              <a:t>'Số lượng công việc'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THAMGIADT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PC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GROUP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BY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PC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,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PC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MADT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CC"/>
                </a:solidFill>
                <a:latin typeface="Cambria" charset="0"/>
                <a:cs typeface="Cambria" charset="0"/>
              </a:rPr>
              <a:t>HAVING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FF3399"/>
                </a:solidFill>
                <a:latin typeface="Cambria" charset="0"/>
                <a:cs typeface="Cambria" charset="0"/>
              </a:rPr>
              <a:t>COUNT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(*) &gt;= 2</a:t>
            </a:r>
            <a:endParaRPr lang="en-US" sz="2000" dirty="0">
              <a:solidFill>
                <a:srgbClr val="CC0000"/>
              </a:solidFill>
              <a:latin typeface="Cambria" charset="0"/>
              <a:cs typeface="Cambr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>
              <a:latin typeface="Calibri" charset="0"/>
            </a:endParaRPr>
          </a:p>
        </p:txBody>
      </p:sp>
      <p:sp>
        <p:nvSpPr>
          <p:cNvPr id="20377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mbria" charset="0"/>
              </a:rPr>
              <a:t>Cho biết những giáo viên tham gia từ 2 đề tài trở lên</a:t>
            </a:r>
          </a:p>
          <a:p>
            <a:pPr>
              <a:buFont typeface="Wingdings" charset="0"/>
              <a:buChar char="§"/>
            </a:pPr>
            <a:endParaRPr lang="en-US">
              <a:latin typeface="Cambria" charset="0"/>
            </a:endParaRPr>
          </a:p>
        </p:txBody>
      </p:sp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2286000" y="1992313"/>
          <a:ext cx="4572000" cy="2560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MAGV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MADT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STT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GV001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DT001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GV001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DT001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2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GV001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DT002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GV002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DT002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2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GV003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DT001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3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05"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GV003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DT002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/>
                        <a:t>3</a:t>
                      </a:r>
                    </a:p>
                  </a:txBody>
                  <a:tcPr marT="45726" marB="457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3815" name="Rectangle 61"/>
          <p:cNvSpPr>
            <a:spLocks noChangeArrowheads="1"/>
          </p:cNvSpPr>
          <p:nvPr/>
        </p:nvSpPr>
        <p:spPr bwMode="auto">
          <a:xfrm>
            <a:off x="2297113" y="2366963"/>
            <a:ext cx="1509712" cy="2162175"/>
          </a:xfrm>
          <a:prstGeom prst="rect">
            <a:avLst/>
          </a:prstGeom>
          <a:solidFill>
            <a:schemeClr val="accent1">
              <a:alpha val="27058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AU"/>
          </a:p>
        </p:txBody>
      </p:sp>
      <p:sp>
        <p:nvSpPr>
          <p:cNvPr id="3" name="Rectangle 2"/>
          <p:cNvSpPr/>
          <p:nvPr/>
        </p:nvSpPr>
        <p:spPr bwMode="auto">
          <a:xfrm>
            <a:off x="2297113" y="2366963"/>
            <a:ext cx="4560887" cy="1081087"/>
          </a:xfrm>
          <a:prstGeom prst="rect">
            <a:avLst/>
          </a:prstGeom>
          <a:solidFill>
            <a:schemeClr val="accent6">
              <a:lumMod val="60000"/>
              <a:lumOff val="40000"/>
              <a:alpha val="19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AU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9" name="Text Box 56"/>
          <p:cNvSpPr txBox="1">
            <a:spLocks noChangeArrowheads="1"/>
          </p:cNvSpPr>
          <p:nvPr/>
        </p:nvSpPr>
        <p:spPr bwMode="auto">
          <a:xfrm>
            <a:off x="1219200" y="4800600"/>
            <a:ext cx="6934200" cy="151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vi-VN" sz="1800">
                <a:solidFill>
                  <a:srgbClr val="0000FF"/>
                </a:solidFill>
                <a:latin typeface="Cambria" charset="0"/>
                <a:cs typeface="Cambria" charset="0"/>
              </a:rPr>
              <a:t>SELECT</a:t>
            </a:r>
            <a:r>
              <a:rPr lang="vi-VN" sz="1800">
                <a:solidFill>
                  <a:srgbClr val="000000"/>
                </a:solidFill>
                <a:latin typeface="Cambria" charset="0"/>
                <a:cs typeface="Cambria" charset="0"/>
              </a:rPr>
              <a:t> PC</a:t>
            </a:r>
            <a:r>
              <a:rPr lang="vi-VN" sz="180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1800">
                <a:solidFill>
                  <a:srgbClr val="000000"/>
                </a:solidFill>
                <a:latin typeface="Cambria" charset="0"/>
                <a:cs typeface="Cambria" charset="0"/>
              </a:rPr>
              <a:t>MAGV</a:t>
            </a:r>
            <a:r>
              <a:rPr lang="en-US" sz="1800">
                <a:solidFill>
                  <a:srgbClr val="000000"/>
                </a:solidFill>
                <a:latin typeface="Cambria" charset="0"/>
                <a:cs typeface="Cambria" charset="0"/>
              </a:rPr>
              <a:t>, </a:t>
            </a:r>
            <a:r>
              <a:rPr lang="vi-VN" sz="1800">
                <a:solidFill>
                  <a:srgbClr val="FF00FF"/>
                </a:solidFill>
                <a:latin typeface="Cambria" charset="0"/>
                <a:cs typeface="Cambria" charset="0"/>
              </a:rPr>
              <a:t>COUNT</a:t>
            </a:r>
            <a:r>
              <a:rPr lang="vi-VN" sz="180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en-US" sz="1800">
                <a:solidFill>
                  <a:srgbClr val="0000CC"/>
                </a:solidFill>
                <a:latin typeface="Cambria" charset="0"/>
                <a:cs typeface="Cambria" charset="0"/>
              </a:rPr>
              <a:t>DISTINCT</a:t>
            </a:r>
            <a:r>
              <a:rPr lang="en-US" sz="1800">
                <a:solidFill>
                  <a:srgbClr val="808080"/>
                </a:solidFill>
                <a:latin typeface="Cambria" charset="0"/>
                <a:cs typeface="Cambria" charset="0"/>
              </a:rPr>
              <a:t> </a:t>
            </a:r>
            <a:r>
              <a:rPr lang="en-US" sz="1800">
                <a:latin typeface="Cambria" charset="0"/>
                <a:cs typeface="Cambria" charset="0"/>
              </a:rPr>
              <a:t>MADT</a:t>
            </a:r>
            <a:r>
              <a:rPr lang="vi-VN" sz="1800">
                <a:solidFill>
                  <a:srgbClr val="808080"/>
                </a:solidFill>
                <a:latin typeface="Cambria" charset="0"/>
                <a:cs typeface="Cambria" charset="0"/>
              </a:rPr>
              <a:t>)</a:t>
            </a:r>
            <a:r>
              <a:rPr lang="vi-VN" sz="180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1800">
                <a:solidFill>
                  <a:srgbClr val="0000FF"/>
                </a:solidFill>
                <a:latin typeface="Cambria" charset="0"/>
                <a:cs typeface="Cambria" charset="0"/>
              </a:rPr>
              <a:t>AS</a:t>
            </a:r>
            <a:r>
              <a:rPr lang="vi-VN" sz="180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1800">
                <a:solidFill>
                  <a:srgbClr val="FF0000"/>
                </a:solidFill>
                <a:latin typeface="Cambria" charset="0"/>
                <a:cs typeface="Cambria" charset="0"/>
              </a:rPr>
              <a:t>'Số lượng </a:t>
            </a:r>
            <a:r>
              <a:rPr lang="en-US" sz="1800">
                <a:solidFill>
                  <a:srgbClr val="FF0000"/>
                </a:solidFill>
                <a:latin typeface="Cambria" charset="0"/>
                <a:cs typeface="Cambria" charset="0"/>
              </a:rPr>
              <a:t>đề tài</a:t>
            </a:r>
            <a:r>
              <a:rPr lang="vi-VN" sz="1800">
                <a:solidFill>
                  <a:srgbClr val="FF0000"/>
                </a:solidFill>
                <a:latin typeface="Cambria" charset="0"/>
                <a:cs typeface="Cambria" charset="0"/>
              </a:rPr>
              <a:t>'</a:t>
            </a:r>
          </a:p>
          <a:p>
            <a:pPr>
              <a:lnSpc>
                <a:spcPct val="130000"/>
              </a:lnSpc>
            </a:pPr>
            <a:r>
              <a:rPr lang="en-AU" sz="1800">
                <a:solidFill>
                  <a:srgbClr val="0000FF"/>
                </a:solidFill>
                <a:latin typeface="Cambria" charset="0"/>
                <a:cs typeface="Cambria" charset="0"/>
              </a:rPr>
              <a:t>FROM</a:t>
            </a:r>
            <a:r>
              <a:rPr lang="en-AU" sz="180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1800">
                <a:solidFill>
                  <a:srgbClr val="000000"/>
                </a:solidFill>
                <a:latin typeface="Cambria" charset="0"/>
                <a:cs typeface="Cambria" charset="0"/>
              </a:rPr>
              <a:t>THAMGIADT</a:t>
            </a:r>
            <a:r>
              <a:rPr lang="en-AU" sz="1800">
                <a:solidFill>
                  <a:srgbClr val="000000"/>
                </a:solidFill>
                <a:latin typeface="Cambria" charset="0"/>
                <a:cs typeface="Cambria" charset="0"/>
              </a:rPr>
              <a:t> PC</a:t>
            </a:r>
          </a:p>
          <a:p>
            <a:pPr>
              <a:lnSpc>
                <a:spcPct val="130000"/>
              </a:lnSpc>
            </a:pPr>
            <a:r>
              <a:rPr lang="en-AU" sz="1800">
                <a:solidFill>
                  <a:srgbClr val="0000FF"/>
                </a:solidFill>
                <a:latin typeface="Cambria" charset="0"/>
                <a:cs typeface="Cambria" charset="0"/>
              </a:rPr>
              <a:t>GROUP</a:t>
            </a:r>
            <a:r>
              <a:rPr lang="en-AU" sz="180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1800">
                <a:solidFill>
                  <a:srgbClr val="0000FF"/>
                </a:solidFill>
                <a:latin typeface="Cambria" charset="0"/>
                <a:cs typeface="Cambria" charset="0"/>
              </a:rPr>
              <a:t>BY</a:t>
            </a:r>
            <a:r>
              <a:rPr lang="en-AU" sz="1800">
                <a:solidFill>
                  <a:srgbClr val="000000"/>
                </a:solidFill>
                <a:latin typeface="Cambria" charset="0"/>
                <a:cs typeface="Cambria" charset="0"/>
              </a:rPr>
              <a:t> PC</a:t>
            </a:r>
            <a:r>
              <a:rPr lang="en-AU" sz="180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1800">
                <a:solidFill>
                  <a:srgbClr val="000000"/>
                </a:solidFill>
                <a:latin typeface="Cambria" charset="0"/>
                <a:cs typeface="Cambria" charset="0"/>
              </a:rPr>
              <a:t>MAGV</a:t>
            </a:r>
          </a:p>
          <a:p>
            <a:pPr>
              <a:lnSpc>
                <a:spcPct val="130000"/>
              </a:lnSpc>
            </a:pPr>
            <a:r>
              <a:rPr lang="en-AU" sz="1800">
                <a:solidFill>
                  <a:srgbClr val="0000CC"/>
                </a:solidFill>
                <a:latin typeface="Cambria" charset="0"/>
                <a:cs typeface="Cambria" charset="0"/>
              </a:rPr>
              <a:t>HAVING</a:t>
            </a:r>
            <a:r>
              <a:rPr lang="en-AU" sz="180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1800">
                <a:solidFill>
                  <a:srgbClr val="FF3399"/>
                </a:solidFill>
                <a:latin typeface="Cambria" charset="0"/>
                <a:cs typeface="Cambria" charset="0"/>
              </a:rPr>
              <a:t>COUNT</a:t>
            </a:r>
            <a:r>
              <a:rPr lang="en-AU" sz="1800">
                <a:solidFill>
                  <a:srgbClr val="000000"/>
                </a:solidFill>
                <a:latin typeface="Cambria" charset="0"/>
                <a:cs typeface="Cambria" charset="0"/>
              </a:rPr>
              <a:t>(</a:t>
            </a:r>
            <a:r>
              <a:rPr lang="en-AU" sz="1800" b="1">
                <a:solidFill>
                  <a:srgbClr val="0000CC"/>
                </a:solidFill>
                <a:latin typeface="Cambria" charset="0"/>
                <a:cs typeface="Cambria" charset="0"/>
              </a:rPr>
              <a:t>DISTINCT</a:t>
            </a:r>
            <a:r>
              <a:rPr lang="en-AU" sz="1800">
                <a:solidFill>
                  <a:srgbClr val="0000CC"/>
                </a:solidFill>
                <a:latin typeface="Cambria" charset="0"/>
                <a:cs typeface="Cambria" charset="0"/>
              </a:rPr>
              <a:t> </a:t>
            </a:r>
            <a:r>
              <a:rPr lang="en-AU" sz="1800">
                <a:solidFill>
                  <a:srgbClr val="000000"/>
                </a:solidFill>
                <a:latin typeface="Cambria" charset="0"/>
                <a:cs typeface="Cambria" charset="0"/>
              </a:rPr>
              <a:t>MADT) &gt;= 2</a:t>
            </a:r>
            <a:endParaRPr lang="en-US" sz="1800">
              <a:solidFill>
                <a:srgbClr val="CC0000"/>
              </a:solidFill>
              <a:latin typeface="Cambria" charset="0"/>
              <a:cs typeface="Cambri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>
              <a:latin typeface="Calibri" charset="0"/>
            </a:endParaRPr>
          </a:p>
        </p:txBody>
      </p:sp>
      <p:sp>
        <p:nvSpPr>
          <p:cNvPr id="20582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mbria" charset="0"/>
              </a:rPr>
              <a:t>Cho biết những bộ môn (TENBM) có lương trung bình của các giáo viên lớn hơn 20000</a:t>
            </a:r>
          </a:p>
          <a:p>
            <a:pPr>
              <a:buFont typeface="Wingdings" charset="0"/>
              <a:buChar char="§"/>
            </a:pPr>
            <a:endParaRPr lang="en-US">
              <a:latin typeface="Cambria" charset="0"/>
            </a:endParaRPr>
          </a:p>
        </p:txBody>
      </p:sp>
      <p:sp>
        <p:nvSpPr>
          <p:cNvPr id="747524" name="Text Box 4"/>
          <p:cNvSpPr txBox="1">
            <a:spLocks noChangeArrowheads="1"/>
          </p:cNvSpPr>
          <p:nvPr/>
        </p:nvSpPr>
        <p:spPr bwMode="auto">
          <a:xfrm>
            <a:off x="1524000" y="2346325"/>
            <a:ext cx="6400800" cy="205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GV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MABM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,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AVG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GV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LUONG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AS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Cambria" charset="0"/>
                <a:cs typeface="Cambria" charset="0"/>
              </a:rPr>
              <a:t>'Lương trung bình'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GIAOVIEN GV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GROUP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BY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MABM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HAVING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AVG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LUONG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)&gt;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20000</a:t>
            </a:r>
            <a:endParaRPr lang="en-US" sz="2000" dirty="0">
              <a:solidFill>
                <a:srgbClr val="CC0000"/>
              </a:solidFill>
              <a:latin typeface="Cambria" charset="0"/>
              <a:cs typeface="Cambria" charset="0"/>
            </a:endParaRPr>
          </a:p>
        </p:txBody>
      </p:sp>
      <p:sp>
        <p:nvSpPr>
          <p:cNvPr id="747525" name="Text Box 5"/>
          <p:cNvSpPr txBox="1">
            <a:spLocks noChangeArrowheads="1"/>
          </p:cNvSpPr>
          <p:nvPr/>
        </p:nvSpPr>
        <p:spPr bwMode="auto">
          <a:xfrm>
            <a:off x="1524000" y="4521200"/>
            <a:ext cx="7467600" cy="205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BM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TENBM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,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AVG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GV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LUONG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AS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Cambria" charset="0"/>
                <a:cs typeface="Cambria" charset="0"/>
              </a:rPr>
              <a:t>'Lương trung bình'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GIAOVIEN 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,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BOMON BM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WHERE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MABM 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=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BM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MABM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GROUP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BY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BM.MABM, BM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TENBM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HAVING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AVG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LUONG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)&gt;=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20000</a:t>
            </a:r>
            <a:endParaRPr lang="en-US" sz="2000" dirty="0">
              <a:solidFill>
                <a:srgbClr val="CC0000"/>
              </a:solidFill>
              <a:latin typeface="Cambria" charset="0"/>
              <a:cs typeface="Cambr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4" grpId="0"/>
      <p:bldP spid="7475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580" y="247759"/>
            <a:ext cx="33559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spc="-85" dirty="0"/>
              <a:t> </a:t>
            </a:r>
            <a:r>
              <a:rPr spc="-5" dirty="0"/>
              <a:t>query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315212"/>
            <a:ext cx="8608061" cy="252761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buClr>
                <a:srgbClr val="CC0000"/>
              </a:buClr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Queries </a:t>
            </a:r>
            <a:r>
              <a:rPr sz="2600" dirty="0">
                <a:latin typeface="Arial"/>
                <a:cs typeface="Arial"/>
              </a:rPr>
              <a:t>can have </a:t>
            </a:r>
            <a:r>
              <a:rPr sz="2600" spc="-5" dirty="0">
                <a:latin typeface="Arial"/>
                <a:cs typeface="Arial"/>
              </a:rPr>
              <a:t>several </a:t>
            </a:r>
            <a:r>
              <a:rPr sz="2600" dirty="0">
                <a:latin typeface="Arial"/>
                <a:cs typeface="Arial"/>
              </a:rPr>
              <a:t>nested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levels</a:t>
            </a:r>
            <a:endParaRPr sz="2600" dirty="0">
              <a:latin typeface="Arial"/>
              <a:cs typeface="Arial"/>
            </a:endParaRPr>
          </a:p>
          <a:p>
            <a:pPr marL="682625" lvl="1" indent="-326390">
              <a:lnSpc>
                <a:spcPct val="100000"/>
              </a:lnSpc>
              <a:spcBef>
                <a:spcPts val="275"/>
              </a:spcBef>
              <a:buClr>
                <a:srgbClr val="CC0000"/>
              </a:buClr>
              <a:buChar char="-"/>
              <a:tabLst>
                <a:tab pos="681990" algn="l"/>
                <a:tab pos="682625" algn="l"/>
              </a:tabLst>
            </a:pPr>
            <a:r>
              <a:rPr sz="2300" spc="-5" dirty="0">
                <a:latin typeface="Arial"/>
                <a:cs typeface="Arial"/>
              </a:rPr>
              <a:t>Usually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three</a:t>
            </a:r>
            <a:endParaRPr sz="23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lr>
                <a:srgbClr val="CC0000"/>
              </a:buClr>
              <a:buFont typeface="Arial"/>
              <a:buChar char="-"/>
            </a:pPr>
            <a:endParaRPr sz="3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lr>
                <a:srgbClr val="CC0000"/>
              </a:buClr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Subqueries will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return</a:t>
            </a:r>
            <a:endParaRPr sz="2600" dirty="0">
              <a:latin typeface="Arial"/>
              <a:cs typeface="Arial"/>
            </a:endParaRPr>
          </a:p>
          <a:p>
            <a:pPr marL="682625" lvl="1" indent="-326390">
              <a:lnSpc>
                <a:spcPct val="100000"/>
              </a:lnSpc>
              <a:spcBef>
                <a:spcPts val="275"/>
              </a:spcBef>
              <a:buClr>
                <a:srgbClr val="CC0000"/>
              </a:buClr>
              <a:buChar char="-"/>
              <a:tabLst>
                <a:tab pos="681990" algn="l"/>
                <a:tab pos="682625" algn="l"/>
              </a:tabLst>
            </a:pPr>
            <a:r>
              <a:rPr sz="2300" dirty="0">
                <a:latin typeface="Arial"/>
                <a:cs typeface="Arial"/>
              </a:rPr>
              <a:t>A </a:t>
            </a:r>
            <a:r>
              <a:rPr sz="2300" spc="-5" dirty="0">
                <a:latin typeface="Arial"/>
                <a:cs typeface="Arial"/>
              </a:rPr>
              <a:t>single attribute and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5" dirty="0">
                <a:latin typeface="Arial"/>
                <a:cs typeface="Arial"/>
              </a:rPr>
              <a:t>single tuple (a single</a:t>
            </a:r>
            <a:r>
              <a:rPr sz="2300" spc="-5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value)</a:t>
            </a:r>
            <a:endParaRPr sz="2300" dirty="0">
              <a:latin typeface="Arial"/>
              <a:cs typeface="Arial"/>
            </a:endParaRPr>
          </a:p>
          <a:p>
            <a:pPr marL="682625" lvl="1" indent="-326390">
              <a:lnSpc>
                <a:spcPct val="100000"/>
              </a:lnSpc>
              <a:spcBef>
                <a:spcPts val="340"/>
              </a:spcBef>
              <a:buClr>
                <a:srgbClr val="CC0000"/>
              </a:buClr>
              <a:buChar char="-"/>
              <a:tabLst>
                <a:tab pos="681990" algn="l"/>
                <a:tab pos="682625" algn="l"/>
              </a:tabLst>
            </a:pPr>
            <a:r>
              <a:rPr sz="2300" dirty="0">
                <a:latin typeface="Arial"/>
                <a:cs typeface="Arial"/>
              </a:rPr>
              <a:t>A </a:t>
            </a:r>
            <a:r>
              <a:rPr sz="2300" spc="-5" dirty="0">
                <a:latin typeface="Arial"/>
                <a:cs typeface="Arial"/>
              </a:rPr>
              <a:t>table (a set or multiset of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tuples)</a:t>
            </a:r>
            <a:endParaRPr sz="23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453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>
              <a:latin typeface="Calibri" charset="0"/>
            </a:endParaRPr>
          </a:p>
        </p:txBody>
      </p:sp>
      <p:sp>
        <p:nvSpPr>
          <p:cNvPr id="21196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 dirty="0" err="1">
                <a:latin typeface="Cambria" charset="0"/>
              </a:rPr>
              <a:t>Tìm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những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bm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có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lương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trung</a:t>
            </a:r>
            <a:r>
              <a:rPr lang="en-US" dirty="0">
                <a:latin typeface="Cambria" charset="0"/>
              </a:rPr>
              <a:t> </a:t>
            </a:r>
            <a:r>
              <a:rPr lang="en-US" dirty="0" err="1">
                <a:latin typeface="Cambria" charset="0"/>
              </a:rPr>
              <a:t>bình</a:t>
            </a:r>
            <a:r>
              <a:rPr lang="en-US" dirty="0">
                <a:latin typeface="Cambria" charset="0"/>
              </a:rPr>
              <a:t> ln</a:t>
            </a:r>
          </a:p>
          <a:p>
            <a:pPr>
              <a:buFont typeface="Wingdings" charset="0"/>
              <a:buChar char="§"/>
            </a:pPr>
            <a:endParaRPr lang="en-US" dirty="0">
              <a:latin typeface="Cambria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914400" y="2209800"/>
            <a:ext cx="7137400" cy="245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GV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MABM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,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AVG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GV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LUONG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AS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Cambria" charset="0"/>
                <a:cs typeface="Cambria" charset="0"/>
              </a:rPr>
              <a:t>'Lương trung bình'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GIAOVIEN GV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GROUP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BY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MABM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HAVING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AVG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LUONG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))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=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MAX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en-AU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AVG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LUONG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))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			   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GIAOVIEN GV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			   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GROUP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BY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MABM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</a:t>
            </a:r>
            <a:endParaRPr lang="en-US" sz="2000" dirty="0">
              <a:solidFill>
                <a:srgbClr val="CC0000"/>
              </a:solidFill>
              <a:latin typeface="Cambria" charset="0"/>
              <a:cs typeface="Cambria" charset="0"/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800600" y="3352800"/>
            <a:ext cx="1219200" cy="685800"/>
            <a:chOff x="1753" y="2000"/>
            <a:chExt cx="1359" cy="938"/>
          </a:xfrm>
        </p:grpSpPr>
        <p:sp>
          <p:nvSpPr>
            <p:cNvPr id="211975" name="Freeform 25"/>
            <p:cNvSpPr>
              <a:spLocks/>
            </p:cNvSpPr>
            <p:nvPr/>
          </p:nvSpPr>
          <p:spPr bwMode="auto">
            <a:xfrm>
              <a:off x="1753" y="2000"/>
              <a:ext cx="1359" cy="851"/>
            </a:xfrm>
            <a:custGeom>
              <a:avLst/>
              <a:gdLst>
                <a:gd name="T0" fmla="*/ 0 w 1359"/>
                <a:gd name="T1" fmla="*/ 851 h 851"/>
                <a:gd name="T2" fmla="*/ 421 w 1359"/>
                <a:gd name="T3" fmla="*/ 509 h 851"/>
                <a:gd name="T4" fmla="*/ 574 w 1359"/>
                <a:gd name="T5" fmla="*/ 444 h 851"/>
                <a:gd name="T6" fmla="*/ 916 w 1359"/>
                <a:gd name="T7" fmla="*/ 262 h 851"/>
                <a:gd name="T8" fmla="*/ 1221 w 1359"/>
                <a:gd name="T9" fmla="*/ 80 h 851"/>
                <a:gd name="T10" fmla="*/ 1308 w 1359"/>
                <a:gd name="T11" fmla="*/ 29 h 851"/>
                <a:gd name="T12" fmla="*/ 1359 w 1359"/>
                <a:gd name="T13" fmla="*/ 0 h 8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59"/>
                <a:gd name="T22" fmla="*/ 0 h 851"/>
                <a:gd name="T23" fmla="*/ 1359 w 1359"/>
                <a:gd name="T24" fmla="*/ 851 h 8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59" h="851">
                  <a:moveTo>
                    <a:pt x="0" y="851"/>
                  </a:moveTo>
                  <a:cubicBezTo>
                    <a:pt x="91" y="708"/>
                    <a:pt x="273" y="585"/>
                    <a:pt x="421" y="509"/>
                  </a:cubicBezTo>
                  <a:cubicBezTo>
                    <a:pt x="467" y="485"/>
                    <a:pt x="530" y="471"/>
                    <a:pt x="574" y="444"/>
                  </a:cubicBezTo>
                  <a:cubicBezTo>
                    <a:pt x="684" y="377"/>
                    <a:pt x="802" y="323"/>
                    <a:pt x="916" y="262"/>
                  </a:cubicBezTo>
                  <a:cubicBezTo>
                    <a:pt x="1021" y="206"/>
                    <a:pt x="1117" y="137"/>
                    <a:pt x="1221" y="80"/>
                  </a:cubicBezTo>
                  <a:cubicBezTo>
                    <a:pt x="1250" y="64"/>
                    <a:pt x="1279" y="46"/>
                    <a:pt x="1308" y="29"/>
                  </a:cubicBezTo>
                  <a:cubicBezTo>
                    <a:pt x="1325" y="19"/>
                    <a:pt x="1359" y="0"/>
                    <a:pt x="135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976" name="Freeform 26"/>
            <p:cNvSpPr>
              <a:spLocks/>
            </p:cNvSpPr>
            <p:nvPr/>
          </p:nvSpPr>
          <p:spPr bwMode="auto">
            <a:xfrm>
              <a:off x="2022" y="2146"/>
              <a:ext cx="1018" cy="792"/>
            </a:xfrm>
            <a:custGeom>
              <a:avLst/>
              <a:gdLst>
                <a:gd name="T0" fmla="*/ 0 w 1018"/>
                <a:gd name="T1" fmla="*/ 0 h 792"/>
                <a:gd name="T2" fmla="*/ 167 w 1018"/>
                <a:gd name="T3" fmla="*/ 87 h 792"/>
                <a:gd name="T4" fmla="*/ 312 w 1018"/>
                <a:gd name="T5" fmla="*/ 174 h 792"/>
                <a:gd name="T6" fmla="*/ 363 w 1018"/>
                <a:gd name="T7" fmla="*/ 218 h 792"/>
                <a:gd name="T8" fmla="*/ 654 w 1018"/>
                <a:gd name="T9" fmla="*/ 458 h 792"/>
                <a:gd name="T10" fmla="*/ 749 w 1018"/>
                <a:gd name="T11" fmla="*/ 552 h 792"/>
                <a:gd name="T12" fmla="*/ 858 w 1018"/>
                <a:gd name="T13" fmla="*/ 632 h 792"/>
                <a:gd name="T14" fmla="*/ 909 w 1018"/>
                <a:gd name="T15" fmla="*/ 691 h 792"/>
                <a:gd name="T16" fmla="*/ 960 w 1018"/>
                <a:gd name="T17" fmla="*/ 727 h 792"/>
                <a:gd name="T18" fmla="*/ 1018 w 1018"/>
                <a:gd name="T19" fmla="*/ 792 h 7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8"/>
                <a:gd name="T31" fmla="*/ 0 h 792"/>
                <a:gd name="T32" fmla="*/ 1018 w 1018"/>
                <a:gd name="T33" fmla="*/ 792 h 7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8" h="792">
                  <a:moveTo>
                    <a:pt x="0" y="0"/>
                  </a:moveTo>
                  <a:cubicBezTo>
                    <a:pt x="103" y="28"/>
                    <a:pt x="87" y="33"/>
                    <a:pt x="167" y="87"/>
                  </a:cubicBezTo>
                  <a:cubicBezTo>
                    <a:pt x="213" y="118"/>
                    <a:pt x="265" y="145"/>
                    <a:pt x="312" y="174"/>
                  </a:cubicBezTo>
                  <a:cubicBezTo>
                    <a:pt x="412" y="236"/>
                    <a:pt x="278" y="158"/>
                    <a:pt x="363" y="218"/>
                  </a:cubicBezTo>
                  <a:cubicBezTo>
                    <a:pt x="466" y="291"/>
                    <a:pt x="560" y="373"/>
                    <a:pt x="654" y="458"/>
                  </a:cubicBezTo>
                  <a:cubicBezTo>
                    <a:pt x="687" y="488"/>
                    <a:pt x="713" y="526"/>
                    <a:pt x="749" y="552"/>
                  </a:cubicBezTo>
                  <a:cubicBezTo>
                    <a:pt x="785" y="579"/>
                    <a:pt x="829" y="598"/>
                    <a:pt x="858" y="632"/>
                  </a:cubicBezTo>
                  <a:cubicBezTo>
                    <a:pt x="875" y="652"/>
                    <a:pt x="890" y="673"/>
                    <a:pt x="909" y="691"/>
                  </a:cubicBezTo>
                  <a:cubicBezTo>
                    <a:pt x="924" y="705"/>
                    <a:pt x="945" y="713"/>
                    <a:pt x="960" y="727"/>
                  </a:cubicBezTo>
                  <a:cubicBezTo>
                    <a:pt x="981" y="746"/>
                    <a:pt x="997" y="772"/>
                    <a:pt x="1018" y="7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8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>
              <a:latin typeface="Calibri" charset="0"/>
            </a:endParaRPr>
          </a:p>
        </p:txBody>
      </p:sp>
      <p:sp>
        <p:nvSpPr>
          <p:cNvPr id="21401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mbria" charset="0"/>
              </a:rPr>
              <a:t>Tìm những phòng ban có lương trung bình cao nhất</a:t>
            </a:r>
          </a:p>
          <a:p>
            <a:pPr>
              <a:buFont typeface="Wingdings" charset="0"/>
              <a:buChar char="§"/>
            </a:pPr>
            <a:endParaRPr lang="en-US">
              <a:latin typeface="Cambria" charset="0"/>
            </a:endParaRP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990600" y="2057400"/>
            <a:ext cx="7696200" cy="245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SELECT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GV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MABM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,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AVG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GV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LUONG</a:t>
            </a:r>
            <a:r>
              <a:rPr lang="vi-VN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AS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FF0000"/>
                </a:solidFill>
                <a:latin typeface="Cambria" charset="0"/>
                <a:cs typeface="Cambria" charset="0"/>
              </a:rPr>
              <a:t>'Lương trung bình'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GIAOVIEN GV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GROUP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BY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MABM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HAVING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AVG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LUONG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)&gt;=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ALL(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AVG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LUONG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				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GIAOVIEN GV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				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GROUP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BY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MABM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</a:t>
            </a:r>
            <a:endParaRPr lang="en-US" sz="2000" dirty="0">
              <a:solidFill>
                <a:srgbClr val="CC0000"/>
              </a:solidFill>
              <a:latin typeface="Cambria" charset="0"/>
              <a:cs typeface="Cambr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>
              <a:latin typeface="Calibri" charset="0"/>
            </a:endParaRPr>
          </a:p>
        </p:txBody>
      </p:sp>
      <p:sp>
        <p:nvSpPr>
          <p:cNvPr id="21606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Char char="§"/>
            </a:pPr>
            <a:r>
              <a:rPr lang="en-US">
                <a:latin typeface="Cambria" charset="0"/>
              </a:rPr>
              <a:t>Tìm tên các giáo viên được phân công làm </a:t>
            </a:r>
            <a:r>
              <a:rPr lang="en-US" u="sng">
                <a:latin typeface="Cambria" charset="0"/>
              </a:rPr>
              <a:t>tất cả</a:t>
            </a:r>
            <a:r>
              <a:rPr lang="en-US">
                <a:latin typeface="Cambria" charset="0"/>
              </a:rPr>
              <a:t> các đề tài</a:t>
            </a:r>
          </a:p>
        </p:txBody>
      </p:sp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825500" y="2576286"/>
            <a:ext cx="7785100" cy="205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PC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MAGV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,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COUNT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en-AU" sz="2000" dirty="0">
                <a:solidFill>
                  <a:srgbClr val="0000CC"/>
                </a:solidFill>
                <a:latin typeface="Cambria" charset="0"/>
                <a:cs typeface="Cambria" charset="0"/>
              </a:rPr>
              <a:t>DISTINCT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latin typeface="Cambria" charset="0"/>
                <a:cs typeface="Cambria" charset="0"/>
              </a:rPr>
              <a:t>PC.MADT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AS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FF0000"/>
                </a:solidFill>
                <a:latin typeface="Cambria" charset="0"/>
                <a:cs typeface="Cambria" charset="0"/>
              </a:rPr>
              <a:t>'</a:t>
            </a:r>
            <a:r>
              <a:rPr lang="en-AU" sz="2000" dirty="0" err="1">
                <a:solidFill>
                  <a:srgbClr val="FF0000"/>
                </a:solidFill>
                <a:latin typeface="Cambria" charset="0"/>
                <a:cs typeface="Cambria" charset="0"/>
              </a:rPr>
              <a:t>Số</a:t>
            </a:r>
            <a:r>
              <a:rPr lang="en-AU" sz="2000" dirty="0">
                <a:solidFill>
                  <a:srgbClr val="FF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 err="1">
                <a:solidFill>
                  <a:srgbClr val="FF0000"/>
                </a:solidFill>
                <a:latin typeface="Cambria" charset="0"/>
                <a:cs typeface="Cambria" charset="0"/>
              </a:rPr>
              <a:t>lượng</a:t>
            </a:r>
            <a:r>
              <a:rPr lang="en-AU" sz="2000" dirty="0">
                <a:solidFill>
                  <a:srgbClr val="FF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 err="1">
                <a:solidFill>
                  <a:srgbClr val="FF0000"/>
                </a:solidFill>
                <a:latin typeface="Cambria" charset="0"/>
                <a:cs typeface="Cambria" charset="0"/>
              </a:rPr>
              <a:t>đề</a:t>
            </a:r>
            <a:r>
              <a:rPr lang="en-AU" sz="2000" dirty="0">
                <a:solidFill>
                  <a:srgbClr val="FF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 err="1">
                <a:solidFill>
                  <a:srgbClr val="FF0000"/>
                </a:solidFill>
                <a:latin typeface="Cambria" charset="0"/>
                <a:cs typeface="Cambria" charset="0"/>
              </a:rPr>
              <a:t>tài</a:t>
            </a:r>
            <a:r>
              <a:rPr lang="en-AU" sz="2000" dirty="0">
                <a:solidFill>
                  <a:srgbClr val="FF0000"/>
                </a:solidFill>
                <a:latin typeface="Cambria" charset="0"/>
                <a:cs typeface="Cambria" charset="0"/>
              </a:rPr>
              <a:t>'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vi-VN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THAMGIADT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PC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GROUP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BY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PC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MAGV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HAVING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COUNT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en-AU" sz="2000" dirty="0">
                <a:solidFill>
                  <a:srgbClr val="0000CC"/>
                </a:solidFill>
                <a:latin typeface="Cambria" charset="0"/>
                <a:cs typeface="Cambria" charset="0"/>
              </a:rPr>
              <a:t>DISTINCT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latin typeface="Cambria" charset="0"/>
                <a:cs typeface="Cambria" charset="0"/>
              </a:rPr>
              <a:t>PC.MADT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=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</a:t>
            </a:r>
            <a:r>
              <a:rPr lang="en-AU" sz="2000" dirty="0">
                <a:solidFill>
                  <a:srgbClr val="FF00FF"/>
                </a:solidFill>
                <a:latin typeface="Cambria" charset="0"/>
                <a:cs typeface="Cambria" charset="0"/>
              </a:rPr>
              <a:t>COUNT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(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MADT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			                     </a:t>
            </a:r>
            <a:r>
              <a:rPr lang="en-AU" sz="2000" dirty="0">
                <a:solidFill>
                  <a:srgbClr val="0000FF"/>
                </a:solidFill>
                <a:latin typeface="Cambria" charset="0"/>
                <a:cs typeface="Cambria" charset="0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 charset="0"/>
                <a:cs typeface="Cambria" charset="0"/>
              </a:rPr>
              <a:t> DETAI</a:t>
            </a:r>
            <a:r>
              <a:rPr lang="en-AU" sz="2000" dirty="0">
                <a:solidFill>
                  <a:srgbClr val="808080"/>
                </a:solidFill>
                <a:latin typeface="Cambria" charset="0"/>
                <a:cs typeface="Cambria" charset="0"/>
              </a:rPr>
              <a:t>)</a:t>
            </a:r>
            <a:endParaRPr lang="en-US" sz="2000" dirty="0">
              <a:solidFill>
                <a:srgbClr val="CC0000"/>
              </a:solidFill>
              <a:latin typeface="Cambria" charset="0"/>
              <a:cs typeface="Cambri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209" y="343554"/>
            <a:ext cx="33559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spc="-85" dirty="0"/>
              <a:t> </a:t>
            </a:r>
            <a:r>
              <a:rPr spc="-5" dirty="0"/>
              <a:t>query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15212"/>
            <a:ext cx="7741920" cy="4063932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buClr>
                <a:srgbClr val="CC0000"/>
              </a:buClr>
              <a:tabLst>
                <a:tab pos="354965" algn="l"/>
                <a:tab pos="355600" algn="l"/>
              </a:tabLst>
            </a:pPr>
            <a:r>
              <a:rPr sz="2600" spc="-5" dirty="0">
                <a:latin typeface="Arial"/>
                <a:cs typeface="Arial"/>
              </a:rPr>
              <a:t>WHERE clause </a:t>
            </a:r>
            <a:r>
              <a:rPr sz="2600" dirty="0">
                <a:latin typeface="Arial"/>
                <a:cs typeface="Arial"/>
              </a:rPr>
              <a:t>of the outer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query</a:t>
            </a:r>
            <a:endParaRPr sz="2600" dirty="0">
              <a:latin typeface="Arial"/>
              <a:cs typeface="Arial"/>
            </a:endParaRPr>
          </a:p>
          <a:p>
            <a:pPr marL="682625" lvl="1" indent="-326390">
              <a:lnSpc>
                <a:spcPct val="100000"/>
              </a:lnSpc>
              <a:spcBef>
                <a:spcPts val="275"/>
              </a:spcBef>
              <a:buClr>
                <a:srgbClr val="CC0000"/>
              </a:buClr>
              <a:buChar char="-"/>
              <a:tabLst>
                <a:tab pos="681990" algn="l"/>
                <a:tab pos="682625" algn="l"/>
              </a:tabLst>
            </a:pPr>
            <a:r>
              <a:rPr sz="2300" spc="-5" dirty="0">
                <a:latin typeface="Arial"/>
                <a:cs typeface="Arial"/>
              </a:rPr>
              <a:t>&lt;Expression&gt; &lt;set operation&gt;</a:t>
            </a:r>
            <a:r>
              <a:rPr sz="2300" spc="-2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&lt;subquery&gt;</a:t>
            </a:r>
            <a:endParaRPr sz="23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CC0000"/>
              </a:buClr>
              <a:buFont typeface="Arial"/>
              <a:buChar char="-"/>
            </a:pPr>
            <a:endParaRPr sz="2900" dirty="0">
              <a:latin typeface="Arial"/>
              <a:cs typeface="Arial"/>
            </a:endParaRPr>
          </a:p>
          <a:p>
            <a:pPr marL="682625" lvl="1" indent="-32639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Char char="-"/>
              <a:tabLst>
                <a:tab pos="681990" algn="l"/>
                <a:tab pos="682625" algn="l"/>
              </a:tabLst>
            </a:pPr>
            <a:r>
              <a:rPr sz="2300" spc="-5" dirty="0">
                <a:latin typeface="Arial"/>
                <a:cs typeface="Arial"/>
              </a:rPr>
              <a:t>Set comparison includes many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operators</a:t>
            </a:r>
            <a:endParaRPr sz="2300" dirty="0">
              <a:latin typeface="Arial"/>
              <a:cs typeface="Arial"/>
            </a:endParaRPr>
          </a:p>
          <a:p>
            <a:pPr marL="1035050" lvl="2" indent="-351790">
              <a:lnSpc>
                <a:spcPct val="100000"/>
              </a:lnSpc>
              <a:spcBef>
                <a:spcPts val="225"/>
              </a:spcBef>
              <a:buClr>
                <a:srgbClr val="CC0000"/>
              </a:buClr>
              <a:buChar char="•"/>
              <a:tabLst>
                <a:tab pos="1034415" algn="l"/>
                <a:tab pos="1035050" algn="l"/>
              </a:tabLst>
            </a:pPr>
            <a:r>
              <a:rPr sz="2000" spc="-5" dirty="0">
                <a:latin typeface="Arial"/>
                <a:cs typeface="Arial"/>
              </a:rPr>
              <a:t>IN, 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</a:t>
            </a:r>
            <a:endParaRPr sz="2000" dirty="0">
              <a:latin typeface="Arial"/>
              <a:cs typeface="Arial"/>
            </a:endParaRPr>
          </a:p>
          <a:p>
            <a:pPr marL="1035050" lvl="2" indent="-351790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Char char="•"/>
              <a:tabLst>
                <a:tab pos="1034415" algn="l"/>
                <a:tab pos="1035050" algn="l"/>
              </a:tabLst>
            </a:pPr>
            <a:r>
              <a:rPr sz="2000" spc="-5" dirty="0">
                <a:latin typeface="Arial"/>
                <a:cs typeface="Arial"/>
              </a:rPr>
              <a:t>ALL</a:t>
            </a:r>
            <a:endParaRPr sz="2000" dirty="0">
              <a:latin typeface="Arial"/>
              <a:cs typeface="Arial"/>
            </a:endParaRPr>
          </a:p>
          <a:p>
            <a:pPr marL="1035050" lvl="2" indent="-35179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Char char="•"/>
              <a:tabLst>
                <a:tab pos="1034415" algn="l"/>
                <a:tab pos="1035050" algn="l"/>
              </a:tabLst>
            </a:pPr>
            <a:r>
              <a:rPr sz="2000" dirty="0">
                <a:latin typeface="Arial"/>
                <a:cs typeface="Arial"/>
              </a:rPr>
              <a:t>ANY 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SOME</a:t>
            </a:r>
            <a:endParaRPr sz="20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CC0000"/>
              </a:buClr>
              <a:buFont typeface="Arial"/>
              <a:buChar char="•"/>
            </a:pPr>
            <a:endParaRPr sz="2500" dirty="0">
              <a:latin typeface="Arial"/>
              <a:cs typeface="Arial"/>
            </a:endParaRPr>
          </a:p>
          <a:p>
            <a:pPr marL="682625" lvl="1" indent="-326390">
              <a:lnSpc>
                <a:spcPct val="100000"/>
              </a:lnSpc>
              <a:buClr>
                <a:srgbClr val="CC0000"/>
              </a:buClr>
              <a:buChar char="-"/>
              <a:tabLst>
                <a:tab pos="681990" algn="l"/>
                <a:tab pos="682625" algn="l"/>
              </a:tabLst>
            </a:pPr>
            <a:r>
              <a:rPr sz="2300" spc="-5" dirty="0">
                <a:latin typeface="Arial"/>
                <a:cs typeface="Arial"/>
              </a:rPr>
              <a:t>Check </a:t>
            </a:r>
            <a:r>
              <a:rPr sz="2300" spc="-10" dirty="0">
                <a:latin typeface="Arial"/>
                <a:cs typeface="Arial"/>
              </a:rPr>
              <a:t>whether </a:t>
            </a:r>
            <a:r>
              <a:rPr sz="2300" spc="-5" dirty="0">
                <a:latin typeface="Arial"/>
                <a:cs typeface="Arial"/>
              </a:rPr>
              <a:t>the result of subqueries </a:t>
            </a:r>
            <a:r>
              <a:rPr sz="2300" dirty="0">
                <a:latin typeface="Arial"/>
                <a:cs typeface="Arial"/>
              </a:rPr>
              <a:t>is </a:t>
            </a:r>
            <a:r>
              <a:rPr sz="2300" spc="-5" dirty="0">
                <a:latin typeface="Arial"/>
                <a:cs typeface="Arial"/>
              </a:rPr>
              <a:t>empty or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not</a:t>
            </a:r>
            <a:endParaRPr sz="2300" dirty="0">
              <a:latin typeface="Arial"/>
              <a:cs typeface="Arial"/>
            </a:endParaRPr>
          </a:p>
          <a:p>
            <a:pPr marL="1035050" lvl="2" indent="-351790">
              <a:lnSpc>
                <a:spcPct val="100000"/>
              </a:lnSpc>
              <a:spcBef>
                <a:spcPts val="229"/>
              </a:spcBef>
              <a:buClr>
                <a:srgbClr val="CC0000"/>
              </a:buClr>
              <a:buChar char="•"/>
              <a:tabLst>
                <a:tab pos="1034415" algn="l"/>
                <a:tab pos="1035050" algn="l"/>
              </a:tabLst>
            </a:pPr>
            <a:r>
              <a:rPr sz="2000" spc="-5" dirty="0">
                <a:latin typeface="Arial"/>
                <a:cs typeface="Arial"/>
              </a:rPr>
              <a:t>EXISTS</a:t>
            </a:r>
            <a:endParaRPr sz="2000" dirty="0">
              <a:latin typeface="Arial"/>
              <a:cs typeface="Arial"/>
            </a:endParaRPr>
          </a:p>
          <a:p>
            <a:pPr marL="1035050" lvl="2" indent="-351790">
              <a:lnSpc>
                <a:spcPct val="100000"/>
              </a:lnSpc>
              <a:spcBef>
                <a:spcPts val="190"/>
              </a:spcBef>
              <a:buClr>
                <a:srgbClr val="CC0000"/>
              </a:buClr>
              <a:buChar char="•"/>
              <a:tabLst>
                <a:tab pos="1034415" algn="l"/>
                <a:tab pos="1035050" algn="l"/>
              </a:tabLst>
            </a:pP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EXISTS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462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025" y="247760"/>
            <a:ext cx="33559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spc="-85" dirty="0"/>
              <a:t> </a:t>
            </a:r>
            <a:r>
              <a:rPr spc="-5" dirty="0"/>
              <a:t>query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204408"/>
            <a:ext cx="8229600" cy="448545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CC0000"/>
              </a:buClr>
              <a:buChar char="¡"/>
              <a:tabLst>
                <a:tab pos="354965" algn="l"/>
                <a:tab pos="355600" algn="l"/>
              </a:tabLst>
            </a:pPr>
            <a:r>
              <a:rPr dirty="0"/>
              <a:t>Categories</a:t>
            </a:r>
          </a:p>
          <a:p>
            <a:pPr marL="356235" lvl="1" indent="0">
              <a:lnSpc>
                <a:spcPct val="100000"/>
              </a:lnSpc>
              <a:spcBef>
                <a:spcPts val="585"/>
              </a:spcBef>
              <a:buClr>
                <a:srgbClr val="CC0000"/>
              </a:buClr>
              <a:buNone/>
              <a:tabLst>
                <a:tab pos="681990" algn="l"/>
                <a:tab pos="682625" algn="l"/>
              </a:tabLst>
            </a:pPr>
            <a:r>
              <a:rPr lang="en-US" sz="2300" spc="-5" dirty="0">
                <a:latin typeface="Arial"/>
                <a:cs typeface="Arial"/>
              </a:rPr>
              <a:t>  </a:t>
            </a:r>
            <a:r>
              <a:rPr sz="2300" spc="-5" dirty="0">
                <a:latin typeface="Arial"/>
                <a:cs typeface="Arial"/>
              </a:rPr>
              <a:t>Subqueries that produce scalar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values</a:t>
            </a:r>
            <a:endParaRPr sz="2300" dirty="0">
              <a:latin typeface="Arial"/>
              <a:cs typeface="Arial"/>
            </a:endParaRPr>
          </a:p>
          <a:p>
            <a:pPr marL="1035050" marR="5080" lvl="2" indent="-351155">
              <a:lnSpc>
                <a:spcPct val="100000"/>
              </a:lnSpc>
              <a:spcBef>
                <a:spcPts val="540"/>
              </a:spcBef>
              <a:buClr>
                <a:srgbClr val="CC0000"/>
              </a:buClr>
              <a:buChar char="•"/>
              <a:tabLst>
                <a:tab pos="1034415" algn="l"/>
                <a:tab pos="1035050" algn="l"/>
                <a:tab pos="2122805" algn="l"/>
                <a:tab pos="2998470" algn="l"/>
                <a:tab pos="3350260" algn="l"/>
                <a:tab pos="4733925" algn="l"/>
                <a:tab pos="5156835" algn="l"/>
                <a:tab pos="5650230" algn="l"/>
                <a:tab pos="6311265" algn="l"/>
                <a:tab pos="6663055" algn="l"/>
                <a:tab pos="7846695" algn="l"/>
              </a:tabLst>
            </a:pPr>
            <a:r>
              <a:rPr sz="2000" spc="-5" dirty="0">
                <a:latin typeface="Arial"/>
                <a:cs typeface="Arial"/>
              </a:rPr>
              <a:t>W</a:t>
            </a:r>
            <a:r>
              <a:rPr sz="2000" spc="5" dirty="0">
                <a:latin typeface="Arial"/>
                <a:cs typeface="Arial"/>
              </a:rPr>
              <a:t>H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	c</a:t>
            </a:r>
            <a:r>
              <a:rPr sz="2000" spc="5" dirty="0">
                <a:latin typeface="Arial"/>
                <a:cs typeface="Arial"/>
              </a:rPr>
              <a:t>l</a:t>
            </a:r>
            <a:r>
              <a:rPr sz="2000" dirty="0">
                <a:latin typeface="Arial"/>
                <a:cs typeface="Arial"/>
              </a:rPr>
              <a:t>ause	of	subque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es	do	not	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er	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o	a</a:t>
            </a:r>
            <a:r>
              <a:rPr sz="2000" spc="-10" dirty="0">
                <a:latin typeface="Arial"/>
                <a:cs typeface="Arial"/>
              </a:rPr>
              <a:t>tt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bu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es	of  </a:t>
            </a:r>
            <a:r>
              <a:rPr sz="2000" spc="-5" dirty="0">
                <a:latin typeface="Arial"/>
                <a:cs typeface="Arial"/>
              </a:rPr>
              <a:t>relations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clause of </a:t>
            </a:r>
            <a:r>
              <a:rPr sz="2000" spc="-5" dirty="0">
                <a:latin typeface="Arial"/>
                <a:cs typeface="Arial"/>
              </a:rPr>
              <a:t>the outer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query</a:t>
            </a:r>
            <a:endParaRPr sz="2000" dirty="0">
              <a:latin typeface="Arial"/>
              <a:cs typeface="Arial"/>
            </a:endParaRPr>
          </a:p>
          <a:p>
            <a:pPr marL="1035050" marR="5715" lvl="2" indent="-351155">
              <a:lnSpc>
                <a:spcPct val="100000"/>
              </a:lnSpc>
              <a:spcBef>
                <a:spcPts val="385"/>
              </a:spcBef>
              <a:buClr>
                <a:srgbClr val="CC0000"/>
              </a:buClr>
              <a:buChar char="•"/>
              <a:tabLst>
                <a:tab pos="1034415" algn="l"/>
                <a:tab pos="1035050" algn="l"/>
              </a:tabLst>
            </a:pPr>
            <a:r>
              <a:rPr sz="2000" spc="-5" dirty="0">
                <a:latin typeface="Arial"/>
                <a:cs typeface="Arial"/>
              </a:rPr>
              <a:t>Subqueries </a:t>
            </a:r>
            <a:r>
              <a:rPr sz="2000" dirty="0">
                <a:latin typeface="Arial"/>
                <a:cs typeface="Arial"/>
              </a:rPr>
              <a:t>will be </a:t>
            </a:r>
            <a:r>
              <a:rPr sz="2000" spc="-5" dirty="0">
                <a:latin typeface="Arial"/>
                <a:cs typeface="Arial"/>
              </a:rPr>
              <a:t>performed before the outer query, </a:t>
            </a:r>
            <a:r>
              <a:rPr sz="2000" dirty="0">
                <a:latin typeface="Arial"/>
                <a:cs typeface="Arial"/>
              </a:rPr>
              <a:t>and be  </a:t>
            </a:r>
            <a:r>
              <a:rPr sz="2000" spc="-5" dirty="0">
                <a:latin typeface="Arial"/>
                <a:cs typeface="Arial"/>
              </a:rPr>
              <a:t>executed </a:t>
            </a:r>
            <a:r>
              <a:rPr sz="2000" dirty="0">
                <a:latin typeface="Arial"/>
                <a:cs typeface="Arial"/>
              </a:rPr>
              <a:t>just one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</a:t>
            </a:r>
            <a:endParaRPr sz="2000" dirty="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CC0000"/>
              </a:buClr>
              <a:buFont typeface="Arial"/>
              <a:buChar char="•"/>
            </a:pPr>
            <a:endParaRPr sz="3050" dirty="0"/>
          </a:p>
          <a:p>
            <a:pPr marL="356235" lvl="1" indent="0">
              <a:lnSpc>
                <a:spcPct val="100000"/>
              </a:lnSpc>
              <a:buClr>
                <a:srgbClr val="CC0000"/>
              </a:buClr>
              <a:buNone/>
              <a:tabLst>
                <a:tab pos="681990" algn="l"/>
                <a:tab pos="682625" algn="l"/>
              </a:tabLst>
            </a:pPr>
            <a:r>
              <a:rPr lang="en-US" sz="2300" spc="-1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Correlated </a:t>
            </a:r>
            <a:r>
              <a:rPr sz="2300" spc="-5" dirty="0">
                <a:latin typeface="Arial"/>
                <a:cs typeface="Arial"/>
              </a:rPr>
              <a:t>subqueries</a:t>
            </a:r>
            <a:endParaRPr sz="2300" dirty="0">
              <a:latin typeface="Arial"/>
              <a:cs typeface="Arial"/>
            </a:endParaRPr>
          </a:p>
          <a:p>
            <a:pPr marL="1035050" marR="5080" lvl="2" indent="-351155">
              <a:lnSpc>
                <a:spcPct val="100000"/>
              </a:lnSpc>
              <a:spcBef>
                <a:spcPts val="445"/>
              </a:spcBef>
              <a:buClr>
                <a:srgbClr val="CC0000"/>
              </a:buClr>
              <a:buChar char="•"/>
              <a:tabLst>
                <a:tab pos="1034415" algn="l"/>
                <a:tab pos="1035050" algn="l"/>
              </a:tabLst>
            </a:pPr>
            <a:r>
              <a:rPr sz="2000" dirty="0">
                <a:latin typeface="Arial"/>
                <a:cs typeface="Arial"/>
              </a:rPr>
              <a:t>WHERE clause of subqueries </a:t>
            </a:r>
            <a:r>
              <a:rPr sz="2000" spc="-5" dirty="0">
                <a:latin typeface="Arial"/>
                <a:cs typeface="Arial"/>
              </a:rPr>
              <a:t>refer to </a:t>
            </a:r>
            <a:r>
              <a:rPr sz="2000" dirty="0">
                <a:latin typeface="Arial"/>
                <a:cs typeface="Arial"/>
              </a:rPr>
              <a:t>at least one </a:t>
            </a:r>
            <a:r>
              <a:rPr sz="2000" spc="-5" dirty="0">
                <a:latin typeface="Arial"/>
                <a:cs typeface="Arial"/>
              </a:rPr>
              <a:t>attribute </a:t>
            </a:r>
            <a:r>
              <a:rPr sz="2000" dirty="0">
                <a:latin typeface="Arial"/>
                <a:cs typeface="Arial"/>
              </a:rPr>
              <a:t>of  </a:t>
            </a:r>
            <a:r>
              <a:rPr sz="2000" spc="-5" dirty="0">
                <a:latin typeface="Arial"/>
                <a:cs typeface="Arial"/>
              </a:rPr>
              <a:t>relations </a:t>
            </a:r>
            <a:r>
              <a:rPr sz="2000" dirty="0">
                <a:latin typeface="Arial"/>
                <a:cs typeface="Arial"/>
              </a:rPr>
              <a:t>in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clause of </a:t>
            </a:r>
            <a:r>
              <a:rPr sz="2000" spc="-5" dirty="0">
                <a:latin typeface="Arial"/>
                <a:cs typeface="Arial"/>
              </a:rPr>
              <a:t>the outer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query</a:t>
            </a:r>
            <a:endParaRPr sz="2000" dirty="0">
              <a:latin typeface="Arial"/>
              <a:cs typeface="Arial"/>
            </a:endParaRPr>
          </a:p>
          <a:p>
            <a:pPr marL="1035050" marR="5715" lvl="2" indent="-351155">
              <a:lnSpc>
                <a:spcPct val="100000"/>
              </a:lnSpc>
              <a:spcBef>
                <a:spcPts val="480"/>
              </a:spcBef>
              <a:buClr>
                <a:srgbClr val="CC0000"/>
              </a:buClr>
              <a:buChar char="•"/>
              <a:tabLst>
                <a:tab pos="1034415" algn="l"/>
                <a:tab pos="1035050" algn="l"/>
                <a:tab pos="2493645" algn="l"/>
                <a:tab pos="3022600" algn="l"/>
                <a:tab pos="3478529" algn="l"/>
                <a:tab pos="4681855" algn="l"/>
                <a:tab pos="5476240" algn="l"/>
                <a:tab pos="6325235" algn="l"/>
                <a:tab pos="7049770" algn="l"/>
                <a:tab pos="7701915" algn="l"/>
              </a:tabLst>
            </a:pPr>
            <a:r>
              <a:rPr sz="2000" dirty="0">
                <a:latin typeface="Arial"/>
                <a:cs typeface="Arial"/>
              </a:rPr>
              <a:t>S</a:t>
            </a:r>
            <a:r>
              <a:rPr sz="2000" spc="-5" dirty="0">
                <a:latin typeface="Arial"/>
                <a:cs typeface="Arial"/>
              </a:rPr>
              <a:t>ubquer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s	</a:t>
            </a:r>
            <a:r>
              <a:rPr sz="2000" spc="5" dirty="0">
                <a:latin typeface="Arial"/>
                <a:cs typeface="Arial"/>
              </a:rPr>
              <a:t>wil</a:t>
            </a:r>
            <a:r>
              <a:rPr sz="2000" dirty="0">
                <a:latin typeface="Arial"/>
                <a:cs typeface="Arial"/>
              </a:rPr>
              <a:t>l	be	execu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ed	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any	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es,	each	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spc="5" dirty="0">
                <a:latin typeface="Arial"/>
                <a:cs typeface="Arial"/>
              </a:rPr>
              <a:t>i</a:t>
            </a:r>
            <a:r>
              <a:rPr sz="2000" spc="-5" dirty="0">
                <a:latin typeface="Arial"/>
                <a:cs typeface="Arial"/>
              </a:rPr>
              <a:t>m</a:t>
            </a:r>
            <a:r>
              <a:rPr sz="2000" dirty="0">
                <a:latin typeface="Arial"/>
                <a:cs typeface="Arial"/>
              </a:rPr>
              <a:t>e	</a:t>
            </a:r>
            <a:r>
              <a:rPr sz="2000" spc="5" dirty="0">
                <a:latin typeface="Arial"/>
                <a:cs typeface="Arial"/>
              </a:rPr>
              <a:t>will  </a:t>
            </a:r>
            <a:r>
              <a:rPr sz="2000" spc="-5" dirty="0">
                <a:latin typeface="Arial"/>
                <a:cs typeface="Arial"/>
              </a:rPr>
              <a:t>correlate to </a:t>
            </a:r>
            <a:r>
              <a:rPr sz="2000" dirty="0">
                <a:latin typeface="Arial"/>
                <a:cs typeface="Arial"/>
              </a:rPr>
              <a:t>one </a:t>
            </a:r>
            <a:r>
              <a:rPr sz="2000" spc="-5" dirty="0">
                <a:latin typeface="Arial"/>
                <a:cs typeface="Arial"/>
              </a:rPr>
              <a:t>tuple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outer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query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59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p:sp>
        <p:nvSpPr>
          <p:cNvPr id="132098" name="Text Box 12"/>
          <p:cNvSpPr txBox="1">
            <a:spLocks noChangeArrowheads="1"/>
          </p:cNvSpPr>
          <p:nvPr/>
        </p:nvSpPr>
        <p:spPr bwMode="auto">
          <a:xfrm>
            <a:off x="762000" y="1524000"/>
            <a:ext cx="8001000" cy="403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HOTEN</a:t>
            </a:r>
          </a:p>
          <a:p>
            <a:pPr>
              <a:lnSpc>
                <a:spcPct val="130000"/>
              </a:lnSpc>
            </a:pP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GIAOVIEN</a:t>
            </a:r>
          </a:p>
          <a:p>
            <a:pPr>
              <a:lnSpc>
                <a:spcPct val="130000"/>
              </a:lnSpc>
            </a:pP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MAGV 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IN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MAGV</a:t>
            </a:r>
          </a:p>
          <a:p>
            <a:pPr>
              <a:lnSpc>
                <a:spcPct val="130000"/>
              </a:lnSpc>
            </a:pP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			</a:t>
            </a: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GIAOVIEN</a:t>
            </a:r>
          </a:p>
          <a:p>
            <a:pPr>
              <a:lnSpc>
                <a:spcPct val="130000"/>
              </a:lnSpc>
            </a:pP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			</a:t>
            </a: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HOTEN 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LIKE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200" dirty="0" err="1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lang="en-AU" sz="2200" dirty="0" err="1">
                <a:solidFill>
                  <a:srgbClr val="FF0000"/>
                </a:solidFill>
                <a:latin typeface="Cambria"/>
                <a:cs typeface="Cambria"/>
              </a:rPr>
              <a:t>'Nguyễn</a:t>
            </a:r>
            <a:r>
              <a:rPr lang="en-AU" sz="2200" dirty="0">
                <a:solidFill>
                  <a:srgbClr val="FF0000"/>
                </a:solidFill>
                <a:latin typeface="Cambria"/>
                <a:cs typeface="Cambria"/>
              </a:rPr>
              <a:t>%'</a:t>
            </a:r>
          </a:p>
          <a:p>
            <a:pPr>
              <a:lnSpc>
                <a:spcPct val="130000"/>
              </a:lnSpc>
            </a:pP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			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AND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LUONG 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&gt;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200000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OR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MAGV 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IN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TRUONGBM</a:t>
            </a:r>
          </a:p>
          <a:p>
            <a:pPr>
              <a:lnSpc>
                <a:spcPct val="130000"/>
              </a:lnSpc>
            </a:pP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			</a:t>
            </a: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BOMON</a:t>
            </a:r>
          </a:p>
          <a:p>
            <a:pPr>
              <a:lnSpc>
                <a:spcPct val="130000"/>
              </a:lnSpc>
            </a:pP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			</a:t>
            </a: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200" dirty="0">
                <a:solidFill>
                  <a:srgbClr val="FF00FF"/>
                </a:solidFill>
                <a:latin typeface="Cambria"/>
                <a:cs typeface="Cambria"/>
              </a:rPr>
              <a:t>YEAR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NGAYNHANCHUC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)&gt;=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1995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124194" y="2438400"/>
            <a:ext cx="5029200" cy="1752600"/>
          </a:xfrm>
          <a:prstGeom prst="rect">
            <a:avLst/>
          </a:prstGeom>
          <a:noFill/>
          <a:ln w="22225">
            <a:solidFill>
              <a:srgbClr val="C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31533" y="4267201"/>
            <a:ext cx="6096000" cy="1447800"/>
          </a:xfrm>
          <a:prstGeom prst="rect">
            <a:avLst/>
          </a:prstGeom>
          <a:noFill/>
          <a:ln w="22225">
            <a:solidFill>
              <a:srgbClr val="C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giáo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endParaRPr lang="en-US" dirty="0"/>
          </a:p>
        </p:txBody>
      </p:sp>
      <p:sp>
        <p:nvSpPr>
          <p:cNvPr id="134146" name="Text Box 3"/>
          <p:cNvSpPr txBox="1">
            <a:spLocks noChangeArrowheads="1"/>
          </p:cNvSpPr>
          <p:nvPr/>
        </p:nvSpPr>
        <p:spPr bwMode="auto">
          <a:xfrm>
            <a:off x="1676400" y="2020888"/>
            <a:ext cx="5486400" cy="180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GIAOVIEN</a:t>
            </a:r>
          </a:p>
          <a:p>
            <a:pPr>
              <a:lnSpc>
                <a:spcPct val="130000"/>
              </a:lnSpc>
            </a:pP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MAGV 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NOT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IN(</a:t>
            </a: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MAGV				</a:t>
            </a: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THAMGIADT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)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134148" name="Text Box 5"/>
          <p:cNvSpPr txBox="1">
            <a:spLocks noChangeArrowheads="1"/>
          </p:cNvSpPr>
          <p:nvPr/>
        </p:nvSpPr>
        <p:spPr bwMode="auto">
          <a:xfrm>
            <a:off x="1676400" y="4419600"/>
            <a:ext cx="5867400" cy="1806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GIAOVIEN</a:t>
            </a:r>
          </a:p>
          <a:p>
            <a:pPr>
              <a:lnSpc>
                <a:spcPct val="130000"/>
              </a:lnSpc>
            </a:pP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MAGV 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&lt;&gt;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ALL(</a:t>
            </a: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MAGV</a:t>
            </a:r>
          </a:p>
          <a:p>
            <a:pPr>
              <a:lnSpc>
                <a:spcPct val="130000"/>
              </a:lnSpc>
            </a:pP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			</a:t>
            </a:r>
            <a:r>
              <a:rPr lang="en-AU" sz="22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200" dirty="0">
                <a:solidFill>
                  <a:srgbClr val="000000"/>
                </a:solidFill>
                <a:latin typeface="Cambria"/>
                <a:cs typeface="Cambria"/>
              </a:rPr>
              <a:t> THAMGIADT</a:t>
            </a:r>
            <a:r>
              <a:rPr lang="en-AU" sz="2200" dirty="0">
                <a:solidFill>
                  <a:srgbClr val="808080"/>
                </a:solidFill>
                <a:latin typeface="Cambria"/>
                <a:cs typeface="Cambria"/>
              </a:rPr>
              <a:t>)</a:t>
            </a:r>
            <a:endParaRPr lang="en-US" sz="2200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Tìm những giáo viên có lương lớn hơn lương của </a:t>
            </a:r>
            <a:r>
              <a:rPr lang="en-US" u="sng"/>
              <a:t>ít nhất một</a:t>
            </a:r>
            <a:r>
              <a:rPr lang="en-US"/>
              <a:t> giáo viên bộ môn </a:t>
            </a:r>
            <a:r>
              <a:rPr lang="ja-JP" altLang="en-US">
                <a:solidFill>
                  <a:srgbClr val="C00000"/>
                </a:solidFill>
              </a:rPr>
              <a:t>‘</a:t>
            </a:r>
            <a:r>
              <a:rPr lang="en-US" altLang="ja-JP">
                <a:solidFill>
                  <a:srgbClr val="C00000"/>
                </a:solidFill>
              </a:rPr>
              <a:t>Công nghệ phần mềm</a:t>
            </a:r>
            <a:r>
              <a:rPr lang="ja-JP" altLang="en-US">
                <a:solidFill>
                  <a:srgbClr val="C00000"/>
                </a:solidFill>
              </a:rPr>
              <a:t>’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36194" name="Text Box 3"/>
          <p:cNvSpPr txBox="1">
            <a:spLocks noChangeArrowheads="1"/>
          </p:cNvSpPr>
          <p:nvPr/>
        </p:nvSpPr>
        <p:spPr bwMode="auto">
          <a:xfrm>
            <a:off x="719668" y="2149475"/>
            <a:ext cx="8051800" cy="245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GIAOVIEN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LUONG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&gt;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ANY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GV.LUONG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			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GIAOVIEN GV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,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BOMON BM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			</a:t>
            </a: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GV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MABM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=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BM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MABM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			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AND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BM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TENBM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= </a:t>
            </a:r>
            <a:r>
              <a:rPr lang="en-AU" sz="2000" dirty="0" err="1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lang="en-AU" sz="2000" dirty="0" err="1">
                <a:solidFill>
                  <a:srgbClr val="FF0000"/>
                </a:solidFill>
                <a:latin typeface="Cambria"/>
                <a:cs typeface="Cambria"/>
              </a:rPr>
              <a:t>'Công</a:t>
            </a:r>
            <a:r>
              <a:rPr lang="en-AU"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AU" sz="2000" dirty="0" err="1">
                <a:solidFill>
                  <a:srgbClr val="FF0000"/>
                </a:solidFill>
                <a:latin typeface="Cambria"/>
                <a:cs typeface="Cambria"/>
              </a:rPr>
              <a:t>nghệ</a:t>
            </a:r>
            <a:r>
              <a:rPr lang="en-AU"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AU" sz="2000" dirty="0" err="1">
                <a:solidFill>
                  <a:srgbClr val="FF0000"/>
                </a:solidFill>
                <a:latin typeface="Cambria"/>
                <a:cs typeface="Cambria"/>
              </a:rPr>
              <a:t>phần</a:t>
            </a:r>
            <a:r>
              <a:rPr lang="en-AU"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AU" sz="2000" dirty="0" err="1">
                <a:solidFill>
                  <a:srgbClr val="FF0000"/>
                </a:solidFill>
                <a:latin typeface="Cambria"/>
                <a:cs typeface="Cambria"/>
              </a:rPr>
              <a:t>mềm</a:t>
            </a:r>
            <a:r>
              <a:rPr lang="en-AU" sz="2000" dirty="0">
                <a:solidFill>
                  <a:srgbClr val="FF0000"/>
                </a:solidFill>
                <a:latin typeface="Cambria"/>
                <a:cs typeface="Cambria"/>
              </a:rPr>
              <a:t>'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)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696325" name="Text Box 5"/>
          <p:cNvSpPr txBox="1">
            <a:spLocks noChangeArrowheads="1"/>
          </p:cNvSpPr>
          <p:nvPr/>
        </p:nvSpPr>
        <p:spPr bwMode="auto">
          <a:xfrm>
            <a:off x="719668" y="4450059"/>
            <a:ext cx="8695267" cy="165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GV1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.*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GIAOVIEN GV1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,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GIAOVIEN GV2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,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BOMON BM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GV2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MABM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=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BM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MABM</a:t>
            </a:r>
          </a:p>
          <a:p>
            <a:pPr>
              <a:lnSpc>
                <a:spcPct val="130000"/>
              </a:lnSpc>
            </a:pP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AND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BM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TENBM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=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000" dirty="0" err="1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lang="en-AU" sz="2000" dirty="0" err="1">
                <a:solidFill>
                  <a:srgbClr val="FF0000"/>
                </a:solidFill>
                <a:latin typeface="Cambria"/>
                <a:cs typeface="Cambria"/>
              </a:rPr>
              <a:t>'Công</a:t>
            </a:r>
            <a:r>
              <a:rPr lang="en-AU"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AU" sz="2000" dirty="0" err="1">
                <a:solidFill>
                  <a:srgbClr val="FF0000"/>
                </a:solidFill>
                <a:latin typeface="Cambria"/>
                <a:cs typeface="Cambria"/>
              </a:rPr>
              <a:t>nghệ</a:t>
            </a:r>
            <a:r>
              <a:rPr lang="en-AU"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AU" sz="2000" dirty="0" err="1">
                <a:solidFill>
                  <a:srgbClr val="FF0000"/>
                </a:solidFill>
                <a:latin typeface="Cambria"/>
                <a:cs typeface="Cambria"/>
              </a:rPr>
              <a:t>phần</a:t>
            </a:r>
            <a:r>
              <a:rPr lang="en-AU" sz="20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AU" sz="2000" dirty="0" err="1">
                <a:solidFill>
                  <a:srgbClr val="FF0000"/>
                </a:solidFill>
                <a:latin typeface="Cambria"/>
                <a:cs typeface="Cambria"/>
              </a:rPr>
              <a:t>mềm</a:t>
            </a:r>
            <a:r>
              <a:rPr lang="en-AU" sz="2000" dirty="0">
                <a:solidFill>
                  <a:srgbClr val="FF0000"/>
                </a:solidFill>
                <a:latin typeface="Cambria"/>
                <a:cs typeface="Cambria"/>
              </a:rPr>
              <a:t>'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AND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GV1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LUONG 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&gt;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 GV2</a:t>
            </a:r>
            <a:r>
              <a:rPr lang="en-AU" sz="20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en-AU" sz="2000" dirty="0">
                <a:solidFill>
                  <a:srgbClr val="000000"/>
                </a:solidFill>
                <a:latin typeface="Cambria"/>
                <a:cs typeface="Cambria"/>
              </a:rPr>
              <a:t>LUONG</a:t>
            </a:r>
            <a:endParaRPr lang="en-US" sz="2000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5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Tìm những giáo viên có lương lớn hơn lương của tất cả giáo viên thuộc bộ môn </a:t>
            </a:r>
            <a:r>
              <a:rPr lang="ja-JP" altLang="en-US">
                <a:solidFill>
                  <a:srgbClr val="C00000"/>
                </a:solidFill>
              </a:rPr>
              <a:t>‘</a:t>
            </a:r>
            <a:r>
              <a:rPr lang="en-US" altLang="ja-JP">
                <a:solidFill>
                  <a:srgbClr val="C00000"/>
                </a:solidFill>
              </a:rPr>
              <a:t>Hệ thống thông tin</a:t>
            </a:r>
            <a:r>
              <a:rPr lang="ja-JP" altLang="en-US">
                <a:solidFill>
                  <a:srgbClr val="C00000"/>
                </a:solidFill>
              </a:rPr>
              <a:t>’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474133" y="2438400"/>
            <a:ext cx="8365067" cy="29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AU" sz="24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400" dirty="0">
                <a:solidFill>
                  <a:srgbClr val="808080"/>
                </a:solidFill>
                <a:latin typeface="Cambria"/>
                <a:cs typeface="Cambria"/>
              </a:rPr>
              <a:t>*</a:t>
            </a:r>
          </a:p>
          <a:p>
            <a:pPr>
              <a:lnSpc>
                <a:spcPct val="130000"/>
              </a:lnSpc>
            </a:pPr>
            <a:r>
              <a:rPr lang="en-AU" sz="24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 GIAOVIEN</a:t>
            </a:r>
          </a:p>
          <a:p>
            <a:pPr>
              <a:lnSpc>
                <a:spcPct val="130000"/>
              </a:lnSpc>
            </a:pPr>
            <a:r>
              <a:rPr lang="en-AU" sz="24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 LUONG </a:t>
            </a:r>
            <a:r>
              <a:rPr lang="en-AU" sz="2400" dirty="0">
                <a:solidFill>
                  <a:srgbClr val="808080"/>
                </a:solidFill>
                <a:latin typeface="Cambria"/>
                <a:cs typeface="Cambria"/>
              </a:rPr>
              <a:t>&gt;</a:t>
            </a: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400" dirty="0">
                <a:solidFill>
                  <a:srgbClr val="808080"/>
                </a:solidFill>
                <a:latin typeface="Cambria"/>
                <a:cs typeface="Cambria"/>
              </a:rPr>
              <a:t>ALL</a:t>
            </a: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400" dirty="0">
                <a:solidFill>
                  <a:srgbClr val="808080"/>
                </a:solidFill>
                <a:latin typeface="Cambria"/>
                <a:cs typeface="Cambria"/>
              </a:rPr>
              <a:t>(</a:t>
            </a:r>
            <a:r>
              <a:rPr lang="en-AU" sz="2400" dirty="0">
                <a:solidFill>
                  <a:srgbClr val="0000FF"/>
                </a:solidFill>
                <a:latin typeface="Cambria"/>
                <a:cs typeface="Cambria"/>
              </a:rPr>
              <a:t>SELECT</a:t>
            </a: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 LUONG</a:t>
            </a:r>
          </a:p>
          <a:p>
            <a:pPr>
              <a:lnSpc>
                <a:spcPct val="130000"/>
              </a:lnSpc>
            </a:pP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			</a:t>
            </a:r>
            <a:r>
              <a:rPr lang="en-AU" sz="240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 GIAOVIEN GV</a:t>
            </a:r>
            <a:r>
              <a:rPr lang="en-AU" sz="2400" dirty="0">
                <a:solidFill>
                  <a:srgbClr val="808080"/>
                </a:solidFill>
                <a:latin typeface="Cambria"/>
                <a:cs typeface="Cambria"/>
              </a:rPr>
              <a:t>,</a:t>
            </a: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 BOMON BM</a:t>
            </a:r>
          </a:p>
          <a:p>
            <a:pPr>
              <a:lnSpc>
                <a:spcPct val="130000"/>
              </a:lnSpc>
            </a:pP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			</a:t>
            </a:r>
            <a:r>
              <a:rPr lang="en-AU" sz="2400" dirty="0">
                <a:solidFill>
                  <a:srgbClr val="0000FF"/>
                </a:solidFill>
                <a:latin typeface="Cambria"/>
                <a:cs typeface="Cambria"/>
              </a:rPr>
              <a:t>WHERE</a:t>
            </a: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 GV</a:t>
            </a:r>
            <a:r>
              <a:rPr lang="en-AU" sz="24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MABM </a:t>
            </a:r>
            <a:r>
              <a:rPr lang="en-AU" sz="2400" dirty="0">
                <a:solidFill>
                  <a:srgbClr val="808080"/>
                </a:solidFill>
                <a:latin typeface="Cambria"/>
                <a:cs typeface="Cambria"/>
              </a:rPr>
              <a:t>=</a:t>
            </a: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 BM</a:t>
            </a:r>
            <a:r>
              <a:rPr lang="en-AU" sz="24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MABM</a:t>
            </a:r>
          </a:p>
          <a:p>
            <a:pPr>
              <a:lnSpc>
                <a:spcPct val="130000"/>
              </a:lnSpc>
            </a:pP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			</a:t>
            </a:r>
            <a:r>
              <a:rPr lang="en-AU" sz="2400" dirty="0">
                <a:solidFill>
                  <a:srgbClr val="808080"/>
                </a:solidFill>
                <a:latin typeface="Cambria"/>
                <a:cs typeface="Cambria"/>
              </a:rPr>
              <a:t>AND</a:t>
            </a: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 BM</a:t>
            </a:r>
            <a:r>
              <a:rPr lang="en-AU" sz="2400" dirty="0">
                <a:solidFill>
                  <a:srgbClr val="808080"/>
                </a:solidFill>
                <a:latin typeface="Cambria"/>
                <a:cs typeface="Cambria"/>
              </a:rPr>
              <a:t>.</a:t>
            </a: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TENBM </a:t>
            </a:r>
            <a:r>
              <a:rPr lang="en-AU" sz="2400" dirty="0">
                <a:solidFill>
                  <a:srgbClr val="808080"/>
                </a:solidFill>
                <a:latin typeface="Cambria"/>
                <a:cs typeface="Cambria"/>
              </a:rPr>
              <a:t>=</a:t>
            </a:r>
            <a:r>
              <a:rPr lang="en-AU" sz="24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AU" sz="2400" dirty="0" err="1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lang="en-AU" sz="2400" dirty="0" err="1">
                <a:solidFill>
                  <a:srgbClr val="FF0000"/>
                </a:solidFill>
                <a:latin typeface="Cambria"/>
                <a:cs typeface="Cambria"/>
              </a:rPr>
              <a:t>'Hệ</a:t>
            </a:r>
            <a:r>
              <a:rPr lang="en-AU" sz="24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AU" sz="2400" dirty="0" err="1">
                <a:solidFill>
                  <a:srgbClr val="FF0000"/>
                </a:solidFill>
                <a:latin typeface="Cambria"/>
                <a:cs typeface="Cambria"/>
              </a:rPr>
              <a:t>thống</a:t>
            </a:r>
            <a:r>
              <a:rPr lang="en-AU" sz="24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AU" sz="2400" dirty="0" err="1">
                <a:solidFill>
                  <a:srgbClr val="FF0000"/>
                </a:solidFill>
                <a:latin typeface="Cambria"/>
                <a:cs typeface="Cambria"/>
              </a:rPr>
              <a:t>thông</a:t>
            </a:r>
            <a:r>
              <a:rPr lang="en-AU" sz="2400" dirty="0">
                <a:solidFill>
                  <a:srgbClr val="FF0000"/>
                </a:solidFill>
                <a:latin typeface="Cambria"/>
                <a:cs typeface="Cambria"/>
              </a:rPr>
              <a:t> tin'</a:t>
            </a:r>
            <a:r>
              <a:rPr lang="en-AU" sz="2400" dirty="0">
                <a:solidFill>
                  <a:srgbClr val="808080"/>
                </a:solidFill>
                <a:latin typeface="Cambria"/>
                <a:cs typeface="Cambria"/>
              </a:rPr>
              <a:t>)</a:t>
            </a:r>
            <a:endParaRPr lang="en-US" sz="2400" dirty="0">
              <a:latin typeface="Cambria"/>
              <a:cs typeface="Cambr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9F564-BA3D-0E4D-886D-6473BAB2200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18529"/>
      </p:ext>
    </p:extLst>
  </p:cSld>
  <p:clrMapOvr>
    <a:masterClrMapping/>
  </p:clrMapOvr>
</p:sld>
</file>

<file path=ppt/theme/theme1.xml><?xml version="1.0" encoding="utf-8"?>
<a:theme xmlns:a="http://schemas.openxmlformats.org/drawingml/2006/main" name="FIT_CDIO_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CTT102-Template.pot</Template>
  <TotalTime>5443</TotalTime>
  <Words>2099</Words>
  <Application>Microsoft Office PowerPoint</Application>
  <PresentationFormat>Letter Paper (8.5x11 in)</PresentationFormat>
  <Paragraphs>388</Paragraphs>
  <Slides>32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Cambria</vt:lpstr>
      <vt:lpstr>Lucida Grande</vt:lpstr>
      <vt:lpstr>Tahoma</vt:lpstr>
      <vt:lpstr>Times</vt:lpstr>
      <vt:lpstr>Times New Roman</vt:lpstr>
      <vt:lpstr>Wingdings</vt:lpstr>
      <vt:lpstr>Wingdings 2</vt:lpstr>
      <vt:lpstr>FIT_CDIO_PPT Template</vt:lpstr>
      <vt:lpstr> SQL (Structured Query  Language)</vt:lpstr>
      <vt:lpstr>Nested query</vt:lpstr>
      <vt:lpstr>Nested query</vt:lpstr>
      <vt:lpstr>Nested query</vt:lpstr>
      <vt:lpstr>Nested query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Aggregate function</vt:lpstr>
      <vt:lpstr>Example</vt:lpstr>
      <vt:lpstr>Example</vt:lpstr>
      <vt:lpstr>Example</vt:lpstr>
      <vt:lpstr>Ví dụ</vt:lpstr>
      <vt:lpstr>Grouping</vt:lpstr>
      <vt:lpstr>Ví dụ </vt:lpstr>
      <vt:lpstr>Example</vt:lpstr>
      <vt:lpstr>Conditions on groups</vt:lpstr>
      <vt:lpstr>Example</vt:lpstr>
      <vt:lpstr>Example</vt:lpstr>
      <vt:lpstr>Example</vt:lpstr>
      <vt:lpstr>Example</vt:lpstr>
      <vt:lpstr>Example</vt:lpstr>
      <vt:lpstr>Example</vt:lpstr>
    </vt:vector>
  </TitlesOfParts>
  <Company>뿿쾐֜즐뿿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Doris Brodeur</dc:creator>
  <cp:lastModifiedBy>My-Hang Vu</cp:lastModifiedBy>
  <cp:revision>377</cp:revision>
  <cp:lastPrinted>2008-01-25T22:53:15Z</cp:lastPrinted>
  <dcterms:created xsi:type="dcterms:W3CDTF">2008-01-22T17:05:09Z</dcterms:created>
  <dcterms:modified xsi:type="dcterms:W3CDTF">2023-07-04T01:04:29Z</dcterms:modified>
</cp:coreProperties>
</file>