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handoutMasterIdLst>
    <p:handoutMasterId r:id="rId58"/>
  </p:handoutMasterIdLst>
  <p:sldIdLst>
    <p:sldId id="256" r:id="rId2"/>
    <p:sldId id="349" r:id="rId3"/>
    <p:sldId id="289" r:id="rId4"/>
    <p:sldId id="290" r:id="rId5"/>
    <p:sldId id="292" r:id="rId6"/>
    <p:sldId id="293" r:id="rId7"/>
    <p:sldId id="295" r:id="rId8"/>
    <p:sldId id="305" r:id="rId9"/>
    <p:sldId id="306" r:id="rId10"/>
    <p:sldId id="307" r:id="rId11"/>
    <p:sldId id="310" r:id="rId12"/>
    <p:sldId id="311" r:id="rId13"/>
    <p:sldId id="312" r:id="rId14"/>
    <p:sldId id="313" r:id="rId15"/>
    <p:sldId id="314" r:id="rId16"/>
    <p:sldId id="315" r:id="rId17"/>
    <p:sldId id="317" r:id="rId18"/>
    <p:sldId id="318" r:id="rId19"/>
    <p:sldId id="319" r:id="rId20"/>
    <p:sldId id="320" r:id="rId21"/>
    <p:sldId id="366" r:id="rId22"/>
    <p:sldId id="321" r:id="rId23"/>
    <p:sldId id="322" r:id="rId24"/>
    <p:sldId id="367" r:id="rId25"/>
    <p:sldId id="365" r:id="rId26"/>
    <p:sldId id="323" r:id="rId27"/>
    <p:sldId id="329" r:id="rId28"/>
    <p:sldId id="333" r:id="rId29"/>
    <p:sldId id="334" r:id="rId30"/>
    <p:sldId id="336" r:id="rId31"/>
    <p:sldId id="337" r:id="rId32"/>
    <p:sldId id="338" r:id="rId33"/>
    <p:sldId id="339" r:id="rId34"/>
    <p:sldId id="340" r:id="rId35"/>
    <p:sldId id="344" r:id="rId36"/>
    <p:sldId id="384" r:id="rId37"/>
    <p:sldId id="341" r:id="rId38"/>
    <p:sldId id="342" r:id="rId39"/>
    <p:sldId id="343" r:id="rId40"/>
    <p:sldId id="345" r:id="rId41"/>
    <p:sldId id="347" r:id="rId42"/>
    <p:sldId id="348" r:id="rId43"/>
    <p:sldId id="370" r:id="rId44"/>
    <p:sldId id="371" r:id="rId45"/>
    <p:sldId id="372" r:id="rId46"/>
    <p:sldId id="373" r:id="rId47"/>
    <p:sldId id="374" r:id="rId48"/>
    <p:sldId id="375" r:id="rId49"/>
    <p:sldId id="376" r:id="rId50"/>
    <p:sldId id="383" r:id="rId51"/>
    <p:sldId id="378" r:id="rId52"/>
    <p:sldId id="379" r:id="rId53"/>
    <p:sldId id="380" r:id="rId54"/>
    <p:sldId id="381" r:id="rId55"/>
    <p:sldId id="382"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51E9"/>
    <a:srgbClr val="2116AA"/>
    <a:srgbClr val="FBFB79"/>
    <a:srgbClr val="D1F9FB"/>
    <a:srgbClr val="FFFF99"/>
    <a:srgbClr val="FBFBB3"/>
    <a:srgbClr val="FBCDF1"/>
    <a:srgbClr val="00FF00"/>
    <a:srgbClr val="00FFFF"/>
    <a:srgbClr val="DB3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72" y="60"/>
      </p:cViewPr>
      <p:guideLst>
        <p:guide orient="horz" pos="216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0E8E46-FEAC-4125-ACF6-979E87A72AB6}" type="doc">
      <dgm:prSet loTypeId="urn:microsoft.com/office/officeart/2008/layout/HorizontalMultiLevelHierarchy" loCatId="hierarchy" qsTypeId="urn:microsoft.com/office/officeart/2005/8/quickstyle/3d3" qsCatId="3D" csTypeId="urn:microsoft.com/office/officeart/2005/8/colors/colorful3" csCatId="colorful" phldr="1"/>
      <dgm:spPr/>
      <dgm:t>
        <a:bodyPr/>
        <a:lstStyle/>
        <a:p>
          <a:endParaRPr lang="en-US"/>
        </a:p>
      </dgm:t>
    </dgm:pt>
    <dgm:pt modelId="{9D688773-055B-4D25-966B-E8201163C77C}">
      <dgm:prSet phldrT="[Text]"/>
      <dgm:spPr/>
      <dgm:t>
        <a:bodyPr/>
        <a:lstStyle/>
        <a:p>
          <a:r>
            <a:rPr lang="en-US" smtClean="0">
              <a:solidFill>
                <a:schemeClr val="tx1"/>
              </a:solidFill>
            </a:rPr>
            <a:t>Đặc trưng</a:t>
          </a:r>
          <a:endParaRPr lang="en-US">
            <a:solidFill>
              <a:schemeClr val="tx1"/>
            </a:solidFill>
          </a:endParaRPr>
        </a:p>
      </dgm:t>
    </dgm:pt>
    <dgm:pt modelId="{15A4E983-2B0B-4493-9BEF-1686C53D27BA}" type="parTrans" cxnId="{8CD54426-ECA1-47F3-8B26-05A7939E1A61}">
      <dgm:prSet/>
      <dgm:spPr/>
      <dgm:t>
        <a:bodyPr/>
        <a:lstStyle/>
        <a:p>
          <a:endParaRPr lang="en-US">
            <a:solidFill>
              <a:schemeClr val="tx1"/>
            </a:solidFill>
          </a:endParaRPr>
        </a:p>
      </dgm:t>
    </dgm:pt>
    <dgm:pt modelId="{07DA21AB-387E-4CD0-A7D6-2283F7C2FB33}" type="sibTrans" cxnId="{8CD54426-ECA1-47F3-8B26-05A7939E1A61}">
      <dgm:prSet/>
      <dgm:spPr/>
      <dgm:t>
        <a:bodyPr/>
        <a:lstStyle/>
        <a:p>
          <a:endParaRPr lang="en-US">
            <a:solidFill>
              <a:schemeClr val="tx1"/>
            </a:solidFill>
          </a:endParaRPr>
        </a:p>
      </dgm:t>
    </dgm:pt>
    <dgm:pt modelId="{F4B065D5-F384-4957-9073-241B3659C00A}">
      <dgm:prSet phldrT="[Text]" custT="1"/>
      <dgm:spPr>
        <a:solidFill>
          <a:srgbClr val="FBFB79"/>
        </a:solidFill>
      </dgm:spPr>
      <dgm:t>
        <a:bodyPr/>
        <a:lstStyle/>
        <a:p>
          <a:pPr>
            <a:lnSpc>
              <a:spcPct val="150000"/>
            </a:lnSpc>
            <a:spcAft>
              <a:spcPts val="0"/>
            </a:spcAft>
          </a:pPr>
          <a:r>
            <a:rPr lang="en-US" altLang="vi-VN" sz="2400" smtClean="0">
              <a:solidFill>
                <a:schemeClr val="tx1"/>
              </a:solidFill>
              <a:latin typeface="+mj-lt"/>
            </a:rPr>
            <a:t>Có n</a:t>
          </a:r>
          <a:r>
            <a:rPr lang="en-US" altLang="vi-VN" sz="2400" noProof="1" smtClean="0">
              <a:solidFill>
                <a:schemeClr val="tx1"/>
              </a:solidFill>
              <a:latin typeface="+mj-lt"/>
            </a:rPr>
            <a:t>hiều doanh nghiệp </a:t>
          </a:r>
          <a:r>
            <a:rPr lang="en-US" altLang="vi-VN" sz="2400" smtClean="0">
              <a:solidFill>
                <a:schemeClr val="tx1"/>
              </a:solidFill>
              <a:latin typeface="+mj-lt"/>
            </a:rPr>
            <a:t>tham gia thị trường</a:t>
          </a:r>
          <a:r>
            <a:rPr lang="en-US" altLang="vi-VN" sz="2400" noProof="1" smtClean="0">
              <a:solidFill>
                <a:schemeClr val="tx1"/>
              </a:solidFill>
              <a:latin typeface="+mj-lt"/>
            </a:rPr>
            <a:t>, SP của </a:t>
          </a:r>
          <a:r>
            <a:rPr lang="en-US" altLang="vi-VN" sz="2400" smtClean="0">
              <a:solidFill>
                <a:schemeClr val="tx1"/>
              </a:solidFill>
              <a:latin typeface="+mj-lt"/>
            </a:rPr>
            <a:t>các</a:t>
          </a:r>
          <a:r>
            <a:rPr lang="en-US" altLang="vi-VN" sz="2400" noProof="1" smtClean="0">
              <a:solidFill>
                <a:schemeClr val="tx1"/>
              </a:solidFill>
              <a:latin typeface="+mj-lt"/>
            </a:rPr>
            <a:t> DN thì đ</a:t>
          </a:r>
          <a:r>
            <a:rPr lang="vi-VN" altLang="vi-VN" sz="2400" noProof="1" smtClean="0">
              <a:solidFill>
                <a:schemeClr val="tx1"/>
              </a:solidFill>
              <a:latin typeface="+mj-lt"/>
            </a:rPr>
            <a:t>ượ</a:t>
          </a:r>
          <a:r>
            <a:rPr lang="en-US" altLang="vi-VN" sz="2400" smtClean="0">
              <a:solidFill>
                <a:schemeClr val="tx1"/>
              </a:solidFill>
              <a:latin typeface="+mj-lt"/>
            </a:rPr>
            <a:t>c </a:t>
          </a:r>
          <a:r>
            <a:rPr lang="en-US" altLang="vi-VN" sz="2400" noProof="1" smtClean="0">
              <a:solidFill>
                <a:schemeClr val="tx1"/>
              </a:solidFill>
              <a:latin typeface="+mj-lt"/>
            </a:rPr>
            <a:t>phân </a:t>
          </a:r>
          <a:r>
            <a:rPr lang="en-US" altLang="vi-VN" sz="2400" smtClean="0">
              <a:solidFill>
                <a:schemeClr val="tx1"/>
              </a:solidFill>
              <a:latin typeface="+mj-lt"/>
            </a:rPr>
            <a:t>hoá và dễ </a:t>
          </a:r>
          <a:r>
            <a:rPr lang="en-US" altLang="vi-VN" sz="2400" noProof="1" smtClean="0">
              <a:solidFill>
                <a:schemeClr val="tx1"/>
              </a:solidFill>
              <a:latin typeface="+mj-lt"/>
            </a:rPr>
            <a:t>thay thế cho nhau </a:t>
          </a:r>
          <a:r>
            <a:rPr lang="en-US" altLang="vi-VN" sz="2400" smtClean="0">
              <a:solidFill>
                <a:schemeClr val="tx1"/>
              </a:solidFill>
              <a:latin typeface="+mj-lt"/>
            </a:rPr>
            <a:t>(</a:t>
          </a:r>
          <a:r>
            <a:rPr lang="en-US" altLang="vi-VN" sz="2400" noProof="1" smtClean="0">
              <a:solidFill>
                <a:schemeClr val="tx1"/>
              </a:solidFill>
              <a:latin typeface="+mj-lt"/>
            </a:rPr>
            <a:t>nh</a:t>
          </a:r>
          <a:r>
            <a:rPr lang="vi-VN" altLang="vi-VN" sz="2400" noProof="1" smtClean="0">
              <a:solidFill>
                <a:schemeClr val="tx1"/>
              </a:solidFill>
              <a:latin typeface="+mj-lt"/>
            </a:rPr>
            <a:t>ưng không hoàn toàn thay thế </a:t>
          </a:r>
          <a:r>
            <a:rPr lang="en-US" altLang="vi-VN" sz="2400" smtClean="0">
              <a:solidFill>
                <a:schemeClr val="tx1"/>
              </a:solidFill>
              <a:latin typeface="+mj-lt"/>
            </a:rPr>
            <a:t>được </a:t>
          </a:r>
          <a:r>
            <a:rPr lang="en-US" altLang="vi-VN" sz="2400" noProof="1" smtClean="0">
              <a:solidFill>
                <a:schemeClr val="tx1"/>
              </a:solidFill>
              <a:latin typeface="+mj-lt"/>
            </a:rPr>
            <a:t>cho nhau</a:t>
          </a:r>
          <a:r>
            <a:rPr lang="en-US" altLang="vi-VN" sz="2400" smtClean="0">
              <a:solidFill>
                <a:schemeClr val="tx1"/>
              </a:solidFill>
              <a:latin typeface="+mj-lt"/>
            </a:rPr>
            <a:t>)</a:t>
          </a:r>
          <a:r>
            <a:rPr lang="en-US" altLang="vi-VN" sz="2400" noProof="1" smtClean="0">
              <a:solidFill>
                <a:schemeClr val="tx1"/>
              </a:solidFill>
              <a:latin typeface="+mj-lt"/>
            </a:rPr>
            <a:t>. </a:t>
          </a:r>
          <a:endParaRPr lang="en-US" sz="2400">
            <a:solidFill>
              <a:schemeClr val="tx1"/>
            </a:solidFill>
          </a:endParaRPr>
        </a:p>
      </dgm:t>
    </dgm:pt>
    <dgm:pt modelId="{6C516889-46F3-407A-99E1-448AD1625500}" type="parTrans" cxnId="{6CE3414F-C16D-4E7A-BC2E-AAA6E21E7456}">
      <dgm:prSet/>
      <dgm:spPr/>
      <dgm:t>
        <a:bodyPr/>
        <a:lstStyle/>
        <a:p>
          <a:endParaRPr lang="en-US">
            <a:solidFill>
              <a:schemeClr val="tx1"/>
            </a:solidFill>
          </a:endParaRPr>
        </a:p>
      </dgm:t>
    </dgm:pt>
    <dgm:pt modelId="{2378A72C-4E84-493B-B11C-64B6113022CC}" type="sibTrans" cxnId="{6CE3414F-C16D-4E7A-BC2E-AAA6E21E7456}">
      <dgm:prSet/>
      <dgm:spPr/>
      <dgm:t>
        <a:bodyPr/>
        <a:lstStyle/>
        <a:p>
          <a:endParaRPr lang="en-US">
            <a:solidFill>
              <a:schemeClr val="tx1"/>
            </a:solidFill>
          </a:endParaRPr>
        </a:p>
      </dgm:t>
    </dgm:pt>
    <dgm:pt modelId="{EB0D2B05-C3F5-4717-976C-CFDBDC259718}">
      <dgm:prSet phldrT="[Text]" custT="1"/>
      <dgm:spPr>
        <a:solidFill>
          <a:srgbClr val="FBFB79"/>
        </a:solidFill>
      </dgm:spPr>
      <dgm:t>
        <a:bodyPr/>
        <a:lstStyle/>
        <a:p>
          <a:pPr>
            <a:lnSpc>
              <a:spcPct val="150000"/>
            </a:lnSpc>
            <a:spcAft>
              <a:spcPts val="0"/>
            </a:spcAft>
          </a:pPr>
          <a:r>
            <a:rPr lang="en-US" altLang="vi-VN" sz="2400" noProof="1" smtClean="0">
              <a:solidFill>
                <a:schemeClr val="tx1"/>
              </a:solidFill>
              <a:latin typeface="+mj-lt"/>
            </a:rPr>
            <a:t>Các DN có sự tự do gia nhập và rời bỏ ngành (free entry and exit) trong dài hạn. </a:t>
          </a:r>
          <a:endParaRPr lang="en-US" sz="2400">
            <a:solidFill>
              <a:schemeClr val="tx1"/>
            </a:solidFill>
          </a:endParaRPr>
        </a:p>
      </dgm:t>
    </dgm:pt>
    <dgm:pt modelId="{2979E3AF-BAB3-4A4A-B256-55E05E38073F}" type="parTrans" cxnId="{542CF555-7A96-43B8-BD36-C872BF3E7D68}">
      <dgm:prSet/>
      <dgm:spPr/>
      <dgm:t>
        <a:bodyPr/>
        <a:lstStyle/>
        <a:p>
          <a:endParaRPr lang="en-US">
            <a:solidFill>
              <a:schemeClr val="tx1"/>
            </a:solidFill>
          </a:endParaRPr>
        </a:p>
      </dgm:t>
    </dgm:pt>
    <dgm:pt modelId="{26E61EDE-4014-43EE-8BC2-639FDDF9A1B5}" type="sibTrans" cxnId="{542CF555-7A96-43B8-BD36-C872BF3E7D68}">
      <dgm:prSet/>
      <dgm:spPr/>
      <dgm:t>
        <a:bodyPr/>
        <a:lstStyle/>
        <a:p>
          <a:endParaRPr lang="en-US">
            <a:solidFill>
              <a:schemeClr val="tx1"/>
            </a:solidFill>
          </a:endParaRPr>
        </a:p>
      </dgm:t>
    </dgm:pt>
    <dgm:pt modelId="{12FCEC63-534B-41FD-A825-B9C0D7AA7EFA}" type="pres">
      <dgm:prSet presAssocID="{2A0E8E46-FEAC-4125-ACF6-979E87A72AB6}" presName="Name0" presStyleCnt="0">
        <dgm:presLayoutVars>
          <dgm:chPref val="1"/>
          <dgm:dir/>
          <dgm:animOne val="branch"/>
          <dgm:animLvl val="lvl"/>
          <dgm:resizeHandles val="exact"/>
        </dgm:presLayoutVars>
      </dgm:prSet>
      <dgm:spPr/>
    </dgm:pt>
    <dgm:pt modelId="{CE7F034C-48B8-40CD-A3DF-682A999A6CBC}" type="pres">
      <dgm:prSet presAssocID="{9D688773-055B-4D25-966B-E8201163C77C}" presName="root1" presStyleCnt="0"/>
      <dgm:spPr/>
    </dgm:pt>
    <dgm:pt modelId="{F3FC7E36-F729-482B-AE28-9D21F835557F}" type="pres">
      <dgm:prSet presAssocID="{9D688773-055B-4D25-966B-E8201163C77C}" presName="LevelOneTextNode" presStyleLbl="node0" presStyleIdx="0" presStyleCnt="1">
        <dgm:presLayoutVars>
          <dgm:chPref val="3"/>
        </dgm:presLayoutVars>
      </dgm:prSet>
      <dgm:spPr/>
      <dgm:t>
        <a:bodyPr/>
        <a:lstStyle/>
        <a:p>
          <a:endParaRPr lang="en-US"/>
        </a:p>
      </dgm:t>
    </dgm:pt>
    <dgm:pt modelId="{6AEF75F7-D8FD-440D-9014-BAF1FEC45563}" type="pres">
      <dgm:prSet presAssocID="{9D688773-055B-4D25-966B-E8201163C77C}" presName="level2hierChild" presStyleCnt="0"/>
      <dgm:spPr/>
    </dgm:pt>
    <dgm:pt modelId="{D9C87A43-9EE2-41DF-B527-910F6FCB1FED}" type="pres">
      <dgm:prSet presAssocID="{6C516889-46F3-407A-99E1-448AD1625500}" presName="conn2-1" presStyleLbl="parChTrans1D2" presStyleIdx="0" presStyleCnt="2"/>
      <dgm:spPr/>
    </dgm:pt>
    <dgm:pt modelId="{ADE8F1B4-2C83-4AF8-9E8E-561E7419F8B2}" type="pres">
      <dgm:prSet presAssocID="{6C516889-46F3-407A-99E1-448AD1625500}" presName="connTx" presStyleLbl="parChTrans1D2" presStyleIdx="0" presStyleCnt="2"/>
      <dgm:spPr/>
    </dgm:pt>
    <dgm:pt modelId="{F14D0A7A-0531-4ED3-85D9-BBC216433DB6}" type="pres">
      <dgm:prSet presAssocID="{F4B065D5-F384-4957-9073-241B3659C00A}" presName="root2" presStyleCnt="0"/>
      <dgm:spPr/>
    </dgm:pt>
    <dgm:pt modelId="{047E2F7B-1BCB-42C1-B892-D45F5063A8CC}" type="pres">
      <dgm:prSet presAssocID="{F4B065D5-F384-4957-9073-241B3659C00A}" presName="LevelTwoTextNode" presStyleLbl="node2" presStyleIdx="0" presStyleCnt="2" custScaleX="253380" custScaleY="209458">
        <dgm:presLayoutVars>
          <dgm:chPref val="3"/>
        </dgm:presLayoutVars>
      </dgm:prSet>
      <dgm:spPr/>
      <dgm:t>
        <a:bodyPr/>
        <a:lstStyle/>
        <a:p>
          <a:endParaRPr lang="en-US"/>
        </a:p>
      </dgm:t>
    </dgm:pt>
    <dgm:pt modelId="{006F7022-2585-4B10-9549-1FA34FA04AD2}" type="pres">
      <dgm:prSet presAssocID="{F4B065D5-F384-4957-9073-241B3659C00A}" presName="level3hierChild" presStyleCnt="0"/>
      <dgm:spPr/>
    </dgm:pt>
    <dgm:pt modelId="{76259CEB-CFE4-4DD7-9DE7-497BFBD83C22}" type="pres">
      <dgm:prSet presAssocID="{2979E3AF-BAB3-4A4A-B256-55E05E38073F}" presName="conn2-1" presStyleLbl="parChTrans1D2" presStyleIdx="1" presStyleCnt="2"/>
      <dgm:spPr/>
    </dgm:pt>
    <dgm:pt modelId="{171561C8-3742-4660-A4F4-BCAFF70FFCB5}" type="pres">
      <dgm:prSet presAssocID="{2979E3AF-BAB3-4A4A-B256-55E05E38073F}" presName="connTx" presStyleLbl="parChTrans1D2" presStyleIdx="1" presStyleCnt="2"/>
      <dgm:spPr/>
    </dgm:pt>
    <dgm:pt modelId="{1A29128A-652C-477B-9254-3B154043F897}" type="pres">
      <dgm:prSet presAssocID="{EB0D2B05-C3F5-4717-976C-CFDBDC259718}" presName="root2" presStyleCnt="0"/>
      <dgm:spPr/>
    </dgm:pt>
    <dgm:pt modelId="{5760C222-DB6A-4A29-941F-DF4AB8BCDA79}" type="pres">
      <dgm:prSet presAssocID="{EB0D2B05-C3F5-4717-976C-CFDBDC259718}" presName="LevelTwoTextNode" presStyleLbl="node2" presStyleIdx="1" presStyleCnt="2" custScaleX="253380" custScaleY="173591" custLinFactNeighborX="-350" custLinFactNeighborY="42768">
        <dgm:presLayoutVars>
          <dgm:chPref val="3"/>
        </dgm:presLayoutVars>
      </dgm:prSet>
      <dgm:spPr/>
      <dgm:t>
        <a:bodyPr/>
        <a:lstStyle/>
        <a:p>
          <a:endParaRPr lang="en-US"/>
        </a:p>
      </dgm:t>
    </dgm:pt>
    <dgm:pt modelId="{734B22AD-0EEC-42D7-AE88-401075C806E7}" type="pres">
      <dgm:prSet presAssocID="{EB0D2B05-C3F5-4717-976C-CFDBDC259718}" presName="level3hierChild" presStyleCnt="0"/>
      <dgm:spPr/>
    </dgm:pt>
  </dgm:ptLst>
  <dgm:cxnLst>
    <dgm:cxn modelId="{542CF555-7A96-43B8-BD36-C872BF3E7D68}" srcId="{9D688773-055B-4D25-966B-E8201163C77C}" destId="{EB0D2B05-C3F5-4717-976C-CFDBDC259718}" srcOrd="1" destOrd="0" parTransId="{2979E3AF-BAB3-4A4A-B256-55E05E38073F}" sibTransId="{26E61EDE-4014-43EE-8BC2-639FDDF9A1B5}"/>
    <dgm:cxn modelId="{8589B66E-86D5-4775-9943-B88B612918A1}" type="presOf" srcId="{9D688773-055B-4D25-966B-E8201163C77C}" destId="{F3FC7E36-F729-482B-AE28-9D21F835557F}" srcOrd="0" destOrd="0" presId="urn:microsoft.com/office/officeart/2008/layout/HorizontalMultiLevelHierarchy"/>
    <dgm:cxn modelId="{E9198973-E72F-481E-BBE4-D5EEA95F6147}" type="presOf" srcId="{6C516889-46F3-407A-99E1-448AD1625500}" destId="{ADE8F1B4-2C83-4AF8-9E8E-561E7419F8B2}" srcOrd="1" destOrd="0" presId="urn:microsoft.com/office/officeart/2008/layout/HorizontalMultiLevelHierarchy"/>
    <dgm:cxn modelId="{38422F4C-C8E6-493E-A701-8A10D4E581EF}" type="presOf" srcId="{EB0D2B05-C3F5-4717-976C-CFDBDC259718}" destId="{5760C222-DB6A-4A29-941F-DF4AB8BCDA79}" srcOrd="0" destOrd="0" presId="urn:microsoft.com/office/officeart/2008/layout/HorizontalMultiLevelHierarchy"/>
    <dgm:cxn modelId="{A193B7B1-C0C9-4570-8EFA-A797EE9DBD5E}" type="presOf" srcId="{2A0E8E46-FEAC-4125-ACF6-979E87A72AB6}" destId="{12FCEC63-534B-41FD-A825-B9C0D7AA7EFA}" srcOrd="0" destOrd="0" presId="urn:microsoft.com/office/officeart/2008/layout/HorizontalMultiLevelHierarchy"/>
    <dgm:cxn modelId="{B1F0E49E-7A02-4032-ABC2-FA4159810D82}" type="presOf" srcId="{2979E3AF-BAB3-4A4A-B256-55E05E38073F}" destId="{171561C8-3742-4660-A4F4-BCAFF70FFCB5}" srcOrd="1" destOrd="0" presId="urn:microsoft.com/office/officeart/2008/layout/HorizontalMultiLevelHierarchy"/>
    <dgm:cxn modelId="{8CD54426-ECA1-47F3-8B26-05A7939E1A61}" srcId="{2A0E8E46-FEAC-4125-ACF6-979E87A72AB6}" destId="{9D688773-055B-4D25-966B-E8201163C77C}" srcOrd="0" destOrd="0" parTransId="{15A4E983-2B0B-4493-9BEF-1686C53D27BA}" sibTransId="{07DA21AB-387E-4CD0-A7D6-2283F7C2FB33}"/>
    <dgm:cxn modelId="{F9BE0BF8-6BF1-41C1-83A9-6348E8890067}" type="presOf" srcId="{F4B065D5-F384-4957-9073-241B3659C00A}" destId="{047E2F7B-1BCB-42C1-B892-D45F5063A8CC}" srcOrd="0" destOrd="0" presId="urn:microsoft.com/office/officeart/2008/layout/HorizontalMultiLevelHierarchy"/>
    <dgm:cxn modelId="{E0811207-ED8A-42A1-AC5B-CECF92AF77AF}" type="presOf" srcId="{6C516889-46F3-407A-99E1-448AD1625500}" destId="{D9C87A43-9EE2-41DF-B527-910F6FCB1FED}" srcOrd="0" destOrd="0" presId="urn:microsoft.com/office/officeart/2008/layout/HorizontalMultiLevelHierarchy"/>
    <dgm:cxn modelId="{04AAB1D7-BAA0-4A76-BEF6-63928E0AFED2}" type="presOf" srcId="{2979E3AF-BAB3-4A4A-B256-55E05E38073F}" destId="{76259CEB-CFE4-4DD7-9DE7-497BFBD83C22}" srcOrd="0" destOrd="0" presId="urn:microsoft.com/office/officeart/2008/layout/HorizontalMultiLevelHierarchy"/>
    <dgm:cxn modelId="{6CE3414F-C16D-4E7A-BC2E-AAA6E21E7456}" srcId="{9D688773-055B-4D25-966B-E8201163C77C}" destId="{F4B065D5-F384-4957-9073-241B3659C00A}" srcOrd="0" destOrd="0" parTransId="{6C516889-46F3-407A-99E1-448AD1625500}" sibTransId="{2378A72C-4E84-493B-B11C-64B6113022CC}"/>
    <dgm:cxn modelId="{E6ADC669-6871-46C8-822D-DA6E51C0B8A1}" type="presParOf" srcId="{12FCEC63-534B-41FD-A825-B9C0D7AA7EFA}" destId="{CE7F034C-48B8-40CD-A3DF-682A999A6CBC}" srcOrd="0" destOrd="0" presId="urn:microsoft.com/office/officeart/2008/layout/HorizontalMultiLevelHierarchy"/>
    <dgm:cxn modelId="{BAD10851-A0CF-48F7-AD27-D74195C8D5AB}" type="presParOf" srcId="{CE7F034C-48B8-40CD-A3DF-682A999A6CBC}" destId="{F3FC7E36-F729-482B-AE28-9D21F835557F}" srcOrd="0" destOrd="0" presId="urn:microsoft.com/office/officeart/2008/layout/HorizontalMultiLevelHierarchy"/>
    <dgm:cxn modelId="{367D741A-A2B4-490E-BD39-74ECAB2C44E2}" type="presParOf" srcId="{CE7F034C-48B8-40CD-A3DF-682A999A6CBC}" destId="{6AEF75F7-D8FD-440D-9014-BAF1FEC45563}" srcOrd="1" destOrd="0" presId="urn:microsoft.com/office/officeart/2008/layout/HorizontalMultiLevelHierarchy"/>
    <dgm:cxn modelId="{030EFFB1-9E91-4238-9D2A-7414CC7848C9}" type="presParOf" srcId="{6AEF75F7-D8FD-440D-9014-BAF1FEC45563}" destId="{D9C87A43-9EE2-41DF-B527-910F6FCB1FED}" srcOrd="0" destOrd="0" presId="urn:microsoft.com/office/officeart/2008/layout/HorizontalMultiLevelHierarchy"/>
    <dgm:cxn modelId="{75892784-F396-4F75-BAF7-AEC5599240B5}" type="presParOf" srcId="{D9C87A43-9EE2-41DF-B527-910F6FCB1FED}" destId="{ADE8F1B4-2C83-4AF8-9E8E-561E7419F8B2}" srcOrd="0" destOrd="0" presId="urn:microsoft.com/office/officeart/2008/layout/HorizontalMultiLevelHierarchy"/>
    <dgm:cxn modelId="{1B348917-BDD9-4989-82EB-FD53FABC523D}" type="presParOf" srcId="{6AEF75F7-D8FD-440D-9014-BAF1FEC45563}" destId="{F14D0A7A-0531-4ED3-85D9-BBC216433DB6}" srcOrd="1" destOrd="0" presId="urn:microsoft.com/office/officeart/2008/layout/HorizontalMultiLevelHierarchy"/>
    <dgm:cxn modelId="{316E0609-37BB-4472-98C4-8712DBC70C4F}" type="presParOf" srcId="{F14D0A7A-0531-4ED3-85D9-BBC216433DB6}" destId="{047E2F7B-1BCB-42C1-B892-D45F5063A8CC}" srcOrd="0" destOrd="0" presId="urn:microsoft.com/office/officeart/2008/layout/HorizontalMultiLevelHierarchy"/>
    <dgm:cxn modelId="{040A5B6B-FDBD-4CF3-BC00-E648F4071705}" type="presParOf" srcId="{F14D0A7A-0531-4ED3-85D9-BBC216433DB6}" destId="{006F7022-2585-4B10-9549-1FA34FA04AD2}" srcOrd="1" destOrd="0" presId="urn:microsoft.com/office/officeart/2008/layout/HorizontalMultiLevelHierarchy"/>
    <dgm:cxn modelId="{753FC427-7C1D-4E62-839B-228B067C6AED}" type="presParOf" srcId="{6AEF75F7-D8FD-440D-9014-BAF1FEC45563}" destId="{76259CEB-CFE4-4DD7-9DE7-497BFBD83C22}" srcOrd="2" destOrd="0" presId="urn:microsoft.com/office/officeart/2008/layout/HorizontalMultiLevelHierarchy"/>
    <dgm:cxn modelId="{E5EE7DFC-7DC2-4A56-85E9-0FD0DB72E793}" type="presParOf" srcId="{76259CEB-CFE4-4DD7-9DE7-497BFBD83C22}" destId="{171561C8-3742-4660-A4F4-BCAFF70FFCB5}" srcOrd="0" destOrd="0" presId="urn:microsoft.com/office/officeart/2008/layout/HorizontalMultiLevelHierarchy"/>
    <dgm:cxn modelId="{B51EDD60-FEE6-4C5E-B6F8-A87266988C74}" type="presParOf" srcId="{6AEF75F7-D8FD-440D-9014-BAF1FEC45563}" destId="{1A29128A-652C-477B-9254-3B154043F897}" srcOrd="3" destOrd="0" presId="urn:microsoft.com/office/officeart/2008/layout/HorizontalMultiLevelHierarchy"/>
    <dgm:cxn modelId="{5509CC75-78EE-4A53-93C0-715D816F8707}" type="presParOf" srcId="{1A29128A-652C-477B-9254-3B154043F897}" destId="{5760C222-DB6A-4A29-941F-DF4AB8BCDA79}" srcOrd="0" destOrd="0" presId="urn:microsoft.com/office/officeart/2008/layout/HorizontalMultiLevelHierarchy"/>
    <dgm:cxn modelId="{C96E5172-82B4-46C7-AC65-6CA49D127CA9}" type="presParOf" srcId="{1A29128A-652C-477B-9254-3B154043F897}" destId="{734B22AD-0EEC-42D7-AE88-401075C806E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4CB0EC-7D45-4BC5-9B20-E69B521F137B}" type="doc">
      <dgm:prSet loTypeId="urn:microsoft.com/office/officeart/2008/layout/PictureStrips" loCatId="picture" qsTypeId="urn:microsoft.com/office/officeart/2005/8/quickstyle/3d4" qsCatId="3D" csTypeId="urn:microsoft.com/office/officeart/2005/8/colors/colorful2" csCatId="colorful" phldr="1"/>
      <dgm:spPr/>
      <dgm:t>
        <a:bodyPr/>
        <a:lstStyle/>
        <a:p>
          <a:endParaRPr lang="en-US"/>
        </a:p>
      </dgm:t>
    </dgm:pt>
    <dgm:pt modelId="{FDB1A327-5CB6-4348-86FA-6C04DCBCC342}">
      <dgm:prSet phldrT="[Text]" custT="1"/>
      <dgm:spPr/>
      <dgm:t>
        <a:bodyPr/>
        <a:lstStyle/>
        <a:p>
          <a:pPr>
            <a:lnSpc>
              <a:spcPct val="150000"/>
            </a:lnSpc>
            <a:spcAft>
              <a:spcPts val="0"/>
            </a:spcAft>
          </a:pPr>
          <a:r>
            <a:rPr lang="en-US" sz="2400" smtClean="0"/>
            <a:t>Chỉ có một vài DN sản xuất sản phẩm tương tự hoặc giống nhau</a:t>
          </a:r>
          <a:endParaRPr lang="en-US" sz="2400"/>
        </a:p>
      </dgm:t>
    </dgm:pt>
    <dgm:pt modelId="{325B4A66-B19A-4FD2-9199-F610982BBEE4}" type="parTrans" cxnId="{867BEE48-8C6E-4CAD-A833-C974139A0D42}">
      <dgm:prSet/>
      <dgm:spPr/>
      <dgm:t>
        <a:bodyPr/>
        <a:lstStyle/>
        <a:p>
          <a:endParaRPr lang="en-US"/>
        </a:p>
      </dgm:t>
    </dgm:pt>
    <dgm:pt modelId="{2087B0DE-D948-4680-8131-257C3D842CC3}" type="sibTrans" cxnId="{867BEE48-8C6E-4CAD-A833-C974139A0D42}">
      <dgm:prSet/>
      <dgm:spPr/>
      <dgm:t>
        <a:bodyPr/>
        <a:lstStyle/>
        <a:p>
          <a:endParaRPr lang="en-US"/>
        </a:p>
      </dgm:t>
    </dgm:pt>
    <dgm:pt modelId="{EB0EF277-AB1E-4370-8BBB-23820CC65E8B}">
      <dgm:prSet phldrT="[Text]" custT="1"/>
      <dgm:spPr/>
      <dgm:t>
        <a:bodyPr/>
        <a:lstStyle/>
        <a:p>
          <a:pPr>
            <a:lnSpc>
              <a:spcPct val="150000"/>
            </a:lnSpc>
            <a:spcAft>
              <a:spcPts val="0"/>
            </a:spcAft>
          </a:pPr>
          <a:r>
            <a:rPr lang="en-US" sz="2400" smtClean="0"/>
            <a:t>Các DN độc lập với nhau nhưng có mối quan hệ phụ thuộc lẫn nhau</a:t>
          </a:r>
          <a:endParaRPr lang="en-US" sz="2400"/>
        </a:p>
      </dgm:t>
    </dgm:pt>
    <dgm:pt modelId="{E50865C6-C0CB-47D4-8CF3-341321C4FC38}" type="parTrans" cxnId="{DD103111-CDC5-4FC9-8D6B-B1EE1F074CEA}">
      <dgm:prSet/>
      <dgm:spPr/>
      <dgm:t>
        <a:bodyPr/>
        <a:lstStyle/>
        <a:p>
          <a:endParaRPr lang="en-US"/>
        </a:p>
      </dgm:t>
    </dgm:pt>
    <dgm:pt modelId="{24D9A83F-27C8-4A18-A4A0-E4800E013CE0}" type="sibTrans" cxnId="{DD103111-CDC5-4FC9-8D6B-B1EE1F074CEA}">
      <dgm:prSet/>
      <dgm:spPr/>
      <dgm:t>
        <a:bodyPr/>
        <a:lstStyle/>
        <a:p>
          <a:endParaRPr lang="en-US"/>
        </a:p>
      </dgm:t>
    </dgm:pt>
    <dgm:pt modelId="{486B1B59-93F7-4A49-8CBA-6F62441D4A81}">
      <dgm:prSet phldrT="[Text]" custT="1"/>
      <dgm:spPr/>
      <dgm:t>
        <a:bodyPr/>
        <a:lstStyle/>
        <a:p>
          <a:pPr>
            <a:lnSpc>
              <a:spcPct val="150000"/>
            </a:lnSpc>
            <a:spcAft>
              <a:spcPts val="0"/>
            </a:spcAft>
          </a:pPr>
          <a:r>
            <a:rPr lang="en-US" sz="2400" smtClean="0"/>
            <a:t>Việc gia nhập ngành của các DN mới là không dễ dàng</a:t>
          </a:r>
          <a:endParaRPr lang="en-US" sz="2400"/>
        </a:p>
      </dgm:t>
    </dgm:pt>
    <dgm:pt modelId="{E81A60D6-D91B-441A-BBDB-CC1167516E24}" type="parTrans" cxnId="{C5AD1041-1FA2-429B-BCC8-47AD42C8D078}">
      <dgm:prSet/>
      <dgm:spPr/>
      <dgm:t>
        <a:bodyPr/>
        <a:lstStyle/>
        <a:p>
          <a:endParaRPr lang="en-US"/>
        </a:p>
      </dgm:t>
    </dgm:pt>
    <dgm:pt modelId="{85EFE59A-6E93-4EAB-B65E-4C80CE3B5F22}" type="sibTrans" cxnId="{C5AD1041-1FA2-429B-BCC8-47AD42C8D078}">
      <dgm:prSet/>
      <dgm:spPr/>
      <dgm:t>
        <a:bodyPr/>
        <a:lstStyle/>
        <a:p>
          <a:endParaRPr lang="en-US"/>
        </a:p>
      </dgm:t>
    </dgm:pt>
    <dgm:pt modelId="{566AF815-1E83-4D0C-AB7A-A9037B62C830}" type="pres">
      <dgm:prSet presAssocID="{DA4CB0EC-7D45-4BC5-9B20-E69B521F137B}" presName="Name0" presStyleCnt="0">
        <dgm:presLayoutVars>
          <dgm:dir/>
          <dgm:resizeHandles val="exact"/>
        </dgm:presLayoutVars>
      </dgm:prSet>
      <dgm:spPr/>
    </dgm:pt>
    <dgm:pt modelId="{9379CCF1-DBD9-4BCE-8B84-32630F178B73}" type="pres">
      <dgm:prSet presAssocID="{FDB1A327-5CB6-4348-86FA-6C04DCBCC342}" presName="composite" presStyleCnt="0"/>
      <dgm:spPr/>
    </dgm:pt>
    <dgm:pt modelId="{F4C6DE8D-9D11-4879-B771-9D9CC2C83C7B}" type="pres">
      <dgm:prSet presAssocID="{FDB1A327-5CB6-4348-86FA-6C04DCBCC342}" presName="rect1" presStyleLbl="trAlignAcc1" presStyleIdx="0" presStyleCnt="3" custScaleX="188795">
        <dgm:presLayoutVars>
          <dgm:bulletEnabled val="1"/>
        </dgm:presLayoutVars>
      </dgm:prSet>
      <dgm:spPr/>
      <dgm:t>
        <a:bodyPr/>
        <a:lstStyle/>
        <a:p>
          <a:endParaRPr lang="en-US"/>
        </a:p>
      </dgm:t>
    </dgm:pt>
    <dgm:pt modelId="{7DBC6B95-D853-4F5E-B9F4-2EA7F7D517B2}" type="pres">
      <dgm:prSet presAssocID="{FDB1A327-5CB6-4348-86FA-6C04DCBCC342}" presName="rect2" presStyleLbl="fgImgPlace1" presStyleIdx="0" presStyleCnt="3" custLinFactX="-100000" custLinFactNeighborX="-125781" custLinFactNeighborY="13911"/>
      <dgm:spPr/>
    </dgm:pt>
    <dgm:pt modelId="{8F8745FD-05F4-440A-ADE0-F91535496120}" type="pres">
      <dgm:prSet presAssocID="{2087B0DE-D948-4680-8131-257C3D842CC3}" presName="sibTrans" presStyleCnt="0"/>
      <dgm:spPr/>
    </dgm:pt>
    <dgm:pt modelId="{6446172A-8A91-440A-99DC-D5003BAD77FE}" type="pres">
      <dgm:prSet presAssocID="{EB0EF277-AB1E-4370-8BBB-23820CC65E8B}" presName="composite" presStyleCnt="0"/>
      <dgm:spPr/>
    </dgm:pt>
    <dgm:pt modelId="{1CBD15D4-29E4-43CF-B4B0-B0555C7794C2}" type="pres">
      <dgm:prSet presAssocID="{EB0EF277-AB1E-4370-8BBB-23820CC65E8B}" presName="rect1" presStyleLbl="trAlignAcc1" presStyleIdx="1" presStyleCnt="3" custScaleX="188795">
        <dgm:presLayoutVars>
          <dgm:bulletEnabled val="1"/>
        </dgm:presLayoutVars>
      </dgm:prSet>
      <dgm:spPr/>
      <dgm:t>
        <a:bodyPr/>
        <a:lstStyle/>
        <a:p>
          <a:endParaRPr lang="en-US"/>
        </a:p>
      </dgm:t>
    </dgm:pt>
    <dgm:pt modelId="{820BA444-3816-4217-BC67-E91BE5747E08}" type="pres">
      <dgm:prSet presAssocID="{EB0EF277-AB1E-4370-8BBB-23820CC65E8B}" presName="rect2" presStyleLbl="fgImgPlace1" presStyleIdx="1" presStyleCnt="3" custLinFactX="-100000" custLinFactNeighborX="-125781" custLinFactNeighborY="10333"/>
      <dgm:spPr/>
    </dgm:pt>
    <dgm:pt modelId="{8C671107-E28A-41D0-B813-E01E3DCA88D5}" type="pres">
      <dgm:prSet presAssocID="{24D9A83F-27C8-4A18-A4A0-E4800E013CE0}" presName="sibTrans" presStyleCnt="0"/>
      <dgm:spPr/>
    </dgm:pt>
    <dgm:pt modelId="{7702F55F-644F-4F81-90D8-BEACB95A1E22}" type="pres">
      <dgm:prSet presAssocID="{486B1B59-93F7-4A49-8CBA-6F62441D4A81}" presName="composite" presStyleCnt="0"/>
      <dgm:spPr/>
    </dgm:pt>
    <dgm:pt modelId="{BA710574-4E84-4842-83D7-243576ABD5DE}" type="pres">
      <dgm:prSet presAssocID="{486B1B59-93F7-4A49-8CBA-6F62441D4A81}" presName="rect1" presStyleLbl="trAlignAcc1" presStyleIdx="2" presStyleCnt="3" custScaleX="188795">
        <dgm:presLayoutVars>
          <dgm:bulletEnabled val="1"/>
        </dgm:presLayoutVars>
      </dgm:prSet>
      <dgm:spPr/>
      <dgm:t>
        <a:bodyPr/>
        <a:lstStyle/>
        <a:p>
          <a:endParaRPr lang="en-US"/>
        </a:p>
      </dgm:t>
    </dgm:pt>
    <dgm:pt modelId="{C59298BB-353E-42BD-95EC-B24852B0892D}" type="pres">
      <dgm:prSet presAssocID="{486B1B59-93F7-4A49-8CBA-6F62441D4A81}" presName="rect2" presStyleLbl="fgImgPlace1" presStyleIdx="2" presStyleCnt="3" custLinFactX="-100000" custLinFactNeighborX="-120649" custLinFactNeighborY="10175"/>
      <dgm:spPr/>
    </dgm:pt>
  </dgm:ptLst>
  <dgm:cxnLst>
    <dgm:cxn modelId="{6C18A5F1-1DF1-4AE0-B8EF-9B11434B3E50}" type="presOf" srcId="{FDB1A327-5CB6-4348-86FA-6C04DCBCC342}" destId="{F4C6DE8D-9D11-4879-B771-9D9CC2C83C7B}" srcOrd="0" destOrd="0" presId="urn:microsoft.com/office/officeart/2008/layout/PictureStrips"/>
    <dgm:cxn modelId="{1F6203A8-FDA5-4A10-9937-50DC7AB4829A}" type="presOf" srcId="{DA4CB0EC-7D45-4BC5-9B20-E69B521F137B}" destId="{566AF815-1E83-4D0C-AB7A-A9037B62C830}" srcOrd="0" destOrd="0" presId="urn:microsoft.com/office/officeart/2008/layout/PictureStrips"/>
    <dgm:cxn modelId="{DD103111-CDC5-4FC9-8D6B-B1EE1F074CEA}" srcId="{DA4CB0EC-7D45-4BC5-9B20-E69B521F137B}" destId="{EB0EF277-AB1E-4370-8BBB-23820CC65E8B}" srcOrd="1" destOrd="0" parTransId="{E50865C6-C0CB-47D4-8CF3-341321C4FC38}" sibTransId="{24D9A83F-27C8-4A18-A4A0-E4800E013CE0}"/>
    <dgm:cxn modelId="{C5AD1041-1FA2-429B-BCC8-47AD42C8D078}" srcId="{DA4CB0EC-7D45-4BC5-9B20-E69B521F137B}" destId="{486B1B59-93F7-4A49-8CBA-6F62441D4A81}" srcOrd="2" destOrd="0" parTransId="{E81A60D6-D91B-441A-BBDB-CC1167516E24}" sibTransId="{85EFE59A-6E93-4EAB-B65E-4C80CE3B5F22}"/>
    <dgm:cxn modelId="{A5E7A67B-4BD0-4C22-8D81-EC9A9BFC4D2D}" type="presOf" srcId="{486B1B59-93F7-4A49-8CBA-6F62441D4A81}" destId="{BA710574-4E84-4842-83D7-243576ABD5DE}" srcOrd="0" destOrd="0" presId="urn:microsoft.com/office/officeart/2008/layout/PictureStrips"/>
    <dgm:cxn modelId="{099FE3F9-3BDE-46FA-A6EF-00F20F4EC914}" type="presOf" srcId="{EB0EF277-AB1E-4370-8BBB-23820CC65E8B}" destId="{1CBD15D4-29E4-43CF-B4B0-B0555C7794C2}" srcOrd="0" destOrd="0" presId="urn:microsoft.com/office/officeart/2008/layout/PictureStrips"/>
    <dgm:cxn modelId="{867BEE48-8C6E-4CAD-A833-C974139A0D42}" srcId="{DA4CB0EC-7D45-4BC5-9B20-E69B521F137B}" destId="{FDB1A327-5CB6-4348-86FA-6C04DCBCC342}" srcOrd="0" destOrd="0" parTransId="{325B4A66-B19A-4FD2-9199-F610982BBEE4}" sibTransId="{2087B0DE-D948-4680-8131-257C3D842CC3}"/>
    <dgm:cxn modelId="{370EC238-DED3-4BB7-9AFD-447311DE54C8}" type="presParOf" srcId="{566AF815-1E83-4D0C-AB7A-A9037B62C830}" destId="{9379CCF1-DBD9-4BCE-8B84-32630F178B73}" srcOrd="0" destOrd="0" presId="urn:microsoft.com/office/officeart/2008/layout/PictureStrips"/>
    <dgm:cxn modelId="{82BB4A94-C5CB-474D-9B73-2538A2FE4824}" type="presParOf" srcId="{9379CCF1-DBD9-4BCE-8B84-32630F178B73}" destId="{F4C6DE8D-9D11-4879-B771-9D9CC2C83C7B}" srcOrd="0" destOrd="0" presId="urn:microsoft.com/office/officeart/2008/layout/PictureStrips"/>
    <dgm:cxn modelId="{ACC77F9B-D9D8-4577-A883-C1492286386D}" type="presParOf" srcId="{9379CCF1-DBD9-4BCE-8B84-32630F178B73}" destId="{7DBC6B95-D853-4F5E-B9F4-2EA7F7D517B2}" srcOrd="1" destOrd="0" presId="urn:microsoft.com/office/officeart/2008/layout/PictureStrips"/>
    <dgm:cxn modelId="{106EA374-CFFE-43FE-8E7B-5292D07DFC47}" type="presParOf" srcId="{566AF815-1E83-4D0C-AB7A-A9037B62C830}" destId="{8F8745FD-05F4-440A-ADE0-F91535496120}" srcOrd="1" destOrd="0" presId="urn:microsoft.com/office/officeart/2008/layout/PictureStrips"/>
    <dgm:cxn modelId="{F1A97027-1A38-4F4C-8299-6C8264F38DC0}" type="presParOf" srcId="{566AF815-1E83-4D0C-AB7A-A9037B62C830}" destId="{6446172A-8A91-440A-99DC-D5003BAD77FE}" srcOrd="2" destOrd="0" presId="urn:microsoft.com/office/officeart/2008/layout/PictureStrips"/>
    <dgm:cxn modelId="{37F63D10-0383-4AA1-9572-6ECE887B1E75}" type="presParOf" srcId="{6446172A-8A91-440A-99DC-D5003BAD77FE}" destId="{1CBD15D4-29E4-43CF-B4B0-B0555C7794C2}" srcOrd="0" destOrd="0" presId="urn:microsoft.com/office/officeart/2008/layout/PictureStrips"/>
    <dgm:cxn modelId="{1145D917-6CF4-418B-9987-09426CEB7CBE}" type="presParOf" srcId="{6446172A-8A91-440A-99DC-D5003BAD77FE}" destId="{820BA444-3816-4217-BC67-E91BE5747E08}" srcOrd="1" destOrd="0" presId="urn:microsoft.com/office/officeart/2008/layout/PictureStrips"/>
    <dgm:cxn modelId="{197B8176-4E50-4BD4-AF9D-1E6AFA5D152A}" type="presParOf" srcId="{566AF815-1E83-4D0C-AB7A-A9037B62C830}" destId="{8C671107-E28A-41D0-B813-E01E3DCA88D5}" srcOrd="3" destOrd="0" presId="urn:microsoft.com/office/officeart/2008/layout/PictureStrips"/>
    <dgm:cxn modelId="{D9C7FCD9-A2D7-4DBF-A1C4-51478D751922}" type="presParOf" srcId="{566AF815-1E83-4D0C-AB7A-A9037B62C830}" destId="{7702F55F-644F-4F81-90D8-BEACB95A1E22}" srcOrd="4" destOrd="0" presId="urn:microsoft.com/office/officeart/2008/layout/PictureStrips"/>
    <dgm:cxn modelId="{2BD079ED-8716-46F7-84D0-5D0B48394B91}" type="presParOf" srcId="{7702F55F-644F-4F81-90D8-BEACB95A1E22}" destId="{BA710574-4E84-4842-83D7-243576ABD5DE}" srcOrd="0" destOrd="0" presId="urn:microsoft.com/office/officeart/2008/layout/PictureStrips"/>
    <dgm:cxn modelId="{39D076E1-70E9-4E68-A63E-C4BAF8787B9C}" type="presParOf" srcId="{7702F55F-644F-4F81-90D8-BEACB95A1E22}" destId="{C59298BB-353E-42BD-95EC-B24852B0892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C491CD-84C5-465E-8161-87BA42E9DCB2}" type="doc">
      <dgm:prSet loTypeId="urn:microsoft.com/office/officeart/2005/8/layout/hierarchy2" loCatId="hierarchy" qsTypeId="urn:microsoft.com/office/officeart/2005/8/quickstyle/3d3" qsCatId="3D" csTypeId="urn:microsoft.com/office/officeart/2005/8/colors/colorful3" csCatId="colorful" phldr="1"/>
      <dgm:spPr/>
      <dgm:t>
        <a:bodyPr/>
        <a:lstStyle/>
        <a:p>
          <a:endParaRPr lang="en-US"/>
        </a:p>
      </dgm:t>
    </dgm:pt>
    <dgm:pt modelId="{0738CFAF-3DAC-477C-9521-151DAE6AD7C5}">
      <dgm:prSet phldrT="[Text]"/>
      <dgm:spPr>
        <a:solidFill>
          <a:schemeClr val="accent3">
            <a:lumMod val="60000"/>
            <a:lumOff val="40000"/>
          </a:schemeClr>
        </a:solidFill>
      </dgm:spPr>
      <dgm:t>
        <a:bodyPr/>
        <a:lstStyle/>
        <a:p>
          <a:r>
            <a:rPr lang="en-US" smtClean="0"/>
            <a:t>Rào cản trong việc gia nhập ngành</a:t>
          </a:r>
          <a:endParaRPr lang="en-US"/>
        </a:p>
      </dgm:t>
    </dgm:pt>
    <dgm:pt modelId="{3FF374D0-4D1F-498F-A409-CEC4C6D59A78}" type="parTrans" cxnId="{79E0F60D-E6FC-41B1-9F8E-B084045D7135}">
      <dgm:prSet/>
      <dgm:spPr/>
      <dgm:t>
        <a:bodyPr/>
        <a:lstStyle/>
        <a:p>
          <a:endParaRPr lang="en-US"/>
        </a:p>
      </dgm:t>
    </dgm:pt>
    <dgm:pt modelId="{48B7F404-A7B5-4019-A51C-85C93918BA75}" type="sibTrans" cxnId="{79E0F60D-E6FC-41B1-9F8E-B084045D7135}">
      <dgm:prSet/>
      <dgm:spPr/>
      <dgm:t>
        <a:bodyPr/>
        <a:lstStyle/>
        <a:p>
          <a:endParaRPr lang="en-US"/>
        </a:p>
      </dgm:t>
    </dgm:pt>
    <dgm:pt modelId="{6F7110DD-F626-4A91-9462-1CE43A592B99}">
      <dgm:prSet phldrT="[Text]"/>
      <dgm:spPr>
        <a:solidFill>
          <a:schemeClr val="accent5">
            <a:lumMod val="75000"/>
          </a:schemeClr>
        </a:solidFill>
      </dgm:spPr>
      <dgm:t>
        <a:bodyPr/>
        <a:lstStyle/>
        <a:p>
          <a:r>
            <a:rPr lang="en-US" smtClean="0"/>
            <a:t>Rào cản kinh tế</a:t>
          </a:r>
          <a:endParaRPr lang="en-US"/>
        </a:p>
      </dgm:t>
    </dgm:pt>
    <dgm:pt modelId="{5D9A3DA8-CE48-4958-A298-AFB3EE60F293}" type="parTrans" cxnId="{4BEED2E7-BCE9-4DAA-B86E-BB3212BA3F7B}">
      <dgm:prSet/>
      <dgm:spPr/>
      <dgm:t>
        <a:bodyPr/>
        <a:lstStyle/>
        <a:p>
          <a:endParaRPr lang="en-US"/>
        </a:p>
      </dgm:t>
    </dgm:pt>
    <dgm:pt modelId="{B01C5F0F-26BE-476B-B007-EAB464B0D2F9}" type="sibTrans" cxnId="{4BEED2E7-BCE9-4DAA-B86E-BB3212BA3F7B}">
      <dgm:prSet/>
      <dgm:spPr/>
      <dgm:t>
        <a:bodyPr/>
        <a:lstStyle/>
        <a:p>
          <a:endParaRPr lang="en-US"/>
        </a:p>
      </dgm:t>
    </dgm:pt>
    <dgm:pt modelId="{4DF5F8E2-B6A5-4A70-92CA-19E95DAA9B76}">
      <dgm:prSet phldrT="[Text]"/>
      <dgm:spPr>
        <a:solidFill>
          <a:schemeClr val="accent5">
            <a:lumMod val="75000"/>
          </a:schemeClr>
        </a:solidFill>
      </dgm:spPr>
      <dgm:t>
        <a:bodyPr/>
        <a:lstStyle/>
        <a:p>
          <a:r>
            <a:rPr lang="en-US" smtClean="0"/>
            <a:t>Rào cản kỹ thuật</a:t>
          </a:r>
          <a:endParaRPr lang="en-US"/>
        </a:p>
      </dgm:t>
    </dgm:pt>
    <dgm:pt modelId="{81F420B4-CFA0-438A-9F86-DF79669D868D}" type="parTrans" cxnId="{AA30CAE8-0A89-49AC-BB06-964041FF21FB}">
      <dgm:prSet/>
      <dgm:spPr/>
      <dgm:t>
        <a:bodyPr/>
        <a:lstStyle/>
        <a:p>
          <a:endParaRPr lang="en-US"/>
        </a:p>
      </dgm:t>
    </dgm:pt>
    <dgm:pt modelId="{F735DC78-8DB8-4233-92DE-FBC8550CAABB}" type="sibTrans" cxnId="{AA30CAE8-0A89-49AC-BB06-964041FF21FB}">
      <dgm:prSet/>
      <dgm:spPr/>
      <dgm:t>
        <a:bodyPr/>
        <a:lstStyle/>
        <a:p>
          <a:endParaRPr lang="en-US"/>
        </a:p>
      </dgm:t>
    </dgm:pt>
    <dgm:pt modelId="{1A66E614-1BEA-48B4-8B0A-653A0C76AF0E}">
      <dgm:prSet phldrT="[Text]"/>
      <dgm:spPr>
        <a:solidFill>
          <a:schemeClr val="accent5">
            <a:lumMod val="75000"/>
          </a:schemeClr>
        </a:solidFill>
      </dgm:spPr>
      <dgm:t>
        <a:bodyPr/>
        <a:lstStyle/>
        <a:p>
          <a:r>
            <a:rPr lang="en-US" smtClean="0"/>
            <a:t>Rào cản pháp lý, chính sách của Nhà nước</a:t>
          </a:r>
          <a:endParaRPr lang="en-US"/>
        </a:p>
      </dgm:t>
    </dgm:pt>
    <dgm:pt modelId="{DEE6565A-31C4-4A6C-B98E-3FA541640AB8}" type="parTrans" cxnId="{C47E662B-AB5A-4583-B4AB-E21399A0BF4D}">
      <dgm:prSet/>
      <dgm:spPr/>
      <dgm:t>
        <a:bodyPr/>
        <a:lstStyle/>
        <a:p>
          <a:endParaRPr lang="en-US"/>
        </a:p>
      </dgm:t>
    </dgm:pt>
    <dgm:pt modelId="{374E02DA-C1E3-486E-8D63-9F9FC66CB011}" type="sibTrans" cxnId="{C47E662B-AB5A-4583-B4AB-E21399A0BF4D}">
      <dgm:prSet/>
      <dgm:spPr/>
      <dgm:t>
        <a:bodyPr/>
        <a:lstStyle/>
        <a:p>
          <a:endParaRPr lang="en-US"/>
        </a:p>
      </dgm:t>
    </dgm:pt>
    <dgm:pt modelId="{F3F926CE-152F-4501-AA5B-5894C25AAA92}" type="pres">
      <dgm:prSet presAssocID="{09C491CD-84C5-465E-8161-87BA42E9DCB2}" presName="diagram" presStyleCnt="0">
        <dgm:presLayoutVars>
          <dgm:chPref val="1"/>
          <dgm:dir/>
          <dgm:animOne val="branch"/>
          <dgm:animLvl val="lvl"/>
          <dgm:resizeHandles val="exact"/>
        </dgm:presLayoutVars>
      </dgm:prSet>
      <dgm:spPr/>
    </dgm:pt>
    <dgm:pt modelId="{443D1138-72E8-4CC1-A606-55E2563FC6CA}" type="pres">
      <dgm:prSet presAssocID="{0738CFAF-3DAC-477C-9521-151DAE6AD7C5}" presName="root1" presStyleCnt="0"/>
      <dgm:spPr/>
    </dgm:pt>
    <dgm:pt modelId="{569CE20E-9B4F-4A3B-A5CA-025060AD6FA5}" type="pres">
      <dgm:prSet presAssocID="{0738CFAF-3DAC-477C-9521-151DAE6AD7C5}" presName="LevelOneTextNode" presStyleLbl="node0" presStyleIdx="0" presStyleCnt="1">
        <dgm:presLayoutVars>
          <dgm:chPref val="3"/>
        </dgm:presLayoutVars>
      </dgm:prSet>
      <dgm:spPr/>
      <dgm:t>
        <a:bodyPr/>
        <a:lstStyle/>
        <a:p>
          <a:endParaRPr lang="en-US"/>
        </a:p>
      </dgm:t>
    </dgm:pt>
    <dgm:pt modelId="{9D59FB73-A234-42D9-A77F-57B508BBF9C0}" type="pres">
      <dgm:prSet presAssocID="{0738CFAF-3DAC-477C-9521-151DAE6AD7C5}" presName="level2hierChild" presStyleCnt="0"/>
      <dgm:spPr/>
    </dgm:pt>
    <dgm:pt modelId="{DE3C757D-5911-479B-BBA8-2C77DBC4A848}" type="pres">
      <dgm:prSet presAssocID="{5D9A3DA8-CE48-4958-A298-AFB3EE60F293}" presName="conn2-1" presStyleLbl="parChTrans1D2" presStyleIdx="0" presStyleCnt="3"/>
      <dgm:spPr/>
    </dgm:pt>
    <dgm:pt modelId="{18279D1B-404D-4C13-ACC1-F2ED6AED1756}" type="pres">
      <dgm:prSet presAssocID="{5D9A3DA8-CE48-4958-A298-AFB3EE60F293}" presName="connTx" presStyleLbl="parChTrans1D2" presStyleIdx="0" presStyleCnt="3"/>
      <dgm:spPr/>
    </dgm:pt>
    <dgm:pt modelId="{7AABD30B-6E6A-4B6C-A608-DE172626AC1F}" type="pres">
      <dgm:prSet presAssocID="{6F7110DD-F626-4A91-9462-1CE43A592B99}" presName="root2" presStyleCnt="0"/>
      <dgm:spPr/>
    </dgm:pt>
    <dgm:pt modelId="{3F623069-0F24-4BE6-A584-8B1E01466895}" type="pres">
      <dgm:prSet presAssocID="{6F7110DD-F626-4A91-9462-1CE43A592B99}" presName="LevelTwoTextNode" presStyleLbl="node2" presStyleIdx="0" presStyleCnt="3">
        <dgm:presLayoutVars>
          <dgm:chPref val="3"/>
        </dgm:presLayoutVars>
      </dgm:prSet>
      <dgm:spPr/>
      <dgm:t>
        <a:bodyPr/>
        <a:lstStyle/>
        <a:p>
          <a:endParaRPr lang="en-US"/>
        </a:p>
      </dgm:t>
    </dgm:pt>
    <dgm:pt modelId="{58D37A6F-45D4-45C2-A561-2BC724F52A7E}" type="pres">
      <dgm:prSet presAssocID="{6F7110DD-F626-4A91-9462-1CE43A592B99}" presName="level3hierChild" presStyleCnt="0"/>
      <dgm:spPr/>
    </dgm:pt>
    <dgm:pt modelId="{DA5A8567-1B33-4DF1-A1BB-323C27524C69}" type="pres">
      <dgm:prSet presAssocID="{81F420B4-CFA0-438A-9F86-DF79669D868D}" presName="conn2-1" presStyleLbl="parChTrans1D2" presStyleIdx="1" presStyleCnt="3"/>
      <dgm:spPr/>
    </dgm:pt>
    <dgm:pt modelId="{E0821B53-4078-4855-BFCD-31E4E5B95729}" type="pres">
      <dgm:prSet presAssocID="{81F420B4-CFA0-438A-9F86-DF79669D868D}" presName="connTx" presStyleLbl="parChTrans1D2" presStyleIdx="1" presStyleCnt="3"/>
      <dgm:spPr/>
    </dgm:pt>
    <dgm:pt modelId="{8A4046AB-8031-4B52-8AAF-422F1E8B8E97}" type="pres">
      <dgm:prSet presAssocID="{4DF5F8E2-B6A5-4A70-92CA-19E95DAA9B76}" presName="root2" presStyleCnt="0"/>
      <dgm:spPr/>
    </dgm:pt>
    <dgm:pt modelId="{ED2EECC5-982B-4BE0-908C-E74F573FB713}" type="pres">
      <dgm:prSet presAssocID="{4DF5F8E2-B6A5-4A70-92CA-19E95DAA9B76}" presName="LevelTwoTextNode" presStyleLbl="node2" presStyleIdx="1" presStyleCnt="3" custScaleX="118922">
        <dgm:presLayoutVars>
          <dgm:chPref val="3"/>
        </dgm:presLayoutVars>
      </dgm:prSet>
      <dgm:spPr/>
      <dgm:t>
        <a:bodyPr/>
        <a:lstStyle/>
        <a:p>
          <a:endParaRPr lang="en-US"/>
        </a:p>
      </dgm:t>
    </dgm:pt>
    <dgm:pt modelId="{1A9DD163-3B27-45C6-972B-4B6CA472734E}" type="pres">
      <dgm:prSet presAssocID="{4DF5F8E2-B6A5-4A70-92CA-19E95DAA9B76}" presName="level3hierChild" presStyleCnt="0"/>
      <dgm:spPr/>
    </dgm:pt>
    <dgm:pt modelId="{C64272C6-4734-49A6-8147-F395668E169D}" type="pres">
      <dgm:prSet presAssocID="{DEE6565A-31C4-4A6C-B98E-3FA541640AB8}" presName="conn2-1" presStyleLbl="parChTrans1D2" presStyleIdx="2" presStyleCnt="3"/>
      <dgm:spPr/>
    </dgm:pt>
    <dgm:pt modelId="{AC6F08C2-D53E-41B7-844E-A52C54B20D16}" type="pres">
      <dgm:prSet presAssocID="{DEE6565A-31C4-4A6C-B98E-3FA541640AB8}" presName="connTx" presStyleLbl="parChTrans1D2" presStyleIdx="2" presStyleCnt="3"/>
      <dgm:spPr/>
    </dgm:pt>
    <dgm:pt modelId="{8DBDF81B-1766-42A8-B962-78D7963A6E4A}" type="pres">
      <dgm:prSet presAssocID="{1A66E614-1BEA-48B4-8B0A-653A0C76AF0E}" presName="root2" presStyleCnt="0"/>
      <dgm:spPr/>
    </dgm:pt>
    <dgm:pt modelId="{348D6B0E-92A0-4E15-9E4D-1B0CB51CD3D6}" type="pres">
      <dgm:prSet presAssocID="{1A66E614-1BEA-48B4-8B0A-653A0C76AF0E}" presName="LevelTwoTextNode" presStyleLbl="node2" presStyleIdx="2" presStyleCnt="3" custScaleX="146309">
        <dgm:presLayoutVars>
          <dgm:chPref val="3"/>
        </dgm:presLayoutVars>
      </dgm:prSet>
      <dgm:spPr/>
      <dgm:t>
        <a:bodyPr/>
        <a:lstStyle/>
        <a:p>
          <a:endParaRPr lang="en-US"/>
        </a:p>
      </dgm:t>
    </dgm:pt>
    <dgm:pt modelId="{B56B9E78-FFD7-4208-BE75-2577CF946FE6}" type="pres">
      <dgm:prSet presAssocID="{1A66E614-1BEA-48B4-8B0A-653A0C76AF0E}" presName="level3hierChild" presStyleCnt="0"/>
      <dgm:spPr/>
    </dgm:pt>
  </dgm:ptLst>
  <dgm:cxnLst>
    <dgm:cxn modelId="{BAB5A3DC-5ECE-452E-89C3-02CF33C428B0}" type="presOf" srcId="{4DF5F8E2-B6A5-4A70-92CA-19E95DAA9B76}" destId="{ED2EECC5-982B-4BE0-908C-E74F573FB713}" srcOrd="0" destOrd="0" presId="urn:microsoft.com/office/officeart/2005/8/layout/hierarchy2"/>
    <dgm:cxn modelId="{451F9085-F268-4897-8B11-E38D96E40686}" type="presOf" srcId="{DEE6565A-31C4-4A6C-B98E-3FA541640AB8}" destId="{AC6F08C2-D53E-41B7-844E-A52C54B20D16}" srcOrd="1" destOrd="0" presId="urn:microsoft.com/office/officeart/2005/8/layout/hierarchy2"/>
    <dgm:cxn modelId="{4BEED2E7-BCE9-4DAA-B86E-BB3212BA3F7B}" srcId="{0738CFAF-3DAC-477C-9521-151DAE6AD7C5}" destId="{6F7110DD-F626-4A91-9462-1CE43A592B99}" srcOrd="0" destOrd="0" parTransId="{5D9A3DA8-CE48-4958-A298-AFB3EE60F293}" sibTransId="{B01C5F0F-26BE-476B-B007-EAB464B0D2F9}"/>
    <dgm:cxn modelId="{D8FE1C39-4B7D-4462-AA3A-BB04F5C4883F}" type="presOf" srcId="{5D9A3DA8-CE48-4958-A298-AFB3EE60F293}" destId="{DE3C757D-5911-479B-BBA8-2C77DBC4A848}" srcOrd="0" destOrd="0" presId="urn:microsoft.com/office/officeart/2005/8/layout/hierarchy2"/>
    <dgm:cxn modelId="{E9581FF3-E86C-45A5-ACB7-49BACB447959}" type="presOf" srcId="{DEE6565A-31C4-4A6C-B98E-3FA541640AB8}" destId="{C64272C6-4734-49A6-8147-F395668E169D}" srcOrd="0" destOrd="0" presId="urn:microsoft.com/office/officeart/2005/8/layout/hierarchy2"/>
    <dgm:cxn modelId="{B8F064F0-25D5-4DC4-A4E1-B99ABFB1058C}" type="presOf" srcId="{5D9A3DA8-CE48-4958-A298-AFB3EE60F293}" destId="{18279D1B-404D-4C13-ACC1-F2ED6AED1756}" srcOrd="1" destOrd="0" presId="urn:microsoft.com/office/officeart/2005/8/layout/hierarchy2"/>
    <dgm:cxn modelId="{E7C8456F-AAE9-4557-B955-BD996762B3D8}" type="presOf" srcId="{0738CFAF-3DAC-477C-9521-151DAE6AD7C5}" destId="{569CE20E-9B4F-4A3B-A5CA-025060AD6FA5}" srcOrd="0" destOrd="0" presId="urn:microsoft.com/office/officeart/2005/8/layout/hierarchy2"/>
    <dgm:cxn modelId="{C47E662B-AB5A-4583-B4AB-E21399A0BF4D}" srcId="{0738CFAF-3DAC-477C-9521-151DAE6AD7C5}" destId="{1A66E614-1BEA-48B4-8B0A-653A0C76AF0E}" srcOrd="2" destOrd="0" parTransId="{DEE6565A-31C4-4A6C-B98E-3FA541640AB8}" sibTransId="{374E02DA-C1E3-486E-8D63-9F9FC66CB011}"/>
    <dgm:cxn modelId="{AA30CAE8-0A89-49AC-BB06-964041FF21FB}" srcId="{0738CFAF-3DAC-477C-9521-151DAE6AD7C5}" destId="{4DF5F8E2-B6A5-4A70-92CA-19E95DAA9B76}" srcOrd="1" destOrd="0" parTransId="{81F420B4-CFA0-438A-9F86-DF79669D868D}" sibTransId="{F735DC78-8DB8-4233-92DE-FBC8550CAABB}"/>
    <dgm:cxn modelId="{79E0F60D-E6FC-41B1-9F8E-B084045D7135}" srcId="{09C491CD-84C5-465E-8161-87BA42E9DCB2}" destId="{0738CFAF-3DAC-477C-9521-151DAE6AD7C5}" srcOrd="0" destOrd="0" parTransId="{3FF374D0-4D1F-498F-A409-CEC4C6D59A78}" sibTransId="{48B7F404-A7B5-4019-A51C-85C93918BA75}"/>
    <dgm:cxn modelId="{CF69ECE7-6055-4F23-B9DF-CD5DF0BE313E}" type="presOf" srcId="{81F420B4-CFA0-438A-9F86-DF79669D868D}" destId="{E0821B53-4078-4855-BFCD-31E4E5B95729}" srcOrd="1" destOrd="0" presId="urn:microsoft.com/office/officeart/2005/8/layout/hierarchy2"/>
    <dgm:cxn modelId="{2EBF5EEC-1AAA-41EC-B0C7-2B7CF7527E58}" type="presOf" srcId="{6F7110DD-F626-4A91-9462-1CE43A592B99}" destId="{3F623069-0F24-4BE6-A584-8B1E01466895}" srcOrd="0" destOrd="0" presId="urn:microsoft.com/office/officeart/2005/8/layout/hierarchy2"/>
    <dgm:cxn modelId="{1710BE99-2FA3-48CD-A0A5-A20D2B8CFE5B}" type="presOf" srcId="{1A66E614-1BEA-48B4-8B0A-653A0C76AF0E}" destId="{348D6B0E-92A0-4E15-9E4D-1B0CB51CD3D6}" srcOrd="0" destOrd="0" presId="urn:microsoft.com/office/officeart/2005/8/layout/hierarchy2"/>
    <dgm:cxn modelId="{9DB72A0B-76D6-4DC0-A6E2-4A5B65F95FB5}" type="presOf" srcId="{09C491CD-84C5-465E-8161-87BA42E9DCB2}" destId="{F3F926CE-152F-4501-AA5B-5894C25AAA92}" srcOrd="0" destOrd="0" presId="urn:microsoft.com/office/officeart/2005/8/layout/hierarchy2"/>
    <dgm:cxn modelId="{94A5B784-6542-4F14-AA87-6A8DBCBC09FB}" type="presOf" srcId="{81F420B4-CFA0-438A-9F86-DF79669D868D}" destId="{DA5A8567-1B33-4DF1-A1BB-323C27524C69}" srcOrd="0" destOrd="0" presId="urn:microsoft.com/office/officeart/2005/8/layout/hierarchy2"/>
    <dgm:cxn modelId="{08C1B556-67B2-4AB5-874D-5F962491D88C}" type="presParOf" srcId="{F3F926CE-152F-4501-AA5B-5894C25AAA92}" destId="{443D1138-72E8-4CC1-A606-55E2563FC6CA}" srcOrd="0" destOrd="0" presId="urn:microsoft.com/office/officeart/2005/8/layout/hierarchy2"/>
    <dgm:cxn modelId="{AA36F251-379A-430C-9170-94D5F95F6071}" type="presParOf" srcId="{443D1138-72E8-4CC1-A606-55E2563FC6CA}" destId="{569CE20E-9B4F-4A3B-A5CA-025060AD6FA5}" srcOrd="0" destOrd="0" presId="urn:microsoft.com/office/officeart/2005/8/layout/hierarchy2"/>
    <dgm:cxn modelId="{FA1E2F2F-DB09-4F4C-8CDF-07653DBC3F25}" type="presParOf" srcId="{443D1138-72E8-4CC1-A606-55E2563FC6CA}" destId="{9D59FB73-A234-42D9-A77F-57B508BBF9C0}" srcOrd="1" destOrd="0" presId="urn:microsoft.com/office/officeart/2005/8/layout/hierarchy2"/>
    <dgm:cxn modelId="{12AFF2E9-5C53-4200-85DD-297C80F3D932}" type="presParOf" srcId="{9D59FB73-A234-42D9-A77F-57B508BBF9C0}" destId="{DE3C757D-5911-479B-BBA8-2C77DBC4A848}" srcOrd="0" destOrd="0" presId="urn:microsoft.com/office/officeart/2005/8/layout/hierarchy2"/>
    <dgm:cxn modelId="{8C1DB49B-1216-478D-84CD-71056C486E6B}" type="presParOf" srcId="{DE3C757D-5911-479B-BBA8-2C77DBC4A848}" destId="{18279D1B-404D-4C13-ACC1-F2ED6AED1756}" srcOrd="0" destOrd="0" presId="urn:microsoft.com/office/officeart/2005/8/layout/hierarchy2"/>
    <dgm:cxn modelId="{065F3790-1D9C-477E-8DE2-D4FD9936B1FC}" type="presParOf" srcId="{9D59FB73-A234-42D9-A77F-57B508BBF9C0}" destId="{7AABD30B-6E6A-4B6C-A608-DE172626AC1F}" srcOrd="1" destOrd="0" presId="urn:microsoft.com/office/officeart/2005/8/layout/hierarchy2"/>
    <dgm:cxn modelId="{8F32B564-0754-4C17-978B-27F7CDD5F932}" type="presParOf" srcId="{7AABD30B-6E6A-4B6C-A608-DE172626AC1F}" destId="{3F623069-0F24-4BE6-A584-8B1E01466895}" srcOrd="0" destOrd="0" presId="urn:microsoft.com/office/officeart/2005/8/layout/hierarchy2"/>
    <dgm:cxn modelId="{1A857A37-9D4D-475F-AD94-5FE162A500DF}" type="presParOf" srcId="{7AABD30B-6E6A-4B6C-A608-DE172626AC1F}" destId="{58D37A6F-45D4-45C2-A561-2BC724F52A7E}" srcOrd="1" destOrd="0" presId="urn:microsoft.com/office/officeart/2005/8/layout/hierarchy2"/>
    <dgm:cxn modelId="{DE87EFA3-9E79-42D0-8981-A7BDE4E31C1F}" type="presParOf" srcId="{9D59FB73-A234-42D9-A77F-57B508BBF9C0}" destId="{DA5A8567-1B33-4DF1-A1BB-323C27524C69}" srcOrd="2" destOrd="0" presId="urn:microsoft.com/office/officeart/2005/8/layout/hierarchy2"/>
    <dgm:cxn modelId="{7A8CB114-1681-4DE9-B232-87918049AF2B}" type="presParOf" srcId="{DA5A8567-1B33-4DF1-A1BB-323C27524C69}" destId="{E0821B53-4078-4855-BFCD-31E4E5B95729}" srcOrd="0" destOrd="0" presId="urn:microsoft.com/office/officeart/2005/8/layout/hierarchy2"/>
    <dgm:cxn modelId="{FE5468A7-D846-4025-80CF-D2F99013E9C7}" type="presParOf" srcId="{9D59FB73-A234-42D9-A77F-57B508BBF9C0}" destId="{8A4046AB-8031-4B52-8AAF-422F1E8B8E97}" srcOrd="3" destOrd="0" presId="urn:microsoft.com/office/officeart/2005/8/layout/hierarchy2"/>
    <dgm:cxn modelId="{661FF1FB-E0D7-4928-8CEB-E0CE8F3E9181}" type="presParOf" srcId="{8A4046AB-8031-4B52-8AAF-422F1E8B8E97}" destId="{ED2EECC5-982B-4BE0-908C-E74F573FB713}" srcOrd="0" destOrd="0" presId="urn:microsoft.com/office/officeart/2005/8/layout/hierarchy2"/>
    <dgm:cxn modelId="{3FB035B8-BC3F-4887-ACF2-D32A0393DFB6}" type="presParOf" srcId="{8A4046AB-8031-4B52-8AAF-422F1E8B8E97}" destId="{1A9DD163-3B27-45C6-972B-4B6CA472734E}" srcOrd="1" destOrd="0" presId="urn:microsoft.com/office/officeart/2005/8/layout/hierarchy2"/>
    <dgm:cxn modelId="{4E3DB4FE-0416-4BBF-9F04-DFA18F6BA6FF}" type="presParOf" srcId="{9D59FB73-A234-42D9-A77F-57B508BBF9C0}" destId="{C64272C6-4734-49A6-8147-F395668E169D}" srcOrd="4" destOrd="0" presId="urn:microsoft.com/office/officeart/2005/8/layout/hierarchy2"/>
    <dgm:cxn modelId="{B3A1DCFE-CE67-42D2-836C-0DB3C2D1FF91}" type="presParOf" srcId="{C64272C6-4734-49A6-8147-F395668E169D}" destId="{AC6F08C2-D53E-41B7-844E-A52C54B20D16}" srcOrd="0" destOrd="0" presId="urn:microsoft.com/office/officeart/2005/8/layout/hierarchy2"/>
    <dgm:cxn modelId="{35E4766F-07ED-4BA8-A22C-B799B451A700}" type="presParOf" srcId="{9D59FB73-A234-42D9-A77F-57B508BBF9C0}" destId="{8DBDF81B-1766-42A8-B962-78D7963A6E4A}" srcOrd="5" destOrd="0" presId="urn:microsoft.com/office/officeart/2005/8/layout/hierarchy2"/>
    <dgm:cxn modelId="{319BBD75-F860-4BBB-B0A9-CEF901BD4852}" type="presParOf" srcId="{8DBDF81B-1766-42A8-B962-78D7963A6E4A}" destId="{348D6B0E-92A0-4E15-9E4D-1B0CB51CD3D6}" srcOrd="0" destOrd="0" presId="urn:microsoft.com/office/officeart/2005/8/layout/hierarchy2"/>
    <dgm:cxn modelId="{E5D81E1C-2A65-4127-A285-6233BB74391B}" type="presParOf" srcId="{8DBDF81B-1766-42A8-B962-78D7963A6E4A}" destId="{B56B9E78-FFD7-4208-BE75-2577CF946FE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59CEB-CFE4-4DD7-9DE7-497BFBD83C22}">
      <dsp:nvSpPr>
        <dsp:cNvPr id="0" name=""/>
        <dsp:cNvSpPr/>
      </dsp:nvSpPr>
      <dsp:spPr>
        <a:xfrm>
          <a:off x="1231517" y="2032000"/>
          <a:ext cx="496701" cy="1233021"/>
        </a:xfrm>
        <a:custGeom>
          <a:avLst/>
          <a:gdLst/>
          <a:ahLst/>
          <a:cxnLst/>
          <a:rect l="0" t="0" r="0" b="0"/>
          <a:pathLst>
            <a:path>
              <a:moveTo>
                <a:pt x="0" y="0"/>
              </a:moveTo>
              <a:lnTo>
                <a:pt x="248350" y="0"/>
              </a:lnTo>
              <a:lnTo>
                <a:pt x="248350" y="1233021"/>
              </a:lnTo>
              <a:lnTo>
                <a:pt x="496701" y="1233021"/>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1446635" y="2615277"/>
        <a:ext cx="66465" cy="66465"/>
      </dsp:txXfrm>
    </dsp:sp>
    <dsp:sp modelId="{D9C87A43-9EE2-41DF-B527-910F6FCB1FED}">
      <dsp:nvSpPr>
        <dsp:cNvPr id="0" name=""/>
        <dsp:cNvSpPr/>
      </dsp:nvSpPr>
      <dsp:spPr>
        <a:xfrm>
          <a:off x="1231517" y="1266776"/>
          <a:ext cx="505548" cy="765223"/>
        </a:xfrm>
        <a:custGeom>
          <a:avLst/>
          <a:gdLst/>
          <a:ahLst/>
          <a:cxnLst/>
          <a:rect l="0" t="0" r="0" b="0"/>
          <a:pathLst>
            <a:path>
              <a:moveTo>
                <a:pt x="0" y="765223"/>
              </a:moveTo>
              <a:lnTo>
                <a:pt x="252774" y="765223"/>
              </a:lnTo>
              <a:lnTo>
                <a:pt x="252774" y="0"/>
              </a:lnTo>
              <a:lnTo>
                <a:pt x="505548" y="0"/>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1461363" y="1626459"/>
        <a:ext cx="45856" cy="45856"/>
      </dsp:txXfrm>
    </dsp:sp>
    <dsp:sp modelId="{F3FC7E36-F729-482B-AE28-9D21F835557F}">
      <dsp:nvSpPr>
        <dsp:cNvPr id="0" name=""/>
        <dsp:cNvSpPr/>
      </dsp:nvSpPr>
      <dsp:spPr>
        <a:xfrm rot="16200000">
          <a:off x="-1181841" y="1646673"/>
          <a:ext cx="4056066" cy="770652"/>
        </a:xfrm>
        <a:prstGeom prst="rect">
          <a:avLst/>
        </a:prstGeom>
        <a:solidFill>
          <a:schemeClr val="accent2">
            <a:hueOff val="0"/>
            <a:satOff val="0"/>
            <a:lumOff val="0"/>
            <a:alphaOff val="0"/>
          </a:schemeClr>
        </a:solidFill>
        <a:ln>
          <a:noFill/>
        </a:ln>
        <a:effectLst>
          <a:glow rad="63500">
            <a:schemeClr val="accent2">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smtClean="0">
              <a:solidFill>
                <a:schemeClr val="tx1"/>
              </a:solidFill>
            </a:rPr>
            <a:t>Đặc trưng</a:t>
          </a:r>
          <a:endParaRPr lang="en-US" sz="5300" kern="1200">
            <a:solidFill>
              <a:schemeClr val="tx1"/>
            </a:solidFill>
          </a:endParaRPr>
        </a:p>
      </dsp:txBody>
      <dsp:txXfrm>
        <a:off x="-1181841" y="1646673"/>
        <a:ext cx="4056066" cy="770652"/>
      </dsp:txXfrm>
    </dsp:sp>
    <dsp:sp modelId="{047E2F7B-1BCB-42C1-B892-D45F5063A8CC}">
      <dsp:nvSpPr>
        <dsp:cNvPr id="0" name=""/>
        <dsp:cNvSpPr/>
      </dsp:nvSpPr>
      <dsp:spPr>
        <a:xfrm>
          <a:off x="1737065" y="459679"/>
          <a:ext cx="6404789" cy="1614193"/>
        </a:xfrm>
        <a:prstGeom prst="rect">
          <a:avLst/>
        </a:prstGeom>
        <a:solidFill>
          <a:srgbClr val="FBFB79"/>
        </a:solidFill>
        <a:ln>
          <a:noFill/>
        </a:ln>
        <a:effectLst>
          <a:glow rad="63500">
            <a:schemeClr val="accent4">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150000"/>
            </a:lnSpc>
            <a:spcBef>
              <a:spcPct val="0"/>
            </a:spcBef>
            <a:spcAft>
              <a:spcPts val="0"/>
            </a:spcAft>
          </a:pPr>
          <a:r>
            <a:rPr lang="en-US" altLang="vi-VN" sz="2400" kern="1200" smtClean="0">
              <a:solidFill>
                <a:schemeClr val="tx1"/>
              </a:solidFill>
              <a:latin typeface="+mj-lt"/>
            </a:rPr>
            <a:t>Có n</a:t>
          </a:r>
          <a:r>
            <a:rPr lang="en-US" altLang="vi-VN" sz="2400" kern="1200" noProof="1" smtClean="0">
              <a:solidFill>
                <a:schemeClr val="tx1"/>
              </a:solidFill>
              <a:latin typeface="+mj-lt"/>
            </a:rPr>
            <a:t>hiều doanh nghiệp </a:t>
          </a:r>
          <a:r>
            <a:rPr lang="en-US" altLang="vi-VN" sz="2400" kern="1200" smtClean="0">
              <a:solidFill>
                <a:schemeClr val="tx1"/>
              </a:solidFill>
              <a:latin typeface="+mj-lt"/>
            </a:rPr>
            <a:t>tham gia thị trường</a:t>
          </a:r>
          <a:r>
            <a:rPr lang="en-US" altLang="vi-VN" sz="2400" kern="1200" noProof="1" smtClean="0">
              <a:solidFill>
                <a:schemeClr val="tx1"/>
              </a:solidFill>
              <a:latin typeface="+mj-lt"/>
            </a:rPr>
            <a:t>, SP của </a:t>
          </a:r>
          <a:r>
            <a:rPr lang="en-US" altLang="vi-VN" sz="2400" kern="1200" smtClean="0">
              <a:solidFill>
                <a:schemeClr val="tx1"/>
              </a:solidFill>
              <a:latin typeface="+mj-lt"/>
            </a:rPr>
            <a:t>các</a:t>
          </a:r>
          <a:r>
            <a:rPr lang="en-US" altLang="vi-VN" sz="2400" kern="1200" noProof="1" smtClean="0">
              <a:solidFill>
                <a:schemeClr val="tx1"/>
              </a:solidFill>
              <a:latin typeface="+mj-lt"/>
            </a:rPr>
            <a:t> DN thì đ</a:t>
          </a:r>
          <a:r>
            <a:rPr lang="vi-VN" altLang="vi-VN" sz="2400" kern="1200" noProof="1" smtClean="0">
              <a:solidFill>
                <a:schemeClr val="tx1"/>
              </a:solidFill>
              <a:latin typeface="+mj-lt"/>
            </a:rPr>
            <a:t>ượ</a:t>
          </a:r>
          <a:r>
            <a:rPr lang="en-US" altLang="vi-VN" sz="2400" kern="1200" smtClean="0">
              <a:solidFill>
                <a:schemeClr val="tx1"/>
              </a:solidFill>
              <a:latin typeface="+mj-lt"/>
            </a:rPr>
            <a:t>c </a:t>
          </a:r>
          <a:r>
            <a:rPr lang="en-US" altLang="vi-VN" sz="2400" kern="1200" noProof="1" smtClean="0">
              <a:solidFill>
                <a:schemeClr val="tx1"/>
              </a:solidFill>
              <a:latin typeface="+mj-lt"/>
            </a:rPr>
            <a:t>phân </a:t>
          </a:r>
          <a:r>
            <a:rPr lang="en-US" altLang="vi-VN" sz="2400" kern="1200" smtClean="0">
              <a:solidFill>
                <a:schemeClr val="tx1"/>
              </a:solidFill>
              <a:latin typeface="+mj-lt"/>
            </a:rPr>
            <a:t>hoá và dễ </a:t>
          </a:r>
          <a:r>
            <a:rPr lang="en-US" altLang="vi-VN" sz="2400" kern="1200" noProof="1" smtClean="0">
              <a:solidFill>
                <a:schemeClr val="tx1"/>
              </a:solidFill>
              <a:latin typeface="+mj-lt"/>
            </a:rPr>
            <a:t>thay thế cho nhau </a:t>
          </a:r>
          <a:r>
            <a:rPr lang="en-US" altLang="vi-VN" sz="2400" kern="1200" smtClean="0">
              <a:solidFill>
                <a:schemeClr val="tx1"/>
              </a:solidFill>
              <a:latin typeface="+mj-lt"/>
            </a:rPr>
            <a:t>(</a:t>
          </a:r>
          <a:r>
            <a:rPr lang="en-US" altLang="vi-VN" sz="2400" kern="1200" noProof="1" smtClean="0">
              <a:solidFill>
                <a:schemeClr val="tx1"/>
              </a:solidFill>
              <a:latin typeface="+mj-lt"/>
            </a:rPr>
            <a:t>nh</a:t>
          </a:r>
          <a:r>
            <a:rPr lang="vi-VN" altLang="vi-VN" sz="2400" kern="1200" noProof="1" smtClean="0">
              <a:solidFill>
                <a:schemeClr val="tx1"/>
              </a:solidFill>
              <a:latin typeface="+mj-lt"/>
            </a:rPr>
            <a:t>ưng không hoàn toàn thay thế </a:t>
          </a:r>
          <a:r>
            <a:rPr lang="en-US" altLang="vi-VN" sz="2400" kern="1200" smtClean="0">
              <a:solidFill>
                <a:schemeClr val="tx1"/>
              </a:solidFill>
              <a:latin typeface="+mj-lt"/>
            </a:rPr>
            <a:t>được </a:t>
          </a:r>
          <a:r>
            <a:rPr lang="en-US" altLang="vi-VN" sz="2400" kern="1200" noProof="1" smtClean="0">
              <a:solidFill>
                <a:schemeClr val="tx1"/>
              </a:solidFill>
              <a:latin typeface="+mj-lt"/>
            </a:rPr>
            <a:t>cho nhau</a:t>
          </a:r>
          <a:r>
            <a:rPr lang="en-US" altLang="vi-VN" sz="2400" kern="1200" smtClean="0">
              <a:solidFill>
                <a:schemeClr val="tx1"/>
              </a:solidFill>
              <a:latin typeface="+mj-lt"/>
            </a:rPr>
            <a:t>)</a:t>
          </a:r>
          <a:r>
            <a:rPr lang="en-US" altLang="vi-VN" sz="2400" kern="1200" noProof="1" smtClean="0">
              <a:solidFill>
                <a:schemeClr val="tx1"/>
              </a:solidFill>
              <a:latin typeface="+mj-lt"/>
            </a:rPr>
            <a:t>. </a:t>
          </a:r>
          <a:endParaRPr lang="en-US" sz="2400" kern="1200">
            <a:solidFill>
              <a:schemeClr val="tx1"/>
            </a:solidFill>
          </a:endParaRPr>
        </a:p>
      </dsp:txBody>
      <dsp:txXfrm>
        <a:off x="1737065" y="459679"/>
        <a:ext cx="6404789" cy="1614193"/>
      </dsp:txXfrm>
    </dsp:sp>
    <dsp:sp modelId="{5760C222-DB6A-4A29-941F-DF4AB8BCDA79}">
      <dsp:nvSpPr>
        <dsp:cNvPr id="0" name=""/>
        <dsp:cNvSpPr/>
      </dsp:nvSpPr>
      <dsp:spPr>
        <a:xfrm>
          <a:off x="1728218" y="2596129"/>
          <a:ext cx="6404789" cy="1337783"/>
        </a:xfrm>
        <a:prstGeom prst="rect">
          <a:avLst/>
        </a:prstGeom>
        <a:solidFill>
          <a:srgbClr val="FBFB79"/>
        </a:solidFill>
        <a:ln>
          <a:noFill/>
        </a:ln>
        <a:effectLst>
          <a:glow rad="63500">
            <a:schemeClr val="accent4">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150000"/>
            </a:lnSpc>
            <a:spcBef>
              <a:spcPct val="0"/>
            </a:spcBef>
            <a:spcAft>
              <a:spcPts val="0"/>
            </a:spcAft>
          </a:pPr>
          <a:r>
            <a:rPr lang="en-US" altLang="vi-VN" sz="2400" kern="1200" noProof="1" smtClean="0">
              <a:solidFill>
                <a:schemeClr val="tx1"/>
              </a:solidFill>
              <a:latin typeface="+mj-lt"/>
            </a:rPr>
            <a:t>Các DN có sự tự do gia nhập và rời bỏ ngành (free entry and exit) trong dài hạn. </a:t>
          </a:r>
          <a:endParaRPr lang="en-US" sz="2400" kern="1200">
            <a:solidFill>
              <a:schemeClr val="tx1"/>
            </a:solidFill>
          </a:endParaRPr>
        </a:p>
      </dsp:txBody>
      <dsp:txXfrm>
        <a:off x="1728218" y="2596129"/>
        <a:ext cx="6404789" cy="1337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6DE8D-9D11-4879-B771-9D9CC2C83C7B}">
      <dsp:nvSpPr>
        <dsp:cNvPr id="0" name=""/>
        <dsp:cNvSpPr/>
      </dsp:nvSpPr>
      <dsp:spPr>
        <a:xfrm>
          <a:off x="486655" y="228697"/>
          <a:ext cx="6459216" cy="1069151"/>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724172" tIns="91440" rIns="91440" bIns="91440" numCol="1" spcCol="1270" anchor="ctr" anchorCtr="0">
          <a:noAutofit/>
        </a:bodyPr>
        <a:lstStyle/>
        <a:p>
          <a:pPr lvl="0" algn="l" defTabSz="1066800">
            <a:lnSpc>
              <a:spcPct val="150000"/>
            </a:lnSpc>
            <a:spcBef>
              <a:spcPct val="0"/>
            </a:spcBef>
            <a:spcAft>
              <a:spcPts val="0"/>
            </a:spcAft>
          </a:pPr>
          <a:r>
            <a:rPr lang="en-US" sz="2400" kern="1200" smtClean="0"/>
            <a:t>Chỉ có một vài DN sản xuất sản phẩm tương tự hoặc giống nhau</a:t>
          </a:r>
          <a:endParaRPr lang="en-US" sz="2400" kern="1200"/>
        </a:p>
      </dsp:txBody>
      <dsp:txXfrm>
        <a:off x="486655" y="228697"/>
        <a:ext cx="6459216" cy="1069151"/>
      </dsp:txXfrm>
    </dsp:sp>
    <dsp:sp modelId="{7DBC6B95-D853-4F5E-B9F4-2EA7F7D517B2}">
      <dsp:nvSpPr>
        <dsp:cNvPr id="0" name=""/>
        <dsp:cNvSpPr/>
      </dsp:nvSpPr>
      <dsp:spPr>
        <a:xfrm>
          <a:off x="173308" y="230430"/>
          <a:ext cx="748406" cy="1122609"/>
        </a:xfrm>
        <a:prstGeom prst="rect">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CBD15D4-29E4-43CF-B4B0-B0555C7794C2}">
      <dsp:nvSpPr>
        <dsp:cNvPr id="0" name=""/>
        <dsp:cNvSpPr/>
      </dsp:nvSpPr>
      <dsp:spPr>
        <a:xfrm>
          <a:off x="486655" y="1574640"/>
          <a:ext cx="6459216" cy="1069151"/>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724172" tIns="91440" rIns="91440" bIns="91440" numCol="1" spcCol="1270" anchor="ctr" anchorCtr="0">
          <a:noAutofit/>
        </a:bodyPr>
        <a:lstStyle/>
        <a:p>
          <a:pPr lvl="0" algn="l" defTabSz="1066800">
            <a:lnSpc>
              <a:spcPct val="150000"/>
            </a:lnSpc>
            <a:spcBef>
              <a:spcPct val="0"/>
            </a:spcBef>
            <a:spcAft>
              <a:spcPts val="0"/>
            </a:spcAft>
          </a:pPr>
          <a:r>
            <a:rPr lang="en-US" sz="2400" kern="1200" smtClean="0"/>
            <a:t>Các DN độc lập với nhau nhưng có mối quan hệ phụ thuộc lẫn nhau</a:t>
          </a:r>
          <a:endParaRPr lang="en-US" sz="2400" kern="1200"/>
        </a:p>
      </dsp:txBody>
      <dsp:txXfrm>
        <a:off x="486655" y="1574640"/>
        <a:ext cx="6459216" cy="1069151"/>
      </dsp:txXfrm>
    </dsp:sp>
    <dsp:sp modelId="{820BA444-3816-4217-BC67-E91BE5747E08}">
      <dsp:nvSpPr>
        <dsp:cNvPr id="0" name=""/>
        <dsp:cNvSpPr/>
      </dsp:nvSpPr>
      <dsp:spPr>
        <a:xfrm>
          <a:off x="173308" y="1536206"/>
          <a:ext cx="748406" cy="1122609"/>
        </a:xfrm>
        <a:prstGeom prst="rect">
          <a:avLst/>
        </a:prstGeom>
        <a:solidFill>
          <a:schemeClr val="accent2">
            <a:tint val="50000"/>
            <a:hueOff val="-6144512"/>
            <a:satOff val="-23697"/>
            <a:lumOff val="-2516"/>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A710574-4E84-4842-83D7-243576ABD5DE}">
      <dsp:nvSpPr>
        <dsp:cNvPr id="0" name=""/>
        <dsp:cNvSpPr/>
      </dsp:nvSpPr>
      <dsp:spPr>
        <a:xfrm>
          <a:off x="486655" y="2920583"/>
          <a:ext cx="6459216" cy="1069151"/>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724172" tIns="91440" rIns="91440" bIns="91440" numCol="1" spcCol="1270" anchor="ctr" anchorCtr="0">
          <a:noAutofit/>
        </a:bodyPr>
        <a:lstStyle/>
        <a:p>
          <a:pPr lvl="0" algn="l" defTabSz="1066800">
            <a:lnSpc>
              <a:spcPct val="150000"/>
            </a:lnSpc>
            <a:spcBef>
              <a:spcPct val="0"/>
            </a:spcBef>
            <a:spcAft>
              <a:spcPts val="0"/>
            </a:spcAft>
          </a:pPr>
          <a:r>
            <a:rPr lang="en-US" sz="2400" kern="1200" smtClean="0"/>
            <a:t>Việc gia nhập ngành của các DN mới là không dễ dàng</a:t>
          </a:r>
          <a:endParaRPr lang="en-US" sz="2400" kern="1200"/>
        </a:p>
      </dsp:txBody>
      <dsp:txXfrm>
        <a:off x="486655" y="2920583"/>
        <a:ext cx="6459216" cy="1069151"/>
      </dsp:txXfrm>
    </dsp:sp>
    <dsp:sp modelId="{C59298BB-353E-42BD-95EC-B24852B0892D}">
      <dsp:nvSpPr>
        <dsp:cNvPr id="0" name=""/>
        <dsp:cNvSpPr/>
      </dsp:nvSpPr>
      <dsp:spPr>
        <a:xfrm>
          <a:off x="211716" y="2880376"/>
          <a:ext cx="748406" cy="1122609"/>
        </a:xfrm>
        <a:prstGeom prst="rect">
          <a:avLst/>
        </a:prstGeom>
        <a:solidFill>
          <a:schemeClr val="accent2">
            <a:tint val="50000"/>
            <a:hueOff val="-12289024"/>
            <a:satOff val="-47395"/>
            <a:lumOff val="-5032"/>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CE20E-9B4F-4A3B-A5CA-025060AD6FA5}">
      <dsp:nvSpPr>
        <dsp:cNvPr id="0" name=""/>
        <dsp:cNvSpPr/>
      </dsp:nvSpPr>
      <dsp:spPr>
        <a:xfrm>
          <a:off x="179939" y="1567383"/>
          <a:ext cx="2722066" cy="1361033"/>
        </a:xfrm>
        <a:prstGeom prst="roundRect">
          <a:avLst>
            <a:gd name="adj" fmla="val 10000"/>
          </a:avLst>
        </a:prstGeom>
        <a:solidFill>
          <a:schemeClr val="accent3">
            <a:lumMod val="60000"/>
            <a:lumOff val="40000"/>
          </a:schemeClr>
        </a:solidFill>
        <a:ln>
          <a:noFill/>
        </a:ln>
        <a:effectLst>
          <a:glow rad="63500">
            <a:schemeClr val="accent2">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smtClean="0"/>
            <a:t>Rào cản trong việc gia nhập ngành</a:t>
          </a:r>
          <a:endParaRPr lang="en-US" sz="3100" kern="1200"/>
        </a:p>
      </dsp:txBody>
      <dsp:txXfrm>
        <a:off x="219802" y="1607246"/>
        <a:ext cx="2642340" cy="1281307"/>
      </dsp:txXfrm>
    </dsp:sp>
    <dsp:sp modelId="{DE3C757D-5911-479B-BBA8-2C77DBC4A848}">
      <dsp:nvSpPr>
        <dsp:cNvPr id="0" name=""/>
        <dsp:cNvSpPr/>
      </dsp:nvSpPr>
      <dsp:spPr>
        <a:xfrm rot="18289469">
          <a:off x="2493088" y="1438059"/>
          <a:ext cx="1906661" cy="54492"/>
        </a:xfrm>
        <a:custGeom>
          <a:avLst/>
          <a:gdLst/>
          <a:ahLst/>
          <a:cxnLst/>
          <a:rect l="0" t="0" r="0" b="0"/>
          <a:pathLst>
            <a:path>
              <a:moveTo>
                <a:pt x="0" y="27246"/>
              </a:moveTo>
              <a:lnTo>
                <a:pt x="1906661" y="27246"/>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398752" y="1417639"/>
        <a:ext cx="95333" cy="95333"/>
      </dsp:txXfrm>
    </dsp:sp>
    <dsp:sp modelId="{3F623069-0F24-4BE6-A584-8B1E01466895}">
      <dsp:nvSpPr>
        <dsp:cNvPr id="0" name=""/>
        <dsp:cNvSpPr/>
      </dsp:nvSpPr>
      <dsp:spPr>
        <a:xfrm>
          <a:off x="3990832" y="2195"/>
          <a:ext cx="2722066" cy="1361033"/>
        </a:xfrm>
        <a:prstGeom prst="roundRect">
          <a:avLst>
            <a:gd name="adj" fmla="val 10000"/>
          </a:avLst>
        </a:prstGeom>
        <a:solidFill>
          <a:schemeClr val="accent5">
            <a:lumMod val="75000"/>
          </a:schemeClr>
        </a:solidFill>
        <a:ln>
          <a:noFill/>
        </a:ln>
        <a:effectLst>
          <a:glow rad="63500">
            <a:schemeClr val="accent4">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smtClean="0"/>
            <a:t>Rào cản kinh tế</a:t>
          </a:r>
          <a:endParaRPr lang="en-US" sz="3100" kern="1200"/>
        </a:p>
      </dsp:txBody>
      <dsp:txXfrm>
        <a:off x="4030695" y="42058"/>
        <a:ext cx="2642340" cy="1281307"/>
      </dsp:txXfrm>
    </dsp:sp>
    <dsp:sp modelId="{DA5A8567-1B33-4DF1-A1BB-323C27524C69}">
      <dsp:nvSpPr>
        <dsp:cNvPr id="0" name=""/>
        <dsp:cNvSpPr/>
      </dsp:nvSpPr>
      <dsp:spPr>
        <a:xfrm>
          <a:off x="2902005" y="2220653"/>
          <a:ext cx="1088826" cy="54492"/>
        </a:xfrm>
        <a:custGeom>
          <a:avLst/>
          <a:gdLst/>
          <a:ahLst/>
          <a:cxnLst/>
          <a:rect l="0" t="0" r="0" b="0"/>
          <a:pathLst>
            <a:path>
              <a:moveTo>
                <a:pt x="0" y="27246"/>
              </a:moveTo>
              <a:lnTo>
                <a:pt x="1088826" y="27246"/>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19198" y="2220679"/>
        <a:ext cx="54441" cy="54441"/>
      </dsp:txXfrm>
    </dsp:sp>
    <dsp:sp modelId="{ED2EECC5-982B-4BE0-908C-E74F573FB713}">
      <dsp:nvSpPr>
        <dsp:cNvPr id="0" name=""/>
        <dsp:cNvSpPr/>
      </dsp:nvSpPr>
      <dsp:spPr>
        <a:xfrm>
          <a:off x="3990832" y="1567383"/>
          <a:ext cx="3237135" cy="1361033"/>
        </a:xfrm>
        <a:prstGeom prst="roundRect">
          <a:avLst>
            <a:gd name="adj" fmla="val 10000"/>
          </a:avLst>
        </a:prstGeom>
        <a:solidFill>
          <a:schemeClr val="accent5">
            <a:lumMod val="75000"/>
          </a:schemeClr>
        </a:solidFill>
        <a:ln>
          <a:noFill/>
        </a:ln>
        <a:effectLst>
          <a:glow rad="63500">
            <a:schemeClr val="accent4">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smtClean="0"/>
            <a:t>Rào cản kỹ thuật</a:t>
          </a:r>
          <a:endParaRPr lang="en-US" sz="3100" kern="1200"/>
        </a:p>
      </dsp:txBody>
      <dsp:txXfrm>
        <a:off x="4030695" y="1607246"/>
        <a:ext cx="3157409" cy="1281307"/>
      </dsp:txXfrm>
    </dsp:sp>
    <dsp:sp modelId="{C64272C6-4734-49A6-8147-F395668E169D}">
      <dsp:nvSpPr>
        <dsp:cNvPr id="0" name=""/>
        <dsp:cNvSpPr/>
      </dsp:nvSpPr>
      <dsp:spPr>
        <a:xfrm rot="3310531">
          <a:off x="2493088" y="3003247"/>
          <a:ext cx="1906661" cy="54492"/>
        </a:xfrm>
        <a:custGeom>
          <a:avLst/>
          <a:gdLst/>
          <a:ahLst/>
          <a:cxnLst/>
          <a:rect l="0" t="0" r="0" b="0"/>
          <a:pathLst>
            <a:path>
              <a:moveTo>
                <a:pt x="0" y="27246"/>
              </a:moveTo>
              <a:lnTo>
                <a:pt x="1906661" y="27246"/>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398752" y="2982827"/>
        <a:ext cx="95333" cy="95333"/>
      </dsp:txXfrm>
    </dsp:sp>
    <dsp:sp modelId="{348D6B0E-92A0-4E15-9E4D-1B0CB51CD3D6}">
      <dsp:nvSpPr>
        <dsp:cNvPr id="0" name=""/>
        <dsp:cNvSpPr/>
      </dsp:nvSpPr>
      <dsp:spPr>
        <a:xfrm>
          <a:off x="3990832" y="3132571"/>
          <a:ext cx="3982628" cy="1361033"/>
        </a:xfrm>
        <a:prstGeom prst="roundRect">
          <a:avLst>
            <a:gd name="adj" fmla="val 10000"/>
          </a:avLst>
        </a:prstGeom>
        <a:solidFill>
          <a:schemeClr val="accent5">
            <a:lumMod val="75000"/>
          </a:schemeClr>
        </a:solidFill>
        <a:ln>
          <a:noFill/>
        </a:ln>
        <a:effectLst>
          <a:glow rad="63500">
            <a:schemeClr val="accent4">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smtClean="0"/>
            <a:t>Rào cản pháp lý, chính sách của Nhà nước</a:t>
          </a:r>
          <a:endParaRPr lang="en-US" sz="3100" kern="1200"/>
        </a:p>
      </dsp:txBody>
      <dsp:txXfrm>
        <a:off x="4030695" y="3172434"/>
        <a:ext cx="3902902" cy="128130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9F2DF83-69FE-486B-A4F3-628A5BCD420C}" type="datetimeFigureOut">
              <a:rPr lang="en-US"/>
              <a:pPr>
                <a:defRPr/>
              </a:pPr>
              <a:t>9/21/2021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B28E95-55B7-4031-A6EB-11B30C617755}" type="slidenum">
              <a:rPr lang="en-US"/>
              <a:pPr>
                <a:defRPr/>
              </a:pPr>
              <a:t>‹#›</a:t>
            </a:fld>
            <a:endParaRPr lang="en-US"/>
          </a:p>
        </p:txBody>
      </p:sp>
    </p:spTree>
    <p:extLst>
      <p:ext uri="{BB962C8B-B14F-4D97-AF65-F5344CB8AC3E}">
        <p14:creationId xmlns:p14="http://schemas.microsoft.com/office/powerpoint/2010/main" val="35098165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1E82979-94B7-403E-A2E2-9D08FEAC0EC2}" type="datetimeFigureOut">
              <a:rPr lang="en-US"/>
              <a:pPr>
                <a:defRPr/>
              </a:pPr>
              <a:t>9/21/2021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68E80DE-23FB-4397-8BD2-7EFC7871AE8C}" type="slidenum">
              <a:rPr lang="en-US"/>
              <a:pPr>
                <a:defRPr/>
              </a:pPr>
              <a:t>‹#›</a:t>
            </a:fld>
            <a:endParaRPr lang="en-US"/>
          </a:p>
        </p:txBody>
      </p:sp>
    </p:spTree>
    <p:extLst>
      <p:ext uri="{BB962C8B-B14F-4D97-AF65-F5344CB8AC3E}">
        <p14:creationId xmlns:p14="http://schemas.microsoft.com/office/powerpoint/2010/main" val="26945456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5446C8-CE94-4D1A-9BEB-1F6418209939}" type="slidenum">
              <a:rPr lang="en-US"/>
              <a:pPr>
                <a:spcBef>
                  <a:spcPct val="0"/>
                </a:spcBef>
              </a:pPr>
              <a:t>1</a:t>
            </a:fld>
            <a:endParaRPr lang="en-US"/>
          </a:p>
        </p:txBody>
      </p:sp>
    </p:spTree>
    <p:extLst>
      <p:ext uri="{BB962C8B-B14F-4D97-AF65-F5344CB8AC3E}">
        <p14:creationId xmlns:p14="http://schemas.microsoft.com/office/powerpoint/2010/main" val="217306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481E5-4AB6-447E-AB32-78A30FA24E63}" type="datetime1">
              <a:rPr lang="en-US" altLang="vi-VN"/>
              <a:pPr>
                <a:spcBef>
                  <a:spcPct val="0"/>
                </a:spcBef>
              </a:pPr>
              <a:t>9/22/2021</a:t>
            </a:fld>
            <a:endParaRPr lang="en-US" altLang="vi-V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253805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1EA1C5-7E38-4CE9-94A9-021DD5A30FB7}" type="slidenum">
              <a:rPr lang="en-US"/>
              <a:pPr>
                <a:spcBef>
                  <a:spcPct val="0"/>
                </a:spcBef>
              </a:pPr>
              <a:t>7</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388503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94B324-2CF9-4F40-B90A-4F7A471B05D5}" type="slidenum">
              <a:rPr lang="en-US" altLang="vi-VN"/>
              <a:pPr>
                <a:spcBef>
                  <a:spcPct val="0"/>
                </a:spcBef>
              </a:pPr>
              <a:t>21</a:t>
            </a:fld>
            <a:endParaRPr lang="en-US" altLang="vi-V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394507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464416-2060-4170-BC80-8CDDEA97EBC3}" type="slidenum">
              <a:rPr lang="en-US"/>
              <a:pPr>
                <a:spcBef>
                  <a:spcPct val="0"/>
                </a:spcBef>
              </a:pPr>
              <a:t>31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346657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3F14B9-E9AE-48C1-AD69-1F772EB1D612}" type="datetime1">
              <a:rPr lang="en-US" altLang="vi-VN"/>
              <a:pPr>
                <a:spcBef>
                  <a:spcPct val="0"/>
                </a:spcBef>
              </a:pPr>
              <a:t>9/22/2021</a:t>
            </a:fld>
            <a:endParaRPr lang="en-US" altLang="vi-V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174526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4E2542-81EB-4454-A2BC-9CC8A606380A}" type="datetime1">
              <a:rPr lang="en-US" altLang="vi-VN"/>
              <a:pPr>
                <a:spcBef>
                  <a:spcPct val="0"/>
                </a:spcBef>
              </a:pPr>
              <a:t>9/22/2021</a:t>
            </a:fld>
            <a:endParaRPr lang="en-US" altLang="vi-V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292315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0CB3CF-AA50-4CBE-B7A4-045ABB4C9D8D}" type="datetime1">
              <a:rPr lang="en-US" altLang="vi-VN"/>
              <a:pPr>
                <a:spcBef>
                  <a:spcPct val="0"/>
                </a:spcBef>
              </a:pPr>
              <a:t>9/22/2021</a:t>
            </a:fld>
            <a:endParaRPr lang="en-US" altLang="vi-V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22329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10529D-90BF-4A82-96F6-3CF0697F343B}" type="datetime1">
              <a:rPr lang="en-US" altLang="vi-VN"/>
              <a:pPr>
                <a:spcBef>
                  <a:spcPct val="0"/>
                </a:spcBef>
              </a:pPr>
              <a:t>9/22/2021</a:t>
            </a:fld>
            <a:endParaRPr lang="en-US" altLang="vi-V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17615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152C87-8FBC-4940-9431-5A86C432B751}" type="datetime1">
              <a:rPr lang="en-US" altLang="vi-VN"/>
              <a:pPr>
                <a:spcBef>
                  <a:spcPct val="0"/>
                </a:spcBef>
              </a:pPr>
              <a:t>9/22/2021</a:t>
            </a:fld>
            <a:endParaRPr lang="en-US" altLang="vi-V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vi-VN" altLang="vi-VN" smtClean="0">
              <a:latin typeface="Arial" panose="020B0604020202020204" pitchFamily="34" charset="0"/>
            </a:endParaRPr>
          </a:p>
        </p:txBody>
      </p:sp>
    </p:spTree>
    <p:extLst>
      <p:ext uri="{BB962C8B-B14F-4D97-AF65-F5344CB8AC3E}">
        <p14:creationId xmlns:p14="http://schemas.microsoft.com/office/powerpoint/2010/main" val="410133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1E3FEF9C-1F4B-4898-90C3-3C15B9EAF724}" type="datetime1">
              <a:rPr lang="en-US" smtClean="0"/>
              <a:t>9/21/2021</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188F0472-138A-4C60-87A9-3C24EAC6B931}" type="slidenum">
              <a:rPr lang="en-US"/>
              <a:pPr>
                <a:defRPr/>
              </a:pPr>
              <a:t>‹#›</a:t>
            </a:fld>
            <a:endParaRPr lang="en-US"/>
          </a:p>
        </p:txBody>
      </p:sp>
    </p:spTree>
    <p:extLst>
      <p:ext uri="{BB962C8B-B14F-4D97-AF65-F5344CB8AC3E}">
        <p14:creationId xmlns:p14="http://schemas.microsoft.com/office/powerpoint/2010/main" val="23074448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C00E468-C594-40B9-AEAF-2E8131999BB6}" type="datetime1">
              <a:rPr lang="en-US" smtClean="0"/>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EEFFEB5-CF8E-40E7-A3D0-2F2E735CD76D}" type="slidenum">
              <a:rPr lang="en-US"/>
              <a:pPr>
                <a:defRPr/>
              </a:pPr>
              <a:t>‹#›</a:t>
            </a:fld>
            <a:endParaRPr lang="en-US"/>
          </a:p>
        </p:txBody>
      </p:sp>
    </p:spTree>
    <p:extLst>
      <p:ext uri="{BB962C8B-B14F-4D97-AF65-F5344CB8AC3E}">
        <p14:creationId xmlns:p14="http://schemas.microsoft.com/office/powerpoint/2010/main" val="216644662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57691744-A083-4D60-B142-726C6C71C6C8}" type="datetime1">
              <a:rPr lang="en-US" smtClean="0"/>
              <a:t>9/21/2021</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smtClean="0"/>
            </a:lvl1pPr>
          </a:lstStyle>
          <a:p>
            <a:pPr>
              <a:defRPr/>
            </a:pPr>
            <a:fld id="{D5A766FF-3697-49B9-AE9B-FC572A67F2D8}" type="slidenum">
              <a:rPr lang="en-US"/>
              <a:pPr>
                <a:defRPr/>
              </a:pPr>
              <a:t>‹#›</a:t>
            </a:fld>
            <a:endParaRPr lang="en-US"/>
          </a:p>
        </p:txBody>
      </p:sp>
    </p:spTree>
    <p:extLst>
      <p:ext uri="{BB962C8B-B14F-4D97-AF65-F5344CB8AC3E}">
        <p14:creationId xmlns:p14="http://schemas.microsoft.com/office/powerpoint/2010/main" val="136176688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D360F98-B67A-410E-967B-8C4E47388565}" type="datetime1">
              <a:rPr lang="en-US" smtClean="0"/>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F0FDEC7-F63D-4CC4-9F49-37DBCFBD0444}" type="slidenum">
              <a:rPr lang="en-US"/>
              <a:pPr>
                <a:defRPr/>
              </a:pPr>
              <a:t>‹#›</a:t>
            </a:fld>
            <a:endParaRPr lang="en-US"/>
          </a:p>
        </p:txBody>
      </p:sp>
    </p:spTree>
    <p:extLst>
      <p:ext uri="{BB962C8B-B14F-4D97-AF65-F5344CB8AC3E}">
        <p14:creationId xmlns:p14="http://schemas.microsoft.com/office/powerpoint/2010/main" val="3626857680"/>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9E1FBDB8-5DF1-4B37-BAF3-2EEBE87E596B}" type="datetime1">
              <a:rPr lang="en-US" smtClean="0"/>
              <a:t>9/21/2021</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lvl1pPr>
          </a:lstStyle>
          <a:p>
            <a:pPr>
              <a:defRPr/>
            </a:pPr>
            <a:fld id="{866B9BE3-4606-4D7E-8824-EA74A71E5C8B}"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075534435"/>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2FADB369-9AEA-4E8D-8478-E650CDD4A543}" type="datetime1">
              <a:rPr lang="en-US" smtClean="0"/>
              <a:t>9/21/2021</a:t>
            </a:fld>
            <a:endParaRPr lang="en-US"/>
          </a:p>
        </p:txBody>
      </p:sp>
      <p:sp>
        <p:nvSpPr>
          <p:cNvPr id="6" name="Slide Number Placeholder 9"/>
          <p:cNvSpPr>
            <a:spLocks noGrp="1"/>
          </p:cNvSpPr>
          <p:nvPr>
            <p:ph type="sldNum" sz="quarter" idx="11"/>
          </p:nvPr>
        </p:nvSpPr>
        <p:spPr/>
        <p:txBody>
          <a:bodyPr/>
          <a:lstStyle>
            <a:lvl1pPr>
              <a:defRPr smtClean="0"/>
            </a:lvl1pPr>
          </a:lstStyle>
          <a:p>
            <a:pPr>
              <a:defRPr/>
            </a:pPr>
            <a:fld id="{E1972BF4-1902-44C5-B586-5CB94BA2AD87}"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56202497"/>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3BB59BEC-9E7B-4733-9451-63344BE60A63}" type="datetime1">
              <a:rPr lang="en-US" smtClean="0"/>
              <a:t>9/21/2021</a:t>
            </a:fld>
            <a:endParaRPr lang="en-US"/>
          </a:p>
        </p:txBody>
      </p:sp>
      <p:sp>
        <p:nvSpPr>
          <p:cNvPr id="8" name="Slide Number Placeholder 11"/>
          <p:cNvSpPr>
            <a:spLocks noGrp="1"/>
          </p:cNvSpPr>
          <p:nvPr>
            <p:ph type="sldNum" sz="quarter" idx="11"/>
          </p:nvPr>
        </p:nvSpPr>
        <p:spPr/>
        <p:txBody>
          <a:bodyPr/>
          <a:lstStyle>
            <a:lvl1pPr>
              <a:defRPr smtClean="0"/>
            </a:lvl1pPr>
          </a:lstStyle>
          <a:p>
            <a:pPr>
              <a:defRPr/>
            </a:pPr>
            <a:fld id="{CD95AB0A-E5A4-4F12-9657-C0F107D0738E}"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03250192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4518F65-F900-4A11-8BE0-79EA66E58D29}" type="datetime1">
              <a:rPr lang="en-US" smtClean="0"/>
              <a:t>9/21/2021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AB75CD1-4EED-416C-9CF0-021B4861E53D}" type="slidenum">
              <a:rPr lang="en-US"/>
              <a:pPr>
                <a:defRPr/>
              </a:pPr>
              <a:t>‹#›</a:t>
            </a:fld>
            <a:endParaRPr lang="en-US"/>
          </a:p>
        </p:txBody>
      </p:sp>
    </p:spTree>
    <p:extLst>
      <p:ext uri="{BB962C8B-B14F-4D97-AF65-F5344CB8AC3E}">
        <p14:creationId xmlns:p14="http://schemas.microsoft.com/office/powerpoint/2010/main" val="1279705205"/>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FB3B729-1993-4D40-B1CD-C85C0E232E99}" type="datetime1">
              <a:rPr lang="en-US" smtClean="0"/>
              <a:t>9/21/2021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42B14F2E-AE62-44CE-ABA4-2D9FE5B53E23}" type="slidenum">
              <a:rPr lang="en-US"/>
              <a:pPr>
                <a:defRPr/>
              </a:pPr>
              <a:t>‹#›</a:t>
            </a:fld>
            <a:endParaRPr lang="en-US"/>
          </a:p>
        </p:txBody>
      </p:sp>
    </p:spTree>
    <p:extLst>
      <p:ext uri="{BB962C8B-B14F-4D97-AF65-F5344CB8AC3E}">
        <p14:creationId xmlns:p14="http://schemas.microsoft.com/office/powerpoint/2010/main" val="230013012"/>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25B4E4F-3F8B-4C0D-AEDE-B444990A7A50}" type="datetime1">
              <a:rPr lang="en-US" smtClean="0"/>
              <a:t>9/21/2021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2021E967-6A09-4F96-92A3-4CDD5A7858B7}" type="slidenum">
              <a:rPr lang="en-US"/>
              <a:pPr>
                <a:defRPr/>
              </a:pPr>
              <a:t>‹#›</a:t>
            </a:fld>
            <a:endParaRPr lang="en-US"/>
          </a:p>
        </p:txBody>
      </p:sp>
    </p:spTree>
    <p:extLst>
      <p:ext uri="{BB962C8B-B14F-4D97-AF65-F5344CB8AC3E}">
        <p14:creationId xmlns:p14="http://schemas.microsoft.com/office/powerpoint/2010/main" val="877524929"/>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82F163C9-A068-4F85-A1A8-3AC2600E3787}" type="datetime1">
              <a:rPr lang="en-US" smtClean="0"/>
              <a:t>9/21/2021</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smtClean="0"/>
            </a:lvl1pPr>
          </a:lstStyle>
          <a:p>
            <a:pPr>
              <a:defRPr/>
            </a:pPr>
            <a:fld id="{9132AF4A-D209-4270-86D4-FBB84303FF7C}"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673663442"/>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bg1"/>
            </a:gs>
            <a:gs pos="0">
              <a:schemeClr val="accent1">
                <a:lumMod val="5000"/>
                <a:lumOff val="95000"/>
              </a:schemeClr>
            </a:gs>
            <a:gs pos="89000">
              <a:schemeClr val="bg1"/>
            </a:gs>
            <a:gs pos="1000">
              <a:srgbClr val="FBCDF1"/>
            </a:gs>
            <a:gs pos="100000">
              <a:srgbClr val="D1F9FB"/>
            </a:gs>
          </a:gsLst>
          <a:lin ang="5400000" scaled="1"/>
          <a:tileRect/>
        </a:gra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7F295562-CE7A-488C-AE92-531C4E8073F9}" type="datetime1">
              <a:rPr lang="en-US" smtClean="0"/>
              <a:t>9/21/2021</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smtClean="0">
                <a:solidFill>
                  <a:srgbClr val="FFFFFF"/>
                </a:solidFill>
                <a:latin typeface="Times New Roman" panose="02020603050405020304" pitchFamily="18" charset="0"/>
              </a:defRPr>
            </a:lvl1pPr>
          </a:lstStyle>
          <a:p>
            <a:pPr>
              <a:defRPr/>
            </a:pPr>
            <a:fld id="{0FC2074C-0199-4570-A912-6597D93ECB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3" r:id="rId1"/>
    <p:sldLayoutId id="2147484099" r:id="rId2"/>
    <p:sldLayoutId id="2147484104" r:id="rId3"/>
    <p:sldLayoutId id="2147484105" r:id="rId4"/>
    <p:sldLayoutId id="2147484106" r:id="rId5"/>
    <p:sldLayoutId id="2147484100" r:id="rId6"/>
    <p:sldLayoutId id="2147484107" r:id="rId7"/>
    <p:sldLayoutId id="2147484101" r:id="rId8"/>
    <p:sldLayoutId id="2147484108" r:id="rId9"/>
    <p:sldLayoutId id="2147484102" r:id="rId10"/>
    <p:sldLayoutId id="2147484109" r:id="rId11"/>
  </p:sldLayoutIdLst>
  <p:transition>
    <p:dissolve/>
  </p:transition>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B32C16"/>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F5CD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76400"/>
            <a:ext cx="8534400" cy="1828800"/>
          </a:xfrm>
        </p:spPr>
        <p:txBody>
          <a:bodyPr>
            <a:noAutofit/>
          </a:bodyPr>
          <a:lstStyle/>
          <a:p>
            <a:pPr algn="ctr" eaLnBrk="1" fontAlgn="auto" hangingPunct="1">
              <a:lnSpc>
                <a:spcPct val="120000"/>
              </a:lnSpc>
              <a:spcAft>
                <a:spcPts val="0"/>
              </a:spcAft>
              <a:defRPr/>
            </a:pPr>
            <a:r>
              <a:rPr lang="en-US" b="1" smtClean="0">
                <a:solidFill>
                  <a:srgbClr val="2116AA"/>
                </a:solidFill>
              </a:rPr>
              <a:t>CHƯƠNG V:</a:t>
            </a:r>
            <a:br>
              <a:rPr lang="en-US" b="1" smtClean="0">
                <a:solidFill>
                  <a:srgbClr val="2116AA"/>
                </a:solidFill>
              </a:rPr>
            </a:br>
            <a:r>
              <a:rPr lang="en-US" sz="5400" b="1" smtClean="0">
                <a:solidFill>
                  <a:srgbClr val="2116AA"/>
                </a:solidFill>
              </a:rPr>
              <a:t>cấu trúc thị trường</a:t>
            </a:r>
            <a:endParaRPr lang="en-US" sz="6600" b="1">
              <a:solidFill>
                <a:srgbClr val="2116AA"/>
              </a:solidFill>
            </a:endParaRPr>
          </a:p>
        </p:txBody>
      </p:sp>
      <p:sp>
        <p:nvSpPr>
          <p:cNvPr id="11267" name="Subtitle 9"/>
          <p:cNvSpPr>
            <a:spLocks noGrp="1"/>
          </p:cNvSpPr>
          <p:nvPr>
            <p:ph type="subTitle" idx="1"/>
          </p:nvPr>
        </p:nvSpPr>
        <p:spPr>
          <a:xfrm>
            <a:off x="2362200" y="6049963"/>
            <a:ext cx="6705600" cy="685800"/>
          </a:xfrm>
        </p:spPr>
        <p:txBody>
          <a:bodyPr/>
          <a:lstStyle/>
          <a:p>
            <a:endParaRPr lang="en-US" smtClean="0"/>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SzTx/>
              <a:buFontTx/>
              <a:buNone/>
            </a:pPr>
            <a:fld id="{6F9AD2F5-085D-4608-BC35-54A3ADE49587}" type="slidenum">
              <a:rPr lang="en-US" sz="1400">
                <a:solidFill>
                  <a:schemeClr val="tx2"/>
                </a:solidFill>
              </a:rPr>
              <a:pPr>
                <a:spcBef>
                  <a:spcPct val="0"/>
                </a:spcBef>
                <a:buClrTx/>
                <a:buSzTx/>
                <a:buFontTx/>
                <a:buNone/>
              </a:pPr>
              <a:t>1</a:t>
            </a:fld>
            <a:endParaRPr lang="en-US" sz="1400">
              <a:solidFill>
                <a:schemeClr val="tx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5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
                                        </p:tgtEl>
                                        <p:attrNameLst>
                                          <p:attrName>fillcolor</p:attrName>
                                        </p:attrNameLst>
                                      </p:cBhvr>
                                      <p:tavLst>
                                        <p:tav tm="0">
                                          <p:val>
                                            <p:clrVal>
                                              <a:schemeClr val="accent2"/>
                                            </p:clrVal>
                                          </p:val>
                                        </p:tav>
                                        <p:tav tm="50000">
                                          <p:val>
                                            <p:clrVal>
                                              <a:schemeClr val="hlink"/>
                                            </p:clrVal>
                                          </p:val>
                                        </p:tav>
                                      </p:tavLst>
                                    </p:anim>
                                    <p:set>
                                      <p:cBhvr>
                                        <p:cTn id="9" dur="5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algn="ctr" eaLnBrk="1" hangingPunct="1"/>
            <a:r>
              <a:rPr lang="en-US" sz="2800" smtClean="0">
                <a:solidFill>
                  <a:srgbClr val="3351E9"/>
                </a:solidFill>
              </a:rPr>
              <a:t>4. Lựa chọn sản lượng trong ngắn hạn của </a:t>
            </a:r>
            <a:r>
              <a:rPr lang="en-US" sz="2800" smtClean="0">
                <a:solidFill>
                  <a:srgbClr val="3351E9"/>
                </a:solidFill>
              </a:rPr>
              <a:t/>
            </a:r>
            <a:br>
              <a:rPr lang="en-US" sz="2800" smtClean="0">
                <a:solidFill>
                  <a:srgbClr val="3351E9"/>
                </a:solidFill>
              </a:rPr>
            </a:br>
            <a:r>
              <a:rPr lang="en-US" sz="2800" smtClean="0">
                <a:solidFill>
                  <a:srgbClr val="3351E9"/>
                </a:solidFill>
              </a:rPr>
              <a:t>doanh </a:t>
            </a:r>
            <a:r>
              <a:rPr lang="en-US" sz="2800" smtClean="0">
                <a:solidFill>
                  <a:srgbClr val="3351E9"/>
                </a:solidFill>
              </a:rPr>
              <a:t>nghiệp cạnh tranh hoàn hảo</a:t>
            </a:r>
          </a:p>
        </p:txBody>
      </p:sp>
      <p:sp>
        <p:nvSpPr>
          <p:cNvPr id="22531" name="Content Placeholder 2"/>
          <p:cNvSpPr>
            <a:spLocks noGrp="1"/>
          </p:cNvSpPr>
          <p:nvPr>
            <p:ph sz="quarter" idx="1"/>
          </p:nvPr>
        </p:nvSpPr>
        <p:spPr>
          <a:xfrm>
            <a:off x="612775" y="1600200"/>
            <a:ext cx="8153400" cy="4495800"/>
          </a:xfrm>
        </p:spPr>
        <p:txBody>
          <a:bodyPr/>
          <a:lstStyle/>
          <a:p>
            <a:pPr eaLnBrk="1" hangingPunct="1">
              <a:lnSpc>
                <a:spcPct val="150000"/>
              </a:lnSpc>
              <a:spcBef>
                <a:spcPts val="0"/>
              </a:spcBef>
              <a:buFont typeface="Wingdings" panose="05000000000000000000" pitchFamily="2" charset="2"/>
              <a:buNone/>
            </a:pPr>
            <a:r>
              <a:rPr lang="en-US" sz="3200" smtClean="0">
                <a:solidFill>
                  <a:srgbClr val="3351E9"/>
                </a:solidFill>
              </a:rPr>
              <a:t>a) Doanh nghiệp sẽ tối đa hóa lợi nhuận:</a:t>
            </a:r>
          </a:p>
          <a:p>
            <a:pPr eaLnBrk="1" hangingPunct="1">
              <a:lnSpc>
                <a:spcPct val="150000"/>
              </a:lnSpc>
              <a:spcBef>
                <a:spcPts val="0"/>
              </a:spcBef>
              <a:buFont typeface="Wingdings" panose="05000000000000000000" pitchFamily="2" charset="2"/>
              <a:buNone/>
            </a:pPr>
            <a:r>
              <a:rPr lang="en-US" sz="3200" smtClean="0"/>
              <a:t>Nếu giá thị trường là P</a:t>
            </a:r>
            <a:r>
              <a:rPr lang="en-US" sz="3200" baseline="-25000" smtClean="0"/>
              <a:t>0</a:t>
            </a:r>
            <a:r>
              <a:rPr lang="en-US" sz="3200" smtClean="0"/>
              <a:t> &gt; AC</a:t>
            </a:r>
            <a:r>
              <a:rPr lang="en-US" sz="3200" baseline="-25000" smtClean="0"/>
              <a:t>min</a:t>
            </a:r>
            <a:r>
              <a:rPr lang="en-US" sz="3200" smtClean="0"/>
              <a:t> thì DN sẽ cung ứng mức sản lượng là Q</a:t>
            </a:r>
            <a:r>
              <a:rPr lang="en-US" sz="3200" baseline="-25000" smtClean="0"/>
              <a:t>0</a:t>
            </a:r>
            <a:r>
              <a:rPr lang="en-US" sz="3200" smtClean="0"/>
              <a:t>, với P</a:t>
            </a:r>
            <a:r>
              <a:rPr lang="en-US" sz="3200" baseline="-25000" smtClean="0"/>
              <a:t>0 </a:t>
            </a:r>
            <a:r>
              <a:rPr lang="en-US" sz="3200" smtClean="0"/>
              <a:t>= MR</a:t>
            </a:r>
            <a:r>
              <a:rPr lang="en-US" sz="3200" baseline="-25000" smtClean="0"/>
              <a:t>0 </a:t>
            </a:r>
            <a:r>
              <a:rPr lang="en-US" sz="3200" smtClean="0"/>
              <a:t> </a:t>
            </a:r>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BB4529B-B22B-4DAB-8910-4D9DAC148291}" type="slidenum">
              <a:rPr lang="en-US" sz="1200">
                <a:solidFill>
                  <a:srgbClr val="FFFFFF"/>
                </a:solidFill>
              </a:rPr>
              <a:pPr>
                <a:lnSpc>
                  <a:spcPct val="80000"/>
                </a:lnSpc>
                <a:spcBef>
                  <a:spcPct val="0"/>
                </a:spcBef>
                <a:buClrTx/>
                <a:buSzTx/>
                <a:buFontTx/>
                <a:buNone/>
              </a:pPr>
              <a:t>10</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arn(inHorizontal)">
                                      <p:cBhvr>
                                        <p:cTn id="7" dur="500"/>
                                        <p:tgtEl>
                                          <p:spTgt spid="22530"/>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22531">
                                            <p:txEl>
                                              <p:pRg st="0" end="0"/>
                                            </p:txEl>
                                          </p:spTgt>
                                        </p:tgtEl>
                                        <p:attrNameLst>
                                          <p:attrName>style.visibility</p:attrName>
                                        </p:attrNameLst>
                                      </p:cBhvr>
                                      <p:to>
                                        <p:strVal val="visible"/>
                                      </p:to>
                                    </p:set>
                                    <p:animEffect transition="in" filter="barn(inHorizontal)">
                                      <p:cBhvr>
                                        <p:cTn id="11" dur="500"/>
                                        <p:tgtEl>
                                          <p:spTgt spid="22531">
                                            <p:txEl>
                                              <p:pRg st="0" end="0"/>
                                            </p:txEl>
                                          </p:spTgt>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barn(inHorizontal)">
                                      <p:cBhvr>
                                        <p:cTn id="15"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0C7A7CA9-5947-46ED-AA36-BD16D8D2BCFB}" type="slidenum">
              <a:rPr lang="en-US" sz="1200">
                <a:solidFill>
                  <a:srgbClr val="FFFFFF"/>
                </a:solidFill>
              </a:rPr>
              <a:pPr>
                <a:lnSpc>
                  <a:spcPct val="80000"/>
                </a:lnSpc>
                <a:spcBef>
                  <a:spcPct val="0"/>
                </a:spcBef>
                <a:buClrTx/>
                <a:buSzTx/>
                <a:buFontTx/>
                <a:buNone/>
              </a:pPr>
              <a:t>11</a:t>
            </a:fld>
            <a:endParaRPr lang="en-US" sz="1200">
              <a:solidFill>
                <a:srgbClr val="FFFFFF"/>
              </a:solidFill>
            </a:endParaRPr>
          </a:p>
        </p:txBody>
      </p:sp>
      <p:sp>
        <p:nvSpPr>
          <p:cNvPr id="25" name="TextBox 24"/>
          <p:cNvSpPr txBox="1">
            <a:spLocks noChangeArrowheads="1"/>
          </p:cNvSpPr>
          <p:nvPr/>
        </p:nvSpPr>
        <p:spPr bwMode="auto">
          <a:xfrm>
            <a:off x="304800" y="5257800"/>
            <a:ext cx="412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TC = AC.Q</a:t>
            </a:r>
            <a:r>
              <a:rPr lang="en-US" sz="2800" baseline="-25000">
                <a:latin typeface="Arial" panose="020B0604020202020204" pitchFamily="34" charset="0"/>
              </a:rPr>
              <a:t>0 </a:t>
            </a:r>
            <a:r>
              <a:rPr lang="en-US" sz="2800">
                <a:latin typeface="Arial" panose="020B0604020202020204" pitchFamily="34" charset="0"/>
              </a:rPr>
              <a:t> = S(0CBQ</a:t>
            </a:r>
            <a:r>
              <a:rPr lang="en-US" sz="2800" baseline="-25000">
                <a:latin typeface="Arial" panose="020B0604020202020204" pitchFamily="34" charset="0"/>
              </a:rPr>
              <a:t>0</a:t>
            </a:r>
            <a:r>
              <a:rPr lang="en-US" sz="2800">
                <a:latin typeface="Arial" panose="020B0604020202020204" pitchFamily="34" charset="0"/>
              </a:rPr>
              <a:t>)</a:t>
            </a:r>
          </a:p>
        </p:txBody>
      </p:sp>
      <p:grpSp>
        <p:nvGrpSpPr>
          <p:cNvPr id="2" name="Group 68"/>
          <p:cNvGrpSpPr>
            <a:grpSpLocks/>
          </p:cNvGrpSpPr>
          <p:nvPr/>
        </p:nvGrpSpPr>
        <p:grpSpPr bwMode="auto">
          <a:xfrm>
            <a:off x="2209800" y="2514600"/>
            <a:ext cx="2971800" cy="2133600"/>
            <a:chOff x="2819400" y="2971800"/>
            <a:chExt cx="2971798" cy="2133601"/>
          </a:xfrm>
        </p:grpSpPr>
        <p:cxnSp>
          <p:nvCxnSpPr>
            <p:cNvPr id="26" name="Straight Connector 25"/>
            <p:cNvCxnSpPr/>
            <p:nvPr/>
          </p:nvCxnSpPr>
          <p:spPr>
            <a:xfrm flipH="1" flipV="1">
              <a:off x="2819400" y="3040063"/>
              <a:ext cx="2943223" cy="793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22575" y="3048000"/>
              <a:ext cx="2895598" cy="2057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9" name="Straight Connector 28"/>
            <p:cNvCxnSpPr/>
            <p:nvPr/>
          </p:nvCxnSpPr>
          <p:spPr>
            <a:xfrm rot="10800000" flipV="1">
              <a:off x="3886199" y="3429000"/>
              <a:ext cx="1752599" cy="1676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3581399" y="2971800"/>
              <a:ext cx="2209799" cy="2057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2895600" y="3124200"/>
              <a:ext cx="1904999" cy="1828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4267199" y="3810000"/>
              <a:ext cx="1371599" cy="1295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3"/>
            </p:cNvCxnSpPr>
            <p:nvPr/>
          </p:nvCxnSpPr>
          <p:spPr>
            <a:xfrm flipH="1">
              <a:off x="4571999" y="4076701"/>
              <a:ext cx="1146174" cy="1028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52998" y="4419601"/>
              <a:ext cx="685800"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257798" y="4648201"/>
              <a:ext cx="38100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7" idx="0"/>
            </p:cNvCxnSpPr>
            <p:nvPr/>
          </p:nvCxnSpPr>
          <p:spPr>
            <a:xfrm rot="16200000" flipH="1" flipV="1">
              <a:off x="2820987" y="3046413"/>
              <a:ext cx="1447801" cy="14509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2895600" y="3048000"/>
              <a:ext cx="3048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2819400" y="3048000"/>
              <a:ext cx="609600" cy="60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819399" y="3048001"/>
              <a:ext cx="914400" cy="9143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2819400" y="3124200"/>
              <a:ext cx="1142999" cy="1066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895599" y="3124201"/>
              <a:ext cx="1600201" cy="16001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flipV="1">
              <a:off x="3200400" y="3048000"/>
              <a:ext cx="1904999" cy="1828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3200400" y="3276600"/>
              <a:ext cx="1904999" cy="1828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 name="Group 89"/>
          <p:cNvGrpSpPr>
            <a:grpSpLocks/>
          </p:cNvGrpSpPr>
          <p:nvPr/>
        </p:nvGrpSpPr>
        <p:grpSpPr bwMode="auto">
          <a:xfrm>
            <a:off x="2209800" y="1828800"/>
            <a:ext cx="2895600" cy="2819400"/>
            <a:chOff x="0" y="2514600"/>
            <a:chExt cx="2895600" cy="2819400"/>
          </a:xfrm>
        </p:grpSpPr>
        <p:sp>
          <p:nvSpPr>
            <p:cNvPr id="70" name="Rectangle 69"/>
            <p:cNvSpPr/>
            <p:nvPr/>
          </p:nvSpPr>
          <p:spPr>
            <a:xfrm>
              <a:off x="0" y="2514600"/>
              <a:ext cx="2895600" cy="2819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72" name="Straight Connector 71"/>
            <p:cNvCxnSpPr/>
            <p:nvPr/>
          </p:nvCxnSpPr>
          <p:spPr>
            <a:xfrm>
              <a:off x="0" y="26670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8194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9702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31226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32750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34274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35798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7322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8846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40370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41910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43434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44958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648200"/>
              <a:ext cx="2895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7990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9514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51038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5256213"/>
              <a:ext cx="2895600"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1" name="Rectangle 90"/>
          <p:cNvSpPr>
            <a:spLocks noChangeArrowheads="1"/>
          </p:cNvSpPr>
          <p:nvPr/>
        </p:nvSpPr>
        <p:spPr bwMode="auto">
          <a:xfrm>
            <a:off x="304800" y="57912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TR = P</a:t>
            </a:r>
            <a:r>
              <a:rPr lang="en-US" sz="2800" baseline="-25000">
                <a:latin typeface="Arial" panose="020B0604020202020204" pitchFamily="34" charset="0"/>
              </a:rPr>
              <a:t>0 </a:t>
            </a:r>
            <a:r>
              <a:rPr lang="en-US" sz="2800">
                <a:latin typeface="Arial" panose="020B0604020202020204" pitchFamily="34" charset="0"/>
              </a:rPr>
              <a:t>.Q</a:t>
            </a:r>
            <a:r>
              <a:rPr lang="en-US" sz="2800" baseline="-25000">
                <a:latin typeface="Arial" panose="020B0604020202020204" pitchFamily="34" charset="0"/>
              </a:rPr>
              <a:t>0 </a:t>
            </a:r>
            <a:r>
              <a:rPr lang="en-US" sz="2800">
                <a:latin typeface="Arial" panose="020B0604020202020204" pitchFamily="34" charset="0"/>
              </a:rPr>
              <a:t> = S( 0P</a:t>
            </a:r>
            <a:r>
              <a:rPr lang="en-US" sz="2800" baseline="-25000">
                <a:latin typeface="Arial" panose="020B0604020202020204" pitchFamily="34" charset="0"/>
              </a:rPr>
              <a:t>0 </a:t>
            </a:r>
            <a:r>
              <a:rPr lang="en-US" sz="2800">
                <a:latin typeface="Arial" panose="020B0604020202020204" pitchFamily="34" charset="0"/>
              </a:rPr>
              <a:t>AQ</a:t>
            </a:r>
            <a:r>
              <a:rPr lang="en-US" sz="2800" baseline="-25000">
                <a:latin typeface="Arial" panose="020B0604020202020204" pitchFamily="34" charset="0"/>
              </a:rPr>
              <a:t>0</a:t>
            </a:r>
            <a:r>
              <a:rPr lang="en-US" sz="2800">
                <a:latin typeface="Arial" panose="020B0604020202020204" pitchFamily="34" charset="0"/>
              </a:rPr>
              <a:t>)</a:t>
            </a:r>
          </a:p>
        </p:txBody>
      </p:sp>
      <p:sp>
        <p:nvSpPr>
          <p:cNvPr id="92" name="Rectangle 91"/>
          <p:cNvSpPr>
            <a:spLocks noChangeArrowheads="1"/>
          </p:cNvSpPr>
          <p:nvPr/>
        </p:nvSpPr>
        <p:spPr bwMode="auto">
          <a:xfrm>
            <a:off x="5562600" y="5334000"/>
            <a:ext cx="2819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S(CP</a:t>
            </a:r>
            <a:r>
              <a:rPr lang="en-US" sz="2800" baseline="-25000">
                <a:cs typeface="Times New Roman" panose="02020603050405020304" pitchFamily="18" charset="0"/>
              </a:rPr>
              <a:t>0 </a:t>
            </a:r>
            <a:r>
              <a:rPr lang="en-US" sz="2800">
                <a:cs typeface="Times New Roman" panose="02020603050405020304" pitchFamily="18" charset="0"/>
              </a:rPr>
              <a:t>AQ</a:t>
            </a:r>
            <a:r>
              <a:rPr lang="en-US" sz="2800" baseline="-25000">
                <a:cs typeface="Times New Roman" panose="02020603050405020304" pitchFamily="18" charset="0"/>
              </a:rPr>
              <a:t>0</a:t>
            </a:r>
            <a:r>
              <a:rPr lang="en-US" sz="2800">
                <a:cs typeface="Times New Roman" panose="02020603050405020304" pitchFamily="18" charset="0"/>
              </a:rPr>
              <a:t>) &gt; 0 </a:t>
            </a:r>
            <a:endParaRPr lang="en-US" sz="2800">
              <a:latin typeface="Arial" panose="020B0604020202020204" pitchFamily="34" charset="0"/>
            </a:endParaRPr>
          </a:p>
        </p:txBody>
      </p:sp>
      <p:sp>
        <p:nvSpPr>
          <p:cNvPr id="94" name="TextBox 93"/>
          <p:cNvSpPr txBox="1">
            <a:spLocks noChangeArrowheads="1"/>
          </p:cNvSpPr>
          <p:nvPr/>
        </p:nvSpPr>
        <p:spPr bwMode="auto">
          <a:xfrm>
            <a:off x="5105400" y="252571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B</a:t>
            </a:r>
          </a:p>
        </p:txBody>
      </p:sp>
      <p:sp>
        <p:nvSpPr>
          <p:cNvPr id="95" name="TextBox 94"/>
          <p:cNvSpPr txBox="1">
            <a:spLocks noChangeArrowheads="1"/>
          </p:cNvSpPr>
          <p:nvPr/>
        </p:nvSpPr>
        <p:spPr bwMode="auto">
          <a:xfrm>
            <a:off x="1828800" y="2373313"/>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C</a:t>
            </a:r>
          </a:p>
        </p:txBody>
      </p:sp>
      <p:cxnSp>
        <p:nvCxnSpPr>
          <p:cNvPr id="17" name="Straight Connector 16"/>
          <p:cNvCxnSpPr/>
          <p:nvPr/>
        </p:nvCxnSpPr>
        <p:spPr>
          <a:xfrm rot="5400000">
            <a:off x="3700764" y="3248819"/>
            <a:ext cx="28194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152650" y="1816100"/>
            <a:ext cx="4225925"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1797050" y="1611313"/>
            <a:ext cx="422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0</a:t>
            </a:r>
            <a:endParaRPr lang="en-US" sz="1800">
              <a:latin typeface="Arial" panose="020B0604020202020204" pitchFamily="34" charset="0"/>
            </a:endParaRPr>
          </a:p>
        </p:txBody>
      </p:sp>
      <p:sp>
        <p:nvSpPr>
          <p:cNvPr id="24" name="TextBox 23"/>
          <p:cNvSpPr txBox="1">
            <a:spLocks noChangeArrowheads="1"/>
          </p:cNvSpPr>
          <p:nvPr/>
        </p:nvSpPr>
        <p:spPr bwMode="auto">
          <a:xfrm>
            <a:off x="4921250" y="4659313"/>
            <a:ext cx="449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0</a:t>
            </a:r>
            <a:endParaRPr lang="en-US" sz="1800">
              <a:latin typeface="Arial" panose="020B0604020202020204" pitchFamily="34" charset="0"/>
            </a:endParaRPr>
          </a:p>
        </p:txBody>
      </p:sp>
      <p:sp>
        <p:nvSpPr>
          <p:cNvPr id="93" name="TextBox 92"/>
          <p:cNvSpPr txBox="1">
            <a:spLocks noChangeArrowheads="1"/>
          </p:cNvSpPr>
          <p:nvPr/>
        </p:nvSpPr>
        <p:spPr bwMode="auto">
          <a:xfrm>
            <a:off x="4876800" y="145891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A</a:t>
            </a:r>
          </a:p>
        </p:txBody>
      </p:sp>
      <p:grpSp>
        <p:nvGrpSpPr>
          <p:cNvPr id="4" name="Group 99"/>
          <p:cNvGrpSpPr>
            <a:grpSpLocks/>
          </p:cNvGrpSpPr>
          <p:nvPr/>
        </p:nvGrpSpPr>
        <p:grpSpPr bwMode="auto">
          <a:xfrm>
            <a:off x="1797050" y="239713"/>
            <a:ext cx="6356350" cy="4789487"/>
            <a:chOff x="1796365" y="240268"/>
            <a:chExt cx="6357035" cy="4788932"/>
          </a:xfrm>
        </p:grpSpPr>
        <p:cxnSp>
          <p:nvCxnSpPr>
            <p:cNvPr id="7" name="Straight Arrow Connector 6"/>
            <p:cNvCxnSpPr/>
            <p:nvPr/>
          </p:nvCxnSpPr>
          <p:spPr>
            <a:xfrm rot="5400000" flipH="1" flipV="1">
              <a:off x="5165" y="2488700"/>
              <a:ext cx="434289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77406" y="4659356"/>
              <a:ext cx="53345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2448898" y="2037110"/>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1" name="Freeform 10"/>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Freeform 11"/>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3" name="TextBox 12"/>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4" name="TextBox 13"/>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5" name="TextBox 14"/>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28700" name="TextBox 20"/>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28701" name="TextBox 21"/>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28702" name="TextBox 95"/>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sp>
        <p:nvSpPr>
          <p:cNvPr id="98" name="Right Brace 97"/>
          <p:cNvSpPr/>
          <p:nvPr/>
        </p:nvSpPr>
        <p:spPr>
          <a:xfrm>
            <a:off x="4572000" y="5334000"/>
            <a:ext cx="304800" cy="9144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
        <p:nvSpPr>
          <p:cNvPr id="102" name="Rectangle 101"/>
          <p:cNvSpPr>
            <a:spLocks noChangeArrowheads="1"/>
          </p:cNvSpPr>
          <p:nvPr/>
        </p:nvSpPr>
        <p:spPr bwMode="auto">
          <a:xfrm>
            <a:off x="4876800" y="55626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sym typeface="Wingdings" panose="05000000000000000000" pitchFamily="2" charset="2"/>
              </a:rPr>
              <a:t> </a:t>
            </a:r>
            <a:endParaRPr lang="en-US" sz="2800">
              <a:latin typeface="Arial" panose="020B0604020202020204" pitchFamily="34" charset="0"/>
            </a:endParaRPr>
          </a:p>
        </p:txBody>
      </p:sp>
      <p:cxnSp>
        <p:nvCxnSpPr>
          <p:cNvPr id="103" name="Straight Connector 102"/>
          <p:cNvCxnSpPr/>
          <p:nvPr/>
        </p:nvCxnSpPr>
        <p:spPr>
          <a:xfrm flipH="1" flipV="1">
            <a:off x="2209800" y="2582863"/>
            <a:ext cx="2943225" cy="793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ppt_x</p:attrName>
                                        </p:attrNameLst>
                                      </p:cBhvr>
                                      <p:tavLst>
                                        <p:tav tm="0">
                                          <p:val>
                                            <p:strVal val="#ppt_x-.2"/>
                                          </p:val>
                                        </p:tav>
                                        <p:tav tm="100000">
                                          <p:val>
                                            <p:strVal val="#ppt_x"/>
                                          </p:val>
                                        </p:tav>
                                      </p:tavLst>
                                    </p:anim>
                                    <p:anim calcmode="lin" valueType="num">
                                      <p:cBhvr>
                                        <p:cTn id="13"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ppt_x</p:attrName>
                                        </p:attrNameLst>
                                      </p:cBhvr>
                                      <p:tavLst>
                                        <p:tav tm="0">
                                          <p:val>
                                            <p:strVal val="#ppt_x-.2"/>
                                          </p:val>
                                        </p:tav>
                                        <p:tav tm="100000">
                                          <p:val>
                                            <p:strVal val="#ppt_x"/>
                                          </p:val>
                                        </p:tav>
                                      </p:tavLst>
                                    </p:anim>
                                    <p:anim calcmode="lin" valueType="num">
                                      <p:cBhvr>
                                        <p:cTn id="20"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0"/>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anim calcmode="lin" valueType="num">
                                      <p:cBhvr>
                                        <p:cTn id="24" dur="1000" fill="hold"/>
                                        <p:tgtEl>
                                          <p:spTgt spid="93"/>
                                        </p:tgtEl>
                                        <p:attrNameLst>
                                          <p:attrName>ppt_x</p:attrName>
                                        </p:attrNameLst>
                                      </p:cBhvr>
                                      <p:tavLst>
                                        <p:tav tm="0">
                                          <p:val>
                                            <p:strVal val="#ppt_x-.2"/>
                                          </p:val>
                                        </p:tav>
                                        <p:tav tm="100000">
                                          <p:val>
                                            <p:strVal val="#ppt_x"/>
                                          </p:val>
                                        </p:tav>
                                      </p:tavLst>
                                    </p:anim>
                                    <p:anim calcmode="lin" valueType="num">
                                      <p:cBhvr>
                                        <p:cTn id="25" dur="1000" fill="hold"/>
                                        <p:tgtEl>
                                          <p:spTgt spid="9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93"/>
                                        </p:tgtEl>
                                      </p:cBhvr>
                                    </p:animEffect>
                                  </p:childTnLst>
                                </p:cTn>
                              </p:par>
                              <p:par>
                                <p:cTn id="27" presetID="29"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ppt_x</p:attrName>
                                        </p:attrNameLst>
                                      </p:cBhvr>
                                      <p:tavLst>
                                        <p:tav tm="0">
                                          <p:val>
                                            <p:strVal val="#ppt_x-.2"/>
                                          </p:val>
                                        </p:tav>
                                        <p:tav tm="100000">
                                          <p:val>
                                            <p:strVal val="#ppt_x"/>
                                          </p:val>
                                        </p:tav>
                                      </p:tavLst>
                                    </p:anim>
                                    <p:anim calcmode="lin" valueType="num">
                                      <p:cBhvr>
                                        <p:cTn id="3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7"/>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1000" fill="hold"/>
                                        <p:tgtEl>
                                          <p:spTgt spid="24"/>
                                        </p:tgtEl>
                                        <p:attrNameLst>
                                          <p:attrName>ppt_x</p:attrName>
                                        </p:attrNameLst>
                                      </p:cBhvr>
                                      <p:tavLst>
                                        <p:tav tm="0">
                                          <p:val>
                                            <p:strVal val="#ppt_x-.2"/>
                                          </p:val>
                                        </p:tav>
                                        <p:tav tm="100000">
                                          <p:val>
                                            <p:strVal val="#ppt_x"/>
                                          </p:val>
                                        </p:tav>
                                      </p:tavLst>
                                    </p:anim>
                                    <p:anim calcmode="lin" valueType="num">
                                      <p:cBhvr>
                                        <p:cTn id="35"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edge">
                                      <p:cBhvr>
                                        <p:cTn id="41" dur="2000"/>
                                        <p:tgtEl>
                                          <p:spTgt spid="25"/>
                                        </p:tgtEl>
                                      </p:cBhvr>
                                    </p:animEffect>
                                  </p:childTnLst>
                                </p:cTn>
                              </p:par>
                            </p:childTnLst>
                          </p:cTn>
                        </p:par>
                        <p:par>
                          <p:cTn id="42" fill="hold" nodeType="afterGroup">
                            <p:stCondLst>
                              <p:cond delay="2000"/>
                            </p:stCondLst>
                            <p:childTnLst>
                              <p:par>
                                <p:cTn id="43" presetID="29" presetClass="entr" presetSubtype="0" fill="hold" nodeType="afterEffect">
                                  <p:stCondLst>
                                    <p:cond delay="0"/>
                                  </p:stCondLst>
                                  <p:childTnLst>
                                    <p:set>
                                      <p:cBhvr>
                                        <p:cTn id="44" dur="1" fill="hold">
                                          <p:stCondLst>
                                            <p:cond delay="0"/>
                                          </p:stCondLst>
                                        </p:cTn>
                                        <p:tgtEl>
                                          <p:spTgt spid="103"/>
                                        </p:tgtEl>
                                        <p:attrNameLst>
                                          <p:attrName>style.visibility</p:attrName>
                                        </p:attrNameLst>
                                      </p:cBhvr>
                                      <p:to>
                                        <p:strVal val="visible"/>
                                      </p:to>
                                    </p:set>
                                    <p:anim calcmode="lin" valueType="num">
                                      <p:cBhvr>
                                        <p:cTn id="45" dur="1000" fill="hold"/>
                                        <p:tgtEl>
                                          <p:spTgt spid="103"/>
                                        </p:tgtEl>
                                        <p:attrNameLst>
                                          <p:attrName>ppt_x</p:attrName>
                                        </p:attrNameLst>
                                      </p:cBhvr>
                                      <p:tavLst>
                                        <p:tav tm="0">
                                          <p:val>
                                            <p:strVal val="#ppt_x-.2"/>
                                          </p:val>
                                        </p:tav>
                                        <p:tav tm="100000">
                                          <p:val>
                                            <p:strVal val="#ppt_x"/>
                                          </p:val>
                                        </p:tav>
                                      </p:tavLst>
                                    </p:anim>
                                    <p:anim calcmode="lin" valueType="num">
                                      <p:cBhvr>
                                        <p:cTn id="46" dur="1000" fill="hold"/>
                                        <p:tgtEl>
                                          <p:spTgt spid="103"/>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3"/>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slide(fromBottom)">
                                      <p:cBhvr>
                                        <p:cTn id="51" dur="500"/>
                                        <p:tgtEl>
                                          <p:spTgt spid="95"/>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94"/>
                                        </p:tgtEl>
                                        <p:attrNameLst>
                                          <p:attrName>style.visibility</p:attrName>
                                        </p:attrNameLst>
                                      </p:cBhvr>
                                      <p:to>
                                        <p:strVal val="visible"/>
                                      </p:to>
                                    </p:set>
                                    <p:animEffect transition="in" filter="slide(fromBottom)">
                                      <p:cBhvr>
                                        <p:cTn id="54" dur="500"/>
                                        <p:tgtEl>
                                          <p:spTgt spid="9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1" presetClass="entr" presetSubtype="4"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heel(4)">
                                      <p:cBhvr>
                                        <p:cTn id="59" dur="20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strips(downLeft)">
                                      <p:cBhvr>
                                        <p:cTn id="64" dur="500"/>
                                        <p:tgtEl>
                                          <p:spTgt spid="9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1"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heel(4)">
                                      <p:cBhvr>
                                        <p:cTn id="69" dur="2000"/>
                                        <p:tgtEl>
                                          <p:spTgt spid="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26" fill="hold" grpId="0" nodeType="clickEffect">
                                  <p:stCondLst>
                                    <p:cond delay="0"/>
                                  </p:stCondLst>
                                  <p:childTnLst>
                                    <p:set>
                                      <p:cBhvr>
                                        <p:cTn id="73" dur="1" fill="hold">
                                          <p:stCondLst>
                                            <p:cond delay="0"/>
                                          </p:stCondLst>
                                        </p:cTn>
                                        <p:tgtEl>
                                          <p:spTgt spid="98"/>
                                        </p:tgtEl>
                                        <p:attrNameLst>
                                          <p:attrName>style.visibility</p:attrName>
                                        </p:attrNameLst>
                                      </p:cBhvr>
                                      <p:to>
                                        <p:strVal val="visible"/>
                                      </p:to>
                                    </p:set>
                                    <p:animEffect transition="in" filter="barn(inHorizontal)">
                                      <p:cBhvr>
                                        <p:cTn id="74" dur="500"/>
                                        <p:tgtEl>
                                          <p:spTgt spid="98"/>
                                        </p:tgtEl>
                                      </p:cBhvr>
                                    </p:animEffect>
                                  </p:childTnLst>
                                </p:cTn>
                              </p:par>
                              <p:par>
                                <p:cTn id="75" presetID="16" presetClass="entr" presetSubtype="26"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barn(inHorizontal)">
                                      <p:cBhvr>
                                        <p:cTn id="77" dur="500"/>
                                        <p:tgtEl>
                                          <p:spTgt spid="102"/>
                                        </p:tgtEl>
                                      </p:cBhvr>
                                    </p:animEffect>
                                  </p:childTnLst>
                                </p:cTn>
                              </p:par>
                              <p:par>
                                <p:cTn id="78" presetID="16" presetClass="entr" presetSubtype="26" fill="hold" grpId="0" nodeType="with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barn(inHorizontal)">
                                      <p:cBhvr>
                                        <p:cTn id="8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1" grpId="0"/>
      <p:bldP spid="92" grpId="0"/>
      <p:bldP spid="94" grpId="0"/>
      <p:bldP spid="95" grpId="0"/>
      <p:bldP spid="23" grpId="0"/>
      <p:bldP spid="24" grpId="0"/>
      <p:bldP spid="93" grpId="0"/>
      <p:bldP spid="98" grpId="0" animBg="1"/>
      <p:bldP spid="1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19960" y="326125"/>
            <a:ext cx="8153400" cy="990600"/>
          </a:xfrm>
        </p:spPr>
        <p:txBody>
          <a:bodyPr/>
          <a:lstStyle/>
          <a:p>
            <a:pPr eaLnBrk="1" hangingPunct="1"/>
            <a:r>
              <a:rPr lang="en-US" sz="3600" smtClean="0">
                <a:solidFill>
                  <a:srgbClr val="3351E9"/>
                </a:solidFill>
              </a:rPr>
              <a:t>b) Doanh nghiệp hòa vốn</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010981A5-43DE-4F61-B58D-9F664B7DE3D1}" type="slidenum">
              <a:rPr lang="en-US" sz="1200">
                <a:solidFill>
                  <a:srgbClr val="FFFFFF"/>
                </a:solidFill>
              </a:rPr>
              <a:pPr>
                <a:lnSpc>
                  <a:spcPct val="80000"/>
                </a:lnSpc>
                <a:spcBef>
                  <a:spcPct val="0"/>
                </a:spcBef>
                <a:buClrTx/>
                <a:buSzTx/>
                <a:buFontTx/>
                <a:buNone/>
              </a:pPr>
              <a:t>12</a:t>
            </a:fld>
            <a:endParaRPr lang="en-US" sz="1200">
              <a:solidFill>
                <a:srgbClr val="FFFFFF"/>
              </a:solidFill>
            </a:endParaRPr>
          </a:p>
        </p:txBody>
      </p:sp>
      <p:sp>
        <p:nvSpPr>
          <p:cNvPr id="23" name="Rectangle 22"/>
          <p:cNvSpPr/>
          <p:nvPr/>
        </p:nvSpPr>
        <p:spPr>
          <a:xfrm>
            <a:off x="304800" y="1905000"/>
            <a:ext cx="8382000" cy="1481175"/>
          </a:xfrm>
          <a:prstGeom prst="rect">
            <a:avLst/>
          </a:prstGeom>
        </p:spPr>
        <p:txBody>
          <a:bodyPr>
            <a:spAutoFit/>
          </a:bodyPr>
          <a:lstStyle/>
          <a:p>
            <a:pPr algn="just" eaLnBrk="1" hangingPunct="1">
              <a:lnSpc>
                <a:spcPct val="150000"/>
              </a:lnSpc>
              <a:defRPr/>
            </a:pPr>
            <a:r>
              <a:rPr lang="en-US" sz="3200">
                <a:latin typeface="+mj-lt"/>
              </a:rPr>
              <a:t>Nếu giá thị trường là P</a:t>
            </a:r>
            <a:r>
              <a:rPr lang="en-US" sz="3200" baseline="-25000">
                <a:latin typeface="+mj-lt"/>
              </a:rPr>
              <a:t>1</a:t>
            </a:r>
            <a:r>
              <a:rPr lang="en-US" sz="3200">
                <a:latin typeface="+mj-lt"/>
              </a:rPr>
              <a:t> = AC</a:t>
            </a:r>
            <a:r>
              <a:rPr lang="en-US" sz="3200" baseline="-25000">
                <a:latin typeface="+mj-lt"/>
              </a:rPr>
              <a:t>min  </a:t>
            </a:r>
            <a:r>
              <a:rPr lang="en-US" sz="3200">
                <a:latin typeface="+mj-lt"/>
              </a:rPr>
              <a:t>thì DN sẽ cung ứng mức sản lượng là Q</a:t>
            </a:r>
            <a:r>
              <a:rPr lang="en-US" sz="3200" baseline="-25000">
                <a:latin typeface="+mj-lt"/>
              </a:rPr>
              <a:t>1</a:t>
            </a:r>
            <a:r>
              <a:rPr lang="en-US" sz="3200">
                <a:latin typeface="+mj-lt"/>
              </a:rPr>
              <a:t> với MC = MR</a:t>
            </a:r>
            <a:r>
              <a:rPr lang="en-US" sz="3200" baseline="-25000">
                <a:latin typeface="+mj-lt"/>
              </a:rPr>
              <a:t>1</a:t>
            </a:r>
            <a:r>
              <a:rPr lang="en-US" sz="3200">
                <a:latin typeface="+mj-lt"/>
              </a:rPr>
              <a:t> = P</a:t>
            </a:r>
            <a:r>
              <a:rPr lang="en-US" sz="3200" baseline="-25000">
                <a:latin typeface="+mj-lt"/>
              </a:rPr>
              <a:t>1</a:t>
            </a:r>
            <a:r>
              <a:rPr lang="en-US" sz="3200">
                <a:latin typeface="+mj-lt"/>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edge">
                                      <p:cBhvr>
                                        <p:cTn id="7" dur="2000"/>
                                        <p:tgtEl>
                                          <p:spTgt spid="24578"/>
                                        </p:tgtEl>
                                      </p:cBhvr>
                                    </p:animEffect>
                                  </p:childTnLst>
                                </p:cTn>
                              </p:par>
                            </p:childTnLst>
                          </p:cTn>
                        </p:par>
                        <p:par>
                          <p:cTn id="8" fill="hold" nodeType="afterGroup">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edge">
                                      <p:cBhvr>
                                        <p:cTn id="1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ED127421-4149-4E86-BF42-645628667053}" type="slidenum">
              <a:rPr lang="en-US" sz="1200">
                <a:solidFill>
                  <a:srgbClr val="FFFFFF"/>
                </a:solidFill>
              </a:rPr>
              <a:pPr>
                <a:lnSpc>
                  <a:spcPct val="80000"/>
                </a:lnSpc>
                <a:spcBef>
                  <a:spcPct val="0"/>
                </a:spcBef>
                <a:buClrTx/>
                <a:buSzTx/>
                <a:buFontTx/>
                <a:buNone/>
              </a:pPr>
              <a:t>13</a:t>
            </a:fld>
            <a:endParaRPr lang="en-US" sz="1200">
              <a:solidFill>
                <a:srgbClr val="FFFFFF"/>
              </a:solidFill>
            </a:endParaRPr>
          </a:p>
        </p:txBody>
      </p:sp>
      <p:sp>
        <p:nvSpPr>
          <p:cNvPr id="6" name="TextBox 5"/>
          <p:cNvSpPr txBox="1">
            <a:spLocks noChangeArrowheads="1"/>
          </p:cNvSpPr>
          <p:nvPr/>
        </p:nvSpPr>
        <p:spPr bwMode="auto">
          <a:xfrm>
            <a:off x="304800" y="5029200"/>
            <a:ext cx="435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TC = AC.Q</a:t>
            </a:r>
            <a:r>
              <a:rPr lang="en-US" sz="2800" baseline="-25000">
                <a:latin typeface="Arial" panose="020B0604020202020204" pitchFamily="34" charset="0"/>
              </a:rPr>
              <a:t>1 </a:t>
            </a:r>
            <a:r>
              <a:rPr lang="en-US" sz="2800">
                <a:latin typeface="Arial" panose="020B0604020202020204" pitchFamily="34" charset="0"/>
              </a:rPr>
              <a:t> = S(0P</a:t>
            </a:r>
            <a:r>
              <a:rPr lang="en-US" sz="2800" baseline="-25000">
                <a:latin typeface="Arial" panose="020B0604020202020204" pitchFamily="34" charset="0"/>
              </a:rPr>
              <a:t>1</a:t>
            </a:r>
            <a:r>
              <a:rPr lang="en-US" sz="2800">
                <a:latin typeface="Arial" panose="020B0604020202020204" pitchFamily="34" charset="0"/>
              </a:rPr>
              <a:t>DQ</a:t>
            </a:r>
            <a:r>
              <a:rPr lang="en-US" sz="2800" baseline="-25000">
                <a:latin typeface="Arial" panose="020B0604020202020204" pitchFamily="34" charset="0"/>
              </a:rPr>
              <a:t>1</a:t>
            </a:r>
            <a:r>
              <a:rPr lang="en-US" sz="2800">
                <a:latin typeface="Arial" panose="020B0604020202020204" pitchFamily="34" charset="0"/>
              </a:rPr>
              <a:t>)</a:t>
            </a:r>
          </a:p>
        </p:txBody>
      </p:sp>
      <p:sp>
        <p:nvSpPr>
          <p:cNvPr id="7" name="Rectangle 6"/>
          <p:cNvSpPr>
            <a:spLocks noChangeArrowheads="1"/>
          </p:cNvSpPr>
          <p:nvPr/>
        </p:nvSpPr>
        <p:spPr bwMode="auto">
          <a:xfrm>
            <a:off x="304800" y="55626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TR = P</a:t>
            </a:r>
            <a:r>
              <a:rPr lang="en-US" sz="2800" baseline="-25000">
                <a:latin typeface="Arial" panose="020B0604020202020204" pitchFamily="34" charset="0"/>
              </a:rPr>
              <a:t>1 </a:t>
            </a:r>
            <a:r>
              <a:rPr lang="en-US" sz="2800">
                <a:latin typeface="Arial" panose="020B0604020202020204" pitchFamily="34" charset="0"/>
              </a:rPr>
              <a:t>.Q</a:t>
            </a:r>
            <a:r>
              <a:rPr lang="en-US" sz="2800" baseline="-25000">
                <a:latin typeface="Arial" panose="020B0604020202020204" pitchFamily="34" charset="0"/>
              </a:rPr>
              <a:t>1 </a:t>
            </a:r>
            <a:r>
              <a:rPr lang="en-US" sz="2800">
                <a:latin typeface="Arial" panose="020B0604020202020204" pitchFamily="34" charset="0"/>
              </a:rPr>
              <a:t> = S( 0P</a:t>
            </a:r>
            <a:r>
              <a:rPr lang="en-US" sz="2800" baseline="-25000">
                <a:latin typeface="Arial" panose="020B0604020202020204" pitchFamily="34" charset="0"/>
              </a:rPr>
              <a:t>1</a:t>
            </a:r>
            <a:r>
              <a:rPr lang="en-US" sz="2800">
                <a:latin typeface="Arial" panose="020B0604020202020204" pitchFamily="34" charset="0"/>
              </a:rPr>
              <a:t>DQ</a:t>
            </a:r>
            <a:r>
              <a:rPr lang="en-US" sz="2800" baseline="-25000">
                <a:latin typeface="Arial" panose="020B0604020202020204" pitchFamily="34" charset="0"/>
              </a:rPr>
              <a:t>1</a:t>
            </a:r>
            <a:r>
              <a:rPr lang="en-US" sz="2800">
                <a:latin typeface="Arial" panose="020B0604020202020204" pitchFamily="34" charset="0"/>
              </a:rPr>
              <a:t>)</a:t>
            </a:r>
          </a:p>
        </p:txBody>
      </p:sp>
      <p:sp>
        <p:nvSpPr>
          <p:cNvPr id="8" name="Rectangle 7"/>
          <p:cNvSpPr>
            <a:spLocks noChangeArrowheads="1"/>
          </p:cNvSpPr>
          <p:nvPr/>
        </p:nvSpPr>
        <p:spPr bwMode="auto">
          <a:xfrm>
            <a:off x="5486400" y="5410200"/>
            <a:ext cx="281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0</a:t>
            </a:r>
            <a:endParaRPr lang="en-US" sz="2800">
              <a:latin typeface="Arial" panose="020B0604020202020204" pitchFamily="34" charset="0"/>
            </a:endParaRPr>
          </a:p>
        </p:txBody>
      </p:sp>
      <p:grpSp>
        <p:nvGrpSpPr>
          <p:cNvPr id="2" name="Group 8"/>
          <p:cNvGrpSpPr>
            <a:grpSpLocks/>
          </p:cNvGrpSpPr>
          <p:nvPr/>
        </p:nvGrpSpPr>
        <p:grpSpPr bwMode="auto">
          <a:xfrm>
            <a:off x="1797050" y="76200"/>
            <a:ext cx="6356350" cy="4789488"/>
            <a:chOff x="1796365" y="240268"/>
            <a:chExt cx="6357035" cy="4788932"/>
          </a:xfrm>
        </p:grpSpPr>
        <p:cxnSp>
          <p:nvCxnSpPr>
            <p:cNvPr id="10" name="Straight Arrow Connector 9"/>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448898" y="2037109"/>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3" name="Freeform 12"/>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4" name="Freeform 13"/>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5" name="TextBox 14"/>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6" name="TextBox 15"/>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7" name="TextBox 16"/>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0783" name="TextBox 17"/>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0784" name="TextBox 18"/>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0785" name="TextBox 19"/>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sp>
        <p:nvSpPr>
          <p:cNvPr id="21" name="Right Brace 20"/>
          <p:cNvSpPr/>
          <p:nvPr/>
        </p:nvSpPr>
        <p:spPr>
          <a:xfrm>
            <a:off x="4572000" y="5105400"/>
            <a:ext cx="304800" cy="9144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
        <p:nvSpPr>
          <p:cNvPr id="22" name="Rectangle 21"/>
          <p:cNvSpPr>
            <a:spLocks noChangeArrowheads="1"/>
          </p:cNvSpPr>
          <p:nvPr/>
        </p:nvSpPr>
        <p:spPr bwMode="auto">
          <a:xfrm>
            <a:off x="4876800" y="53340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sym typeface="Wingdings" panose="05000000000000000000" pitchFamily="2" charset="2"/>
              </a:rPr>
              <a:t> </a:t>
            </a:r>
            <a:endParaRPr lang="en-US" sz="2800">
              <a:latin typeface="Arial" panose="020B0604020202020204" pitchFamily="34" charset="0"/>
            </a:endParaRPr>
          </a:p>
        </p:txBody>
      </p:sp>
      <p:grpSp>
        <p:nvGrpSpPr>
          <p:cNvPr id="3" name="Group 22"/>
          <p:cNvGrpSpPr>
            <a:grpSpLocks/>
          </p:cNvGrpSpPr>
          <p:nvPr/>
        </p:nvGrpSpPr>
        <p:grpSpPr bwMode="auto">
          <a:xfrm>
            <a:off x="2209800" y="2503488"/>
            <a:ext cx="2438400" cy="1981200"/>
            <a:chOff x="2819400" y="2971800"/>
            <a:chExt cx="2971798" cy="2133601"/>
          </a:xfrm>
        </p:grpSpPr>
        <p:cxnSp>
          <p:nvCxnSpPr>
            <p:cNvPr id="24" name="Straight Connector 23"/>
            <p:cNvCxnSpPr/>
            <p:nvPr/>
          </p:nvCxnSpPr>
          <p:spPr>
            <a:xfrm flipH="1" flipV="1">
              <a:off x="2819400" y="3040185"/>
              <a:ext cx="2942777" cy="854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23270" y="3048732"/>
              <a:ext cx="2894407" cy="2056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6" name="Straight Connector 25"/>
            <p:cNvCxnSpPr/>
            <p:nvPr/>
          </p:nvCxnSpPr>
          <p:spPr>
            <a:xfrm rot="10800000" flipV="1">
              <a:off x="3885456" y="3428267"/>
              <a:ext cx="1752896" cy="1677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3581697" y="2971800"/>
              <a:ext cx="2209501" cy="20566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2894856" y="3123955"/>
              <a:ext cx="1905742" cy="18292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4266604" y="3809512"/>
              <a:ext cx="1371749" cy="1295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3"/>
            </p:cNvCxnSpPr>
            <p:nvPr/>
          </p:nvCxnSpPr>
          <p:spPr>
            <a:xfrm flipH="1">
              <a:off x="4572296" y="4076212"/>
              <a:ext cx="1145380" cy="10291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53121" y="4420169"/>
              <a:ext cx="685557" cy="6849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258010" y="4648126"/>
              <a:ext cx="379535" cy="3811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5" idx="0"/>
            </p:cNvCxnSpPr>
            <p:nvPr/>
          </p:nvCxnSpPr>
          <p:spPr>
            <a:xfrm rot="16200000" flipH="1" flipV="1">
              <a:off x="2821769" y="3046363"/>
              <a:ext cx="1446335" cy="14510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2894856" y="3048732"/>
              <a:ext cx="305693" cy="3043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2819400" y="3048732"/>
              <a:ext cx="609451" cy="6086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820504" y="3047628"/>
              <a:ext cx="912935" cy="915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2819400" y="3123955"/>
              <a:ext cx="1143446" cy="1066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894781" y="3124031"/>
              <a:ext cx="1600201" cy="16000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3200549" y="3048732"/>
              <a:ext cx="1905742" cy="18275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3200549" y="3276112"/>
              <a:ext cx="1905742" cy="18292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Group 40"/>
          <p:cNvGrpSpPr>
            <a:grpSpLocks/>
          </p:cNvGrpSpPr>
          <p:nvPr/>
        </p:nvGrpSpPr>
        <p:grpSpPr bwMode="auto">
          <a:xfrm>
            <a:off x="2209800" y="2514600"/>
            <a:ext cx="2362200" cy="1981200"/>
            <a:chOff x="0" y="2514600"/>
            <a:chExt cx="2895600" cy="2819400"/>
          </a:xfrm>
        </p:grpSpPr>
        <p:sp>
          <p:nvSpPr>
            <p:cNvPr id="42" name="Rectangle 41"/>
            <p:cNvSpPr/>
            <p:nvPr/>
          </p:nvSpPr>
          <p:spPr>
            <a:xfrm>
              <a:off x="0" y="2514600"/>
              <a:ext cx="2895600" cy="2819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43" name="Straight Connector 42"/>
            <p:cNvCxnSpPr/>
            <p:nvPr/>
          </p:nvCxnSpPr>
          <p:spPr>
            <a:xfrm>
              <a:off x="0" y="2665963"/>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2819584"/>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0" y="2970945"/>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3122308"/>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0" y="327592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3427290"/>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358091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3732274"/>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0" y="3883636"/>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4037257"/>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4190878"/>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434449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0" y="4495862"/>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0" y="4647223"/>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798586"/>
              <a:ext cx="2895600" cy="2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0" y="4952207"/>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0" y="5103568"/>
              <a:ext cx="2895600" cy="22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525718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p:nvPr/>
        </p:nvCxnSpPr>
        <p:spPr>
          <a:xfrm rot="5400000">
            <a:off x="3619501" y="3530600"/>
            <a:ext cx="1905000"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1752600" y="2351088"/>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1</a:t>
            </a:r>
            <a:endParaRPr lang="en-US" sz="1800">
              <a:latin typeface="Arial" panose="020B0604020202020204" pitchFamily="34" charset="0"/>
            </a:endParaRPr>
          </a:p>
        </p:txBody>
      </p:sp>
      <p:sp>
        <p:nvSpPr>
          <p:cNvPr id="66" name="TextBox 65"/>
          <p:cNvSpPr txBox="1">
            <a:spLocks noChangeArrowheads="1"/>
          </p:cNvSpPr>
          <p:nvPr/>
        </p:nvSpPr>
        <p:spPr bwMode="auto">
          <a:xfrm>
            <a:off x="4343400" y="4484688"/>
            <a:ext cx="449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1</a:t>
            </a:r>
            <a:endParaRPr lang="en-US" sz="1800">
              <a:latin typeface="Arial" panose="020B0604020202020204" pitchFamily="34" charset="0"/>
            </a:endParaRPr>
          </a:p>
        </p:txBody>
      </p:sp>
      <p:sp>
        <p:nvSpPr>
          <p:cNvPr id="67" name="TextBox 66"/>
          <p:cNvSpPr txBox="1">
            <a:spLocks noChangeArrowheads="1"/>
          </p:cNvSpPr>
          <p:nvPr/>
        </p:nvSpPr>
        <p:spPr bwMode="auto">
          <a:xfrm>
            <a:off x="4572000" y="2503488"/>
            <a:ext cx="35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D</a:t>
            </a:r>
          </a:p>
        </p:txBody>
      </p:sp>
      <p:cxnSp>
        <p:nvCxnSpPr>
          <p:cNvPr id="68" name="Straight Connector 67"/>
          <p:cNvCxnSpPr/>
          <p:nvPr/>
        </p:nvCxnSpPr>
        <p:spPr>
          <a:xfrm flipH="1">
            <a:off x="2209800" y="2566988"/>
            <a:ext cx="3276600" cy="476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71" name="TextBox 70"/>
          <p:cNvSpPr txBox="1">
            <a:spLocks noChangeArrowheads="1"/>
          </p:cNvSpPr>
          <p:nvPr/>
        </p:nvSpPr>
        <p:spPr bwMode="auto">
          <a:xfrm>
            <a:off x="3124200" y="914400"/>
            <a:ext cx="160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Điểm hòa vốn</a:t>
            </a:r>
          </a:p>
        </p:txBody>
      </p:sp>
      <p:cxnSp>
        <p:nvCxnSpPr>
          <p:cNvPr id="73" name="Straight Arrow Connector 72"/>
          <p:cNvCxnSpPr>
            <a:stCxn id="71" idx="2"/>
          </p:cNvCxnSpPr>
          <p:nvPr/>
        </p:nvCxnSpPr>
        <p:spPr>
          <a:xfrm rot="16200000" flipH="1">
            <a:off x="3672682" y="1539081"/>
            <a:ext cx="1077912" cy="56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1000" fill="hold"/>
                                        <p:tgtEl>
                                          <p:spTgt spid="65"/>
                                        </p:tgtEl>
                                        <p:attrNameLst>
                                          <p:attrName>ppt_x</p:attrName>
                                        </p:attrNameLst>
                                      </p:cBhvr>
                                      <p:tavLst>
                                        <p:tav tm="0">
                                          <p:val>
                                            <p:strVal val="#ppt_x-.2"/>
                                          </p:val>
                                        </p:tav>
                                        <p:tav tm="100000">
                                          <p:val>
                                            <p:strVal val="#ppt_x"/>
                                          </p:val>
                                        </p:tav>
                                      </p:tavLst>
                                    </p:anim>
                                    <p:anim calcmode="lin" valueType="num">
                                      <p:cBhvr>
                                        <p:cTn id="13"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1000" fill="hold"/>
                                        <p:tgtEl>
                                          <p:spTgt spid="67"/>
                                        </p:tgtEl>
                                        <p:attrNameLst>
                                          <p:attrName>ppt_x</p:attrName>
                                        </p:attrNameLst>
                                      </p:cBhvr>
                                      <p:tavLst>
                                        <p:tav tm="0">
                                          <p:val>
                                            <p:strVal val="#ppt_x-.2"/>
                                          </p:val>
                                        </p:tav>
                                        <p:tav tm="100000">
                                          <p:val>
                                            <p:strVal val="#ppt_x"/>
                                          </p:val>
                                        </p:tav>
                                      </p:tavLst>
                                    </p:anim>
                                    <p:anim calcmode="lin" valueType="num">
                                      <p:cBhvr>
                                        <p:cTn id="18"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7"/>
                                        </p:tgtEl>
                                      </p:cBhvr>
                                    </p:animEffect>
                                  </p:childTnLst>
                                </p:cTn>
                              </p:par>
                              <p:par>
                                <p:cTn id="20" presetID="29"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1000" fill="hold"/>
                                        <p:tgtEl>
                                          <p:spTgt spid="63"/>
                                        </p:tgtEl>
                                        <p:attrNameLst>
                                          <p:attrName>ppt_x</p:attrName>
                                        </p:attrNameLst>
                                      </p:cBhvr>
                                      <p:tavLst>
                                        <p:tav tm="0">
                                          <p:val>
                                            <p:strVal val="#ppt_x-.2"/>
                                          </p:val>
                                        </p:tav>
                                        <p:tav tm="100000">
                                          <p:val>
                                            <p:strVal val="#ppt_x"/>
                                          </p:val>
                                        </p:tav>
                                      </p:tavLst>
                                    </p:anim>
                                    <p:anim calcmode="lin" valueType="num">
                                      <p:cBhvr>
                                        <p:cTn id="23"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3"/>
                                        </p:tgtEl>
                                      </p:cBhvr>
                                    </p:animEffect>
                                  </p:childTnLst>
                                </p:cTn>
                              </p:par>
                            </p:childTnLst>
                          </p:cTn>
                        </p:par>
                        <p:par>
                          <p:cTn id="25" fill="hold" nodeType="afterGroup">
                            <p:stCondLst>
                              <p:cond delay="1000"/>
                            </p:stCondLst>
                            <p:childTnLst>
                              <p:par>
                                <p:cTn id="26" presetID="29" presetClass="entr" presetSubtype="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p:cTn id="28" dur="1000" fill="hold"/>
                                        <p:tgtEl>
                                          <p:spTgt spid="68"/>
                                        </p:tgtEl>
                                        <p:attrNameLst>
                                          <p:attrName>ppt_x</p:attrName>
                                        </p:attrNameLst>
                                      </p:cBhvr>
                                      <p:tavLst>
                                        <p:tav tm="0">
                                          <p:val>
                                            <p:strVal val="#ppt_x-.2"/>
                                          </p:val>
                                        </p:tav>
                                        <p:tav tm="100000">
                                          <p:val>
                                            <p:strVal val="#ppt_x"/>
                                          </p:val>
                                        </p:tav>
                                      </p:tavLst>
                                    </p:anim>
                                    <p:anim calcmode="lin" valueType="num">
                                      <p:cBhvr>
                                        <p:cTn id="29"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8"/>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p:cTn id="33" dur="1000" fill="hold"/>
                                        <p:tgtEl>
                                          <p:spTgt spid="66"/>
                                        </p:tgtEl>
                                        <p:attrNameLst>
                                          <p:attrName>ppt_x</p:attrName>
                                        </p:attrNameLst>
                                      </p:cBhvr>
                                      <p:tavLst>
                                        <p:tav tm="0">
                                          <p:val>
                                            <p:strVal val="#ppt_x-.2"/>
                                          </p:val>
                                        </p:tav>
                                        <p:tav tm="100000">
                                          <p:val>
                                            <p:strVal val="#ppt_x"/>
                                          </p:val>
                                        </p:tav>
                                      </p:tavLst>
                                    </p:anim>
                                    <p:anim calcmode="lin" valueType="num">
                                      <p:cBhvr>
                                        <p:cTn id="34"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35" dur="1000"/>
                                        <p:tgtEl>
                                          <p:spTgt spid="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edge">
                                      <p:cBhvr>
                                        <p:cTn id="40" dur="20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4"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4)">
                                      <p:cBhvr>
                                        <p:cTn id="45" dur="20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strips(downLeft)">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1"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heel(4)">
                                      <p:cBhvr>
                                        <p:cTn id="55" dur="2000"/>
                                        <p:tgtEl>
                                          <p:spTgt spid="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6"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arn(inHorizontal)">
                                      <p:cBhvr>
                                        <p:cTn id="60" dur="500"/>
                                        <p:tgtEl>
                                          <p:spTgt spid="21"/>
                                        </p:tgtEl>
                                      </p:cBhvr>
                                    </p:animEffect>
                                  </p:childTnLst>
                                </p:cTn>
                              </p:par>
                              <p:par>
                                <p:cTn id="61" presetID="16" presetClass="entr" presetSubtype="2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inHorizontal)">
                                      <p:cBhvr>
                                        <p:cTn id="63" dur="500"/>
                                        <p:tgtEl>
                                          <p:spTgt spid="22"/>
                                        </p:tgtEl>
                                      </p:cBhvr>
                                    </p:animEffect>
                                  </p:childTnLst>
                                </p:cTn>
                              </p:par>
                              <p:par>
                                <p:cTn id="64" presetID="16" presetClass="entr" presetSubtype="26"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arn(inHorizontal)">
                                      <p:cBhvr>
                                        <p:cTn id="66" dur="500"/>
                                        <p:tgtEl>
                                          <p:spTgt spid="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down)">
                                      <p:cBhvr>
                                        <p:cTn id="71" dur="500"/>
                                        <p:tgtEl>
                                          <p:spTgt spid="71"/>
                                        </p:tgtEl>
                                      </p:cBhvr>
                                    </p:animEffect>
                                  </p:childTnLst>
                                </p:cTn>
                              </p:par>
                              <p:par>
                                <p:cTn id="72" presetID="22" presetClass="entr" presetSubtype="4" fill="hold"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1" grpId="0" animBg="1"/>
      <p:bldP spid="22" grpId="0"/>
      <p:bldP spid="65" grpId="0"/>
      <p:bldP spid="66" grpId="0"/>
      <p:bldP spid="67"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326125"/>
            <a:ext cx="8153400" cy="990600"/>
          </a:xfrm>
        </p:spPr>
        <p:txBody>
          <a:bodyPr/>
          <a:lstStyle/>
          <a:p>
            <a:pPr eaLnBrk="1" hangingPunct="1"/>
            <a:r>
              <a:rPr lang="en-US" sz="3600" smtClean="0">
                <a:solidFill>
                  <a:srgbClr val="3351E9"/>
                </a:solidFill>
              </a:rPr>
              <a:t>c) Doanh nghiệp tối thiểu hóa lỗ</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534F546A-DADD-484A-A44A-53DE2FCF1974}" type="slidenum">
              <a:rPr lang="en-US" sz="1200">
                <a:solidFill>
                  <a:srgbClr val="FFFFFF"/>
                </a:solidFill>
              </a:rPr>
              <a:pPr>
                <a:lnSpc>
                  <a:spcPct val="80000"/>
                </a:lnSpc>
                <a:spcBef>
                  <a:spcPct val="0"/>
                </a:spcBef>
                <a:buClrTx/>
                <a:buSzTx/>
                <a:buFontTx/>
                <a:buNone/>
              </a:pPr>
              <a:t>14</a:t>
            </a:fld>
            <a:endParaRPr lang="en-US" sz="1200">
              <a:solidFill>
                <a:srgbClr val="FFFFFF"/>
              </a:solidFill>
            </a:endParaRPr>
          </a:p>
        </p:txBody>
      </p:sp>
      <p:sp>
        <p:nvSpPr>
          <p:cNvPr id="23" name="Rectangle 22"/>
          <p:cNvSpPr/>
          <p:nvPr/>
        </p:nvSpPr>
        <p:spPr>
          <a:xfrm>
            <a:off x="304800" y="1905000"/>
            <a:ext cx="8305800" cy="2485745"/>
          </a:xfrm>
          <a:prstGeom prst="rect">
            <a:avLst/>
          </a:prstGeom>
        </p:spPr>
        <p:txBody>
          <a:bodyPr>
            <a:spAutoFit/>
          </a:bodyPr>
          <a:lstStyle/>
          <a:p>
            <a:pPr algn="just" eaLnBrk="1" hangingPunct="1">
              <a:lnSpc>
                <a:spcPct val="150000"/>
              </a:lnSpc>
              <a:defRPr/>
            </a:pPr>
            <a:r>
              <a:rPr lang="en-US" sz="3600">
                <a:latin typeface="+mj-lt"/>
              </a:rPr>
              <a:t>Nếu giá thị trường là AVC</a:t>
            </a:r>
            <a:r>
              <a:rPr lang="en-US" sz="3600" baseline="-25000">
                <a:latin typeface="+mj-lt"/>
              </a:rPr>
              <a:t>min </a:t>
            </a:r>
            <a:r>
              <a:rPr lang="en-US" sz="3600">
                <a:latin typeface="+mj-lt"/>
              </a:rPr>
              <a:t> &lt; P</a:t>
            </a:r>
            <a:r>
              <a:rPr lang="en-US" sz="3600" baseline="-25000">
                <a:latin typeface="+mj-lt"/>
              </a:rPr>
              <a:t>2</a:t>
            </a:r>
            <a:r>
              <a:rPr lang="en-US" sz="3600">
                <a:latin typeface="+mj-lt"/>
              </a:rPr>
              <a:t> &lt; AC</a:t>
            </a:r>
            <a:r>
              <a:rPr lang="en-US" sz="3600" baseline="-25000">
                <a:latin typeface="+mj-lt"/>
              </a:rPr>
              <a:t>min  </a:t>
            </a:r>
            <a:r>
              <a:rPr lang="en-US" sz="3600">
                <a:latin typeface="+mj-lt"/>
              </a:rPr>
              <a:t>thì DN sẽ cung ứng mức sản lượng là Q</a:t>
            </a:r>
            <a:r>
              <a:rPr lang="en-US" sz="3600" baseline="-25000">
                <a:latin typeface="+mj-lt"/>
              </a:rPr>
              <a:t>2</a:t>
            </a:r>
            <a:r>
              <a:rPr lang="en-US" sz="3600">
                <a:latin typeface="+mj-lt"/>
              </a:rPr>
              <a:t> với MC = MR</a:t>
            </a:r>
            <a:r>
              <a:rPr lang="en-US" sz="3600" baseline="-25000">
                <a:latin typeface="+mj-lt"/>
              </a:rPr>
              <a:t>2</a:t>
            </a:r>
            <a:r>
              <a:rPr lang="en-US" sz="3600">
                <a:latin typeface="+mj-lt"/>
              </a:rPr>
              <a:t> = P</a:t>
            </a:r>
            <a:r>
              <a:rPr lang="en-US" sz="3600" baseline="-25000">
                <a:latin typeface="+mj-lt"/>
              </a:rPr>
              <a:t>2</a:t>
            </a:r>
            <a:r>
              <a:rPr lang="en-US" sz="3600">
                <a:latin typeface="+mj-lt"/>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ppt_x</p:attrName>
                                        </p:attrNameLst>
                                      </p:cBhvr>
                                      <p:tavLst>
                                        <p:tav tm="0">
                                          <p:val>
                                            <p:strVal val="#ppt_x-.2"/>
                                          </p:val>
                                        </p:tav>
                                        <p:tav tm="100000">
                                          <p:val>
                                            <p:strVal val="#ppt_x"/>
                                          </p:val>
                                        </p:tav>
                                      </p:tavLst>
                                    </p:anim>
                                    <p:anim calcmode="lin" valueType="num">
                                      <p:cBhvr>
                                        <p:cTn id="8" dur="1000" fill="hold"/>
                                        <p:tgtEl>
                                          <p:spTgt spid="26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626"/>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ppt_x</p:attrName>
                                        </p:attrNameLst>
                                      </p:cBhvr>
                                      <p:tavLst>
                                        <p:tav tm="0">
                                          <p:val>
                                            <p:strVal val="#ppt_x-.2"/>
                                          </p:val>
                                        </p:tav>
                                        <p:tav tm="100000">
                                          <p:val>
                                            <p:strVal val="#ppt_x"/>
                                          </p:val>
                                        </p:tav>
                                      </p:tavLst>
                                    </p:anim>
                                    <p:anim calcmode="lin" valueType="num">
                                      <p:cBhvr>
                                        <p:cTn id="14"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2950D34A-4653-489B-B5D7-1EA4BA5D4241}" type="slidenum">
              <a:rPr lang="en-US" sz="1200">
                <a:solidFill>
                  <a:srgbClr val="FFFFFF"/>
                </a:solidFill>
              </a:rPr>
              <a:pPr>
                <a:lnSpc>
                  <a:spcPct val="80000"/>
                </a:lnSpc>
                <a:spcBef>
                  <a:spcPct val="0"/>
                </a:spcBef>
                <a:buClrTx/>
                <a:buSzTx/>
                <a:buFontTx/>
                <a:buNone/>
              </a:pPr>
              <a:t>15</a:t>
            </a:fld>
            <a:endParaRPr lang="en-US" sz="1200">
              <a:solidFill>
                <a:srgbClr val="FFFFFF"/>
              </a:solidFill>
            </a:endParaRPr>
          </a:p>
        </p:txBody>
      </p:sp>
      <p:sp>
        <p:nvSpPr>
          <p:cNvPr id="6" name="TextBox 5"/>
          <p:cNvSpPr txBox="1">
            <a:spLocks noChangeArrowheads="1"/>
          </p:cNvSpPr>
          <p:nvPr/>
        </p:nvSpPr>
        <p:spPr bwMode="auto">
          <a:xfrm>
            <a:off x="152400" y="5029200"/>
            <a:ext cx="412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TC = AC.Q</a:t>
            </a:r>
            <a:r>
              <a:rPr lang="en-US" sz="2800" baseline="-25000">
                <a:latin typeface="Arial" panose="020B0604020202020204" pitchFamily="34" charset="0"/>
              </a:rPr>
              <a:t>2 </a:t>
            </a:r>
            <a:r>
              <a:rPr lang="en-US" sz="2800">
                <a:latin typeface="Arial" panose="020B0604020202020204" pitchFamily="34" charset="0"/>
              </a:rPr>
              <a:t> = S(0GFQ</a:t>
            </a:r>
            <a:r>
              <a:rPr lang="en-US" sz="2800" baseline="-25000">
                <a:latin typeface="Arial" panose="020B0604020202020204" pitchFamily="34" charset="0"/>
              </a:rPr>
              <a:t>2</a:t>
            </a:r>
            <a:r>
              <a:rPr lang="en-US" sz="2800">
                <a:latin typeface="Arial" panose="020B0604020202020204" pitchFamily="34" charset="0"/>
              </a:rPr>
              <a:t>)</a:t>
            </a:r>
          </a:p>
        </p:txBody>
      </p:sp>
      <p:sp>
        <p:nvSpPr>
          <p:cNvPr id="7" name="Rectangle 6"/>
          <p:cNvSpPr>
            <a:spLocks noChangeArrowheads="1"/>
          </p:cNvSpPr>
          <p:nvPr/>
        </p:nvSpPr>
        <p:spPr bwMode="auto">
          <a:xfrm>
            <a:off x="152400" y="55626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TR = P</a:t>
            </a:r>
            <a:r>
              <a:rPr lang="en-US" sz="2800" baseline="-25000">
                <a:latin typeface="Arial" panose="020B0604020202020204" pitchFamily="34" charset="0"/>
              </a:rPr>
              <a:t>2 </a:t>
            </a:r>
            <a:r>
              <a:rPr lang="en-US" sz="2800">
                <a:latin typeface="Arial" panose="020B0604020202020204" pitchFamily="34" charset="0"/>
              </a:rPr>
              <a:t>.Q</a:t>
            </a:r>
            <a:r>
              <a:rPr lang="en-US" sz="2800" baseline="-25000">
                <a:latin typeface="Arial" panose="020B0604020202020204" pitchFamily="34" charset="0"/>
              </a:rPr>
              <a:t>2 </a:t>
            </a:r>
            <a:r>
              <a:rPr lang="en-US" sz="2800">
                <a:latin typeface="Arial" panose="020B0604020202020204" pitchFamily="34" charset="0"/>
              </a:rPr>
              <a:t> = S( 0P</a:t>
            </a:r>
            <a:r>
              <a:rPr lang="en-US" sz="2800" baseline="-25000">
                <a:latin typeface="Arial" panose="020B0604020202020204" pitchFamily="34" charset="0"/>
              </a:rPr>
              <a:t>2</a:t>
            </a:r>
            <a:r>
              <a:rPr lang="en-US" sz="2800">
                <a:latin typeface="Arial" panose="020B0604020202020204" pitchFamily="34" charset="0"/>
              </a:rPr>
              <a:t>EQ</a:t>
            </a:r>
            <a:r>
              <a:rPr lang="en-US" sz="2800" baseline="-25000">
                <a:latin typeface="Arial" panose="020B0604020202020204" pitchFamily="34" charset="0"/>
              </a:rPr>
              <a:t>2</a:t>
            </a:r>
            <a:r>
              <a:rPr lang="en-US" sz="2800">
                <a:latin typeface="Arial" panose="020B0604020202020204" pitchFamily="34" charset="0"/>
              </a:rPr>
              <a:t>)</a:t>
            </a:r>
          </a:p>
        </p:txBody>
      </p:sp>
      <p:sp>
        <p:nvSpPr>
          <p:cNvPr id="8" name="Rectangle 7"/>
          <p:cNvSpPr>
            <a:spLocks noChangeArrowheads="1"/>
          </p:cNvSpPr>
          <p:nvPr/>
        </p:nvSpPr>
        <p:spPr bwMode="auto">
          <a:xfrm>
            <a:off x="5105400" y="53340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-S(P</a:t>
            </a:r>
            <a:r>
              <a:rPr lang="en-US" sz="2800" baseline="-25000">
                <a:cs typeface="Times New Roman" panose="02020603050405020304" pitchFamily="18" charset="0"/>
              </a:rPr>
              <a:t>2</a:t>
            </a:r>
            <a:r>
              <a:rPr lang="en-US" sz="2800">
                <a:cs typeface="Times New Roman" panose="02020603050405020304" pitchFamily="18" charset="0"/>
              </a:rPr>
              <a:t>GFE) </a:t>
            </a:r>
            <a:endParaRPr lang="en-US" sz="2800">
              <a:latin typeface="Arial" panose="020B0604020202020204" pitchFamily="34" charset="0"/>
            </a:endParaRPr>
          </a:p>
        </p:txBody>
      </p:sp>
      <p:grpSp>
        <p:nvGrpSpPr>
          <p:cNvPr id="2" name="Group 8"/>
          <p:cNvGrpSpPr>
            <a:grpSpLocks/>
          </p:cNvGrpSpPr>
          <p:nvPr/>
        </p:nvGrpSpPr>
        <p:grpSpPr bwMode="auto">
          <a:xfrm>
            <a:off x="1797050" y="76200"/>
            <a:ext cx="6356350" cy="4789488"/>
            <a:chOff x="1796365" y="240268"/>
            <a:chExt cx="6357035" cy="4788932"/>
          </a:xfrm>
        </p:grpSpPr>
        <p:cxnSp>
          <p:nvCxnSpPr>
            <p:cNvPr id="10" name="Straight Arrow Connector 9"/>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448898" y="2037109"/>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3" name="Freeform 12"/>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4" name="Freeform 13"/>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5" name="TextBox 14"/>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6" name="TextBox 15"/>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7" name="TextBox 16"/>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2851" name="TextBox 17"/>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2852" name="TextBox 18"/>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2853" name="TextBox 19"/>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sp>
        <p:nvSpPr>
          <p:cNvPr id="21" name="Right Brace 20"/>
          <p:cNvSpPr/>
          <p:nvPr/>
        </p:nvSpPr>
        <p:spPr>
          <a:xfrm>
            <a:off x="4419600" y="5105400"/>
            <a:ext cx="304800" cy="9144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
        <p:nvSpPr>
          <p:cNvPr id="22" name="Rectangle 21"/>
          <p:cNvSpPr>
            <a:spLocks noChangeArrowheads="1"/>
          </p:cNvSpPr>
          <p:nvPr/>
        </p:nvSpPr>
        <p:spPr bwMode="auto">
          <a:xfrm>
            <a:off x="4724400" y="53340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sym typeface="Wingdings" panose="05000000000000000000" pitchFamily="2" charset="2"/>
              </a:rPr>
              <a:t> </a:t>
            </a:r>
            <a:endParaRPr lang="en-US" sz="2800">
              <a:latin typeface="Arial" panose="020B0604020202020204" pitchFamily="34" charset="0"/>
            </a:endParaRPr>
          </a:p>
        </p:txBody>
      </p:sp>
      <p:grpSp>
        <p:nvGrpSpPr>
          <p:cNvPr id="3" name="Group 22"/>
          <p:cNvGrpSpPr>
            <a:grpSpLocks/>
          </p:cNvGrpSpPr>
          <p:nvPr/>
        </p:nvGrpSpPr>
        <p:grpSpPr bwMode="auto">
          <a:xfrm>
            <a:off x="2195513" y="2514600"/>
            <a:ext cx="2209800" cy="1981200"/>
            <a:chOff x="2819400" y="2971800"/>
            <a:chExt cx="2971798" cy="2133601"/>
          </a:xfrm>
        </p:grpSpPr>
        <p:cxnSp>
          <p:nvCxnSpPr>
            <p:cNvPr id="24" name="Straight Connector 23"/>
            <p:cNvCxnSpPr/>
            <p:nvPr/>
          </p:nvCxnSpPr>
          <p:spPr>
            <a:xfrm flipH="1" flipV="1">
              <a:off x="2819400" y="3040185"/>
              <a:ext cx="2941909" cy="854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23670" y="3048733"/>
              <a:ext cx="2894941" cy="20566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6" name="Straight Connector 25"/>
            <p:cNvCxnSpPr/>
            <p:nvPr/>
          </p:nvCxnSpPr>
          <p:spPr>
            <a:xfrm rot="10800000" flipV="1">
              <a:off x="3886856" y="3428268"/>
              <a:ext cx="1752762" cy="1677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3581563" y="2971800"/>
              <a:ext cx="2209635" cy="20566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2896257" y="3123956"/>
              <a:ext cx="1904342" cy="18292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4266871" y="3809512"/>
              <a:ext cx="1372748" cy="1295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3"/>
            </p:cNvCxnSpPr>
            <p:nvPr/>
          </p:nvCxnSpPr>
          <p:spPr>
            <a:xfrm flipH="1">
              <a:off x="4572162" y="4076212"/>
              <a:ext cx="1146449" cy="10291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53120" y="4418902"/>
              <a:ext cx="685556" cy="6874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258776" y="4647628"/>
              <a:ext cx="379535" cy="3821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5" idx="0"/>
            </p:cNvCxnSpPr>
            <p:nvPr/>
          </p:nvCxnSpPr>
          <p:spPr>
            <a:xfrm rot="16200000" flipH="1" flipV="1">
              <a:off x="2822102" y="3046031"/>
              <a:ext cx="1446335" cy="14517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2896257" y="3048733"/>
              <a:ext cx="303158" cy="3043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2819400" y="3048733"/>
              <a:ext cx="610585" cy="6086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819803" y="3048330"/>
              <a:ext cx="912935" cy="9137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2819400" y="3123956"/>
              <a:ext cx="1142177" cy="1066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895681" y="3124532"/>
              <a:ext cx="1600201" cy="15990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3199414" y="3048733"/>
              <a:ext cx="1906476" cy="18275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3199414" y="3276112"/>
              <a:ext cx="1906476" cy="18292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40"/>
          <p:cNvGrpSpPr>
            <a:grpSpLocks/>
          </p:cNvGrpSpPr>
          <p:nvPr/>
        </p:nvGrpSpPr>
        <p:grpSpPr bwMode="auto">
          <a:xfrm>
            <a:off x="2209800" y="3120702"/>
            <a:ext cx="2133600" cy="1259505"/>
            <a:chOff x="0" y="2514600"/>
            <a:chExt cx="2895600" cy="2819400"/>
          </a:xfrm>
        </p:grpSpPr>
        <p:sp>
          <p:nvSpPr>
            <p:cNvPr id="42" name="Rectangle 41"/>
            <p:cNvSpPr/>
            <p:nvPr/>
          </p:nvSpPr>
          <p:spPr>
            <a:xfrm>
              <a:off x="0" y="2514600"/>
              <a:ext cx="2895600" cy="2819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43" name="Straight Connector 42"/>
            <p:cNvCxnSpPr/>
            <p:nvPr/>
          </p:nvCxnSpPr>
          <p:spPr>
            <a:xfrm>
              <a:off x="0" y="2667318"/>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2820035"/>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0" y="2969817"/>
              <a:ext cx="2895600" cy="29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3122534"/>
              <a:ext cx="2895600" cy="29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0" y="327525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342796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3580687"/>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3733404"/>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0" y="3883184"/>
              <a:ext cx="2895600" cy="29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4035901"/>
              <a:ext cx="2895600" cy="29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4191557"/>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4344274"/>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0" y="449699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0" y="4646771"/>
              <a:ext cx="2895600" cy="29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79948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0" y="4952206"/>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0" y="5104924"/>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5257641"/>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p:nvPr/>
        </p:nvCxnSpPr>
        <p:spPr>
          <a:xfrm rot="5400000">
            <a:off x="3426069" y="3550433"/>
            <a:ext cx="1905000" cy="28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1752600" y="27432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2</a:t>
            </a:r>
            <a:endParaRPr lang="en-US" sz="1800">
              <a:latin typeface="Arial" panose="020B0604020202020204" pitchFamily="34" charset="0"/>
            </a:endParaRPr>
          </a:p>
        </p:txBody>
      </p:sp>
      <p:sp>
        <p:nvSpPr>
          <p:cNvPr id="66" name="TextBox 65"/>
          <p:cNvSpPr txBox="1">
            <a:spLocks noChangeArrowheads="1"/>
          </p:cNvSpPr>
          <p:nvPr/>
        </p:nvSpPr>
        <p:spPr bwMode="auto">
          <a:xfrm>
            <a:off x="4191000" y="4484688"/>
            <a:ext cx="449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2</a:t>
            </a:r>
            <a:endParaRPr lang="en-US" sz="1800">
              <a:latin typeface="Arial" panose="020B0604020202020204" pitchFamily="34" charset="0"/>
            </a:endParaRPr>
          </a:p>
        </p:txBody>
      </p:sp>
      <p:sp>
        <p:nvSpPr>
          <p:cNvPr id="67" name="TextBox 66"/>
          <p:cNvSpPr txBox="1">
            <a:spLocks noChangeArrowheads="1"/>
          </p:cNvSpPr>
          <p:nvPr/>
        </p:nvSpPr>
        <p:spPr bwMode="auto">
          <a:xfrm>
            <a:off x="4337050" y="269875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E</a:t>
            </a:r>
          </a:p>
        </p:txBody>
      </p:sp>
      <p:cxnSp>
        <p:nvCxnSpPr>
          <p:cNvPr id="68" name="Straight Connector 67"/>
          <p:cNvCxnSpPr/>
          <p:nvPr/>
        </p:nvCxnSpPr>
        <p:spPr>
          <a:xfrm flipH="1">
            <a:off x="2209800" y="3014663"/>
            <a:ext cx="3206750"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a:off x="2209800" y="2557463"/>
            <a:ext cx="21336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a:spLocks noChangeArrowheads="1"/>
          </p:cNvSpPr>
          <p:nvPr/>
        </p:nvSpPr>
        <p:spPr bwMode="auto">
          <a:xfrm>
            <a:off x="4191000" y="2133600"/>
            <a:ext cx="32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F</a:t>
            </a:r>
          </a:p>
        </p:txBody>
      </p:sp>
      <p:sp>
        <p:nvSpPr>
          <p:cNvPr id="77" name="TextBox 76"/>
          <p:cNvSpPr txBox="1">
            <a:spLocks noChangeArrowheads="1"/>
          </p:cNvSpPr>
          <p:nvPr/>
        </p:nvSpPr>
        <p:spPr bwMode="auto">
          <a:xfrm>
            <a:off x="1828800" y="22860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G</a:t>
            </a:r>
          </a:p>
        </p:txBody>
      </p:sp>
      <p:grpSp>
        <p:nvGrpSpPr>
          <p:cNvPr id="9" name="Group 22"/>
          <p:cNvGrpSpPr>
            <a:grpSpLocks/>
          </p:cNvGrpSpPr>
          <p:nvPr/>
        </p:nvGrpSpPr>
        <p:grpSpPr bwMode="auto">
          <a:xfrm>
            <a:off x="2209800" y="2525713"/>
            <a:ext cx="2209800" cy="503237"/>
            <a:chOff x="2819400" y="2971800"/>
            <a:chExt cx="2971798" cy="2133601"/>
          </a:xfrm>
        </p:grpSpPr>
        <p:cxnSp>
          <p:nvCxnSpPr>
            <p:cNvPr id="88" name="Straight Connector 87"/>
            <p:cNvCxnSpPr/>
            <p:nvPr/>
          </p:nvCxnSpPr>
          <p:spPr>
            <a:xfrm flipH="1" flipV="1">
              <a:off x="2819400" y="3039106"/>
              <a:ext cx="2941909" cy="672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823670" y="3045835"/>
              <a:ext cx="2894941" cy="2059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90" name="Straight Connector 89"/>
            <p:cNvCxnSpPr/>
            <p:nvPr/>
          </p:nvCxnSpPr>
          <p:spPr>
            <a:xfrm rot="10800000" flipV="1">
              <a:off x="3886856" y="3429481"/>
              <a:ext cx="1752764" cy="1675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flipV="1">
              <a:off x="3581564" y="2971800"/>
              <a:ext cx="2209634" cy="2059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V="1">
              <a:off x="2896257" y="3126602"/>
              <a:ext cx="1904342" cy="18239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4266871" y="3806396"/>
              <a:ext cx="1372749" cy="12990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9" idx="3"/>
            </p:cNvCxnSpPr>
            <p:nvPr/>
          </p:nvCxnSpPr>
          <p:spPr>
            <a:xfrm flipH="1">
              <a:off x="4572164" y="4075620"/>
              <a:ext cx="1146447" cy="10297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952638" y="4418419"/>
              <a:ext cx="686522" cy="6874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256722" y="4648466"/>
              <a:ext cx="383647" cy="382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9" idx="0"/>
            </p:cNvCxnSpPr>
            <p:nvPr/>
          </p:nvCxnSpPr>
          <p:spPr>
            <a:xfrm rot="16200000" flipH="1" flipV="1">
              <a:off x="2818364" y="3046870"/>
              <a:ext cx="1453812" cy="14517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V="1">
              <a:off x="2896257" y="3045835"/>
              <a:ext cx="303158" cy="3028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0800000" flipV="1">
              <a:off x="2819400" y="3045835"/>
              <a:ext cx="610585" cy="612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2818590" y="3046645"/>
              <a:ext cx="915363" cy="9137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flipV="1">
              <a:off x="2819400" y="3126602"/>
              <a:ext cx="1142179" cy="10701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2894839" y="3128021"/>
              <a:ext cx="1601885" cy="1599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0800000" flipV="1">
              <a:off x="3199414" y="3045835"/>
              <a:ext cx="1906477" cy="18307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flipV="1">
              <a:off x="3199414" y="3274675"/>
              <a:ext cx="1906477" cy="18307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5" name="Rectangle 81"/>
          <p:cNvSpPr>
            <a:spLocks noChangeArrowheads="1"/>
          </p:cNvSpPr>
          <p:nvPr/>
        </p:nvSpPr>
        <p:spPr bwMode="auto">
          <a:xfrm>
            <a:off x="457200" y="6169550"/>
            <a:ext cx="868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-S(P</a:t>
            </a:r>
            <a:r>
              <a:rPr lang="en-US" sz="2800" baseline="-25000">
                <a:cs typeface="Times New Roman" panose="02020603050405020304" pitchFamily="18" charset="0"/>
              </a:rPr>
              <a:t>2</a:t>
            </a:r>
            <a:r>
              <a:rPr lang="en-US" sz="2800">
                <a:cs typeface="Times New Roman" panose="02020603050405020304" pitchFamily="18" charset="0"/>
              </a:rPr>
              <a:t>GFE) </a:t>
            </a:r>
            <a:r>
              <a:rPr lang="en-US" sz="2800">
                <a:cs typeface="Times New Roman" panose="02020603050405020304" pitchFamily="18" charset="0"/>
                <a:sym typeface="Wingdings" panose="05000000000000000000" pitchFamily="2" charset="2"/>
              </a:rPr>
              <a:t> </a:t>
            </a:r>
            <a:r>
              <a:rPr lang="en-US" sz="2800">
                <a:cs typeface="Times New Roman" panose="02020603050405020304" pitchFamily="18" charset="0"/>
              </a:rPr>
              <a:t> DN lỗ phần S(P</a:t>
            </a:r>
            <a:r>
              <a:rPr lang="en-US" sz="2800" baseline="-25000">
                <a:cs typeface="Times New Roman" panose="02020603050405020304" pitchFamily="18" charset="0"/>
              </a:rPr>
              <a:t>2</a:t>
            </a:r>
            <a:r>
              <a:rPr lang="en-US" sz="2800">
                <a:cs typeface="Times New Roman" panose="02020603050405020304" pitchFamily="18" charset="0"/>
              </a:rPr>
              <a:t>GFE) </a:t>
            </a:r>
            <a:r>
              <a:rPr lang="en-US" sz="2800">
                <a:solidFill>
                  <a:srgbClr val="FF0000"/>
                </a:solidFill>
                <a:latin typeface="Arial" panose="020B0604020202020204" pitchFamily="34" charset="0"/>
              </a:rPr>
              <a:t>?</a:t>
            </a:r>
            <a:r>
              <a:rPr lang="en-US" sz="2800">
                <a:cs typeface="Times New Roman" panose="02020603050405020304" pitchFamily="18" charset="0"/>
              </a:rPr>
              <a:t> </a:t>
            </a:r>
            <a:endParaRPr lang="en-US" sz="280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1000" fill="hold"/>
                                        <p:tgtEl>
                                          <p:spTgt spid="65"/>
                                        </p:tgtEl>
                                        <p:attrNameLst>
                                          <p:attrName>ppt_x</p:attrName>
                                        </p:attrNameLst>
                                      </p:cBhvr>
                                      <p:tavLst>
                                        <p:tav tm="0">
                                          <p:val>
                                            <p:strVal val="#ppt_x-.2"/>
                                          </p:val>
                                        </p:tav>
                                        <p:tav tm="100000">
                                          <p:val>
                                            <p:strVal val="#ppt_x"/>
                                          </p:val>
                                        </p:tav>
                                      </p:tavLst>
                                    </p:anim>
                                    <p:anim calcmode="lin" valueType="num">
                                      <p:cBhvr>
                                        <p:cTn id="13"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1000" fill="hold"/>
                                        <p:tgtEl>
                                          <p:spTgt spid="67"/>
                                        </p:tgtEl>
                                        <p:attrNameLst>
                                          <p:attrName>ppt_x</p:attrName>
                                        </p:attrNameLst>
                                      </p:cBhvr>
                                      <p:tavLst>
                                        <p:tav tm="0">
                                          <p:val>
                                            <p:strVal val="#ppt_x-.2"/>
                                          </p:val>
                                        </p:tav>
                                        <p:tav tm="100000">
                                          <p:val>
                                            <p:strVal val="#ppt_x"/>
                                          </p:val>
                                        </p:tav>
                                      </p:tavLst>
                                    </p:anim>
                                    <p:anim calcmode="lin" valueType="num">
                                      <p:cBhvr>
                                        <p:cTn id="18"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7"/>
                                        </p:tgtEl>
                                      </p:cBhvr>
                                    </p:animEffect>
                                  </p:childTnLst>
                                </p:cTn>
                              </p:par>
                              <p:par>
                                <p:cTn id="20" presetID="29"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1000" fill="hold"/>
                                        <p:tgtEl>
                                          <p:spTgt spid="63"/>
                                        </p:tgtEl>
                                        <p:attrNameLst>
                                          <p:attrName>ppt_x</p:attrName>
                                        </p:attrNameLst>
                                      </p:cBhvr>
                                      <p:tavLst>
                                        <p:tav tm="0">
                                          <p:val>
                                            <p:strVal val="#ppt_x-.2"/>
                                          </p:val>
                                        </p:tav>
                                        <p:tav tm="100000">
                                          <p:val>
                                            <p:strVal val="#ppt_x"/>
                                          </p:val>
                                        </p:tav>
                                      </p:tavLst>
                                    </p:anim>
                                    <p:anim calcmode="lin" valueType="num">
                                      <p:cBhvr>
                                        <p:cTn id="23"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3"/>
                                        </p:tgtEl>
                                      </p:cBhvr>
                                    </p:animEffect>
                                  </p:childTnLst>
                                </p:cTn>
                              </p:par>
                            </p:childTnLst>
                          </p:cTn>
                        </p:par>
                        <p:par>
                          <p:cTn id="25" fill="hold" nodeType="afterGroup">
                            <p:stCondLst>
                              <p:cond delay="1000"/>
                            </p:stCondLst>
                            <p:childTnLst>
                              <p:par>
                                <p:cTn id="26" presetID="29" presetClass="entr" presetSubtype="0" fill="hold" nodeType="after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2"/>
                                          </p:val>
                                        </p:tav>
                                        <p:tav tm="100000">
                                          <p:val>
                                            <p:strVal val="#ppt_x"/>
                                          </p:val>
                                        </p:tav>
                                      </p:tavLst>
                                    </p:anim>
                                    <p:anim calcmode="lin" valueType="num">
                                      <p:cBhvr>
                                        <p:cTn id="29" dur="1000" fill="hold"/>
                                        <p:tgtEl>
                                          <p:spTgt spid="7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5"/>
                                        </p:tgtEl>
                                      </p:cBhvr>
                                    </p:animEffect>
                                  </p:childTnLst>
                                </p:cTn>
                              </p:par>
                            </p:childTnLst>
                          </p:cTn>
                        </p:par>
                        <p:par>
                          <p:cTn id="31" fill="hold" nodeType="afterGroup">
                            <p:stCondLst>
                              <p:cond delay="2000"/>
                            </p:stCondLst>
                            <p:childTnLst>
                              <p:par>
                                <p:cTn id="32" presetID="29" presetClass="entr" presetSubtype="0" fill="hold" nodeType="afterEffect">
                                  <p:stCondLst>
                                    <p:cond delay="0"/>
                                  </p:stCondLst>
                                  <p:childTnLst>
                                    <p:set>
                                      <p:cBhvr>
                                        <p:cTn id="33" dur="1" fill="hold">
                                          <p:stCondLst>
                                            <p:cond delay="0"/>
                                          </p:stCondLst>
                                        </p:cTn>
                                        <p:tgtEl>
                                          <p:spTgt spid="68"/>
                                        </p:tgtEl>
                                        <p:attrNameLst>
                                          <p:attrName>style.visibility</p:attrName>
                                        </p:attrNameLst>
                                      </p:cBhvr>
                                      <p:to>
                                        <p:strVal val="visible"/>
                                      </p:to>
                                    </p:set>
                                    <p:anim calcmode="lin" valueType="num">
                                      <p:cBhvr>
                                        <p:cTn id="34" dur="1000" fill="hold"/>
                                        <p:tgtEl>
                                          <p:spTgt spid="68"/>
                                        </p:tgtEl>
                                        <p:attrNameLst>
                                          <p:attrName>ppt_x</p:attrName>
                                        </p:attrNameLst>
                                      </p:cBhvr>
                                      <p:tavLst>
                                        <p:tav tm="0">
                                          <p:val>
                                            <p:strVal val="#ppt_x-.2"/>
                                          </p:val>
                                        </p:tav>
                                        <p:tav tm="100000">
                                          <p:val>
                                            <p:strVal val="#ppt_x"/>
                                          </p:val>
                                        </p:tav>
                                      </p:tavLst>
                                    </p:anim>
                                    <p:anim calcmode="lin" valueType="num">
                                      <p:cBhvr>
                                        <p:cTn id="35"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8"/>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1000" fill="hold"/>
                                        <p:tgtEl>
                                          <p:spTgt spid="66"/>
                                        </p:tgtEl>
                                        <p:attrNameLst>
                                          <p:attrName>ppt_x</p:attrName>
                                        </p:attrNameLst>
                                      </p:cBhvr>
                                      <p:tavLst>
                                        <p:tav tm="0">
                                          <p:val>
                                            <p:strVal val="#ppt_x-.2"/>
                                          </p:val>
                                        </p:tav>
                                        <p:tav tm="100000">
                                          <p:val>
                                            <p:strVal val="#ppt_x"/>
                                          </p:val>
                                        </p:tav>
                                      </p:tavLst>
                                    </p:anim>
                                    <p:anim calcmode="lin" valueType="num">
                                      <p:cBhvr>
                                        <p:cTn id="40"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66"/>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1000" fill="hold"/>
                                        <p:tgtEl>
                                          <p:spTgt spid="76"/>
                                        </p:tgtEl>
                                        <p:attrNameLst>
                                          <p:attrName>ppt_x</p:attrName>
                                        </p:attrNameLst>
                                      </p:cBhvr>
                                      <p:tavLst>
                                        <p:tav tm="0">
                                          <p:val>
                                            <p:strVal val="#ppt_x-.2"/>
                                          </p:val>
                                        </p:tav>
                                        <p:tav tm="100000">
                                          <p:val>
                                            <p:strVal val="#ppt_x"/>
                                          </p:val>
                                        </p:tav>
                                      </p:tavLst>
                                    </p:anim>
                                    <p:anim calcmode="lin" valueType="num">
                                      <p:cBhvr>
                                        <p:cTn id="45" dur="1000" fill="hold"/>
                                        <p:tgtEl>
                                          <p:spTgt spid="76"/>
                                        </p:tgtEl>
                                        <p:attrNameLst>
                                          <p:attrName>ppt_y</p:attrName>
                                        </p:attrNameLst>
                                      </p:cBhvr>
                                      <p:tavLst>
                                        <p:tav tm="0">
                                          <p:val>
                                            <p:strVal val="#ppt_y"/>
                                          </p:val>
                                        </p:tav>
                                        <p:tav tm="100000">
                                          <p:val>
                                            <p:strVal val="#ppt_y"/>
                                          </p:val>
                                        </p:tav>
                                      </p:tavLst>
                                    </p:anim>
                                    <p:animEffect transition="in" filter="wipe(right)" prLst="gradientSize: 0.1">
                                      <p:cBhvr>
                                        <p:cTn id="46" dur="1000"/>
                                        <p:tgtEl>
                                          <p:spTgt spid="76"/>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1000" fill="hold"/>
                                        <p:tgtEl>
                                          <p:spTgt spid="77"/>
                                        </p:tgtEl>
                                        <p:attrNameLst>
                                          <p:attrName>ppt_x</p:attrName>
                                        </p:attrNameLst>
                                      </p:cBhvr>
                                      <p:tavLst>
                                        <p:tav tm="0">
                                          <p:val>
                                            <p:strVal val="#ppt_x-.2"/>
                                          </p:val>
                                        </p:tav>
                                        <p:tav tm="100000">
                                          <p:val>
                                            <p:strVal val="#ppt_x"/>
                                          </p:val>
                                        </p:tav>
                                      </p:tavLst>
                                    </p:anim>
                                    <p:anim calcmode="lin" valueType="num">
                                      <p:cBhvr>
                                        <p:cTn id="50" dur="1000" fill="hold"/>
                                        <p:tgtEl>
                                          <p:spTgt spid="77"/>
                                        </p:tgtEl>
                                        <p:attrNameLst>
                                          <p:attrName>ppt_y</p:attrName>
                                        </p:attrNameLst>
                                      </p:cBhvr>
                                      <p:tavLst>
                                        <p:tav tm="0">
                                          <p:val>
                                            <p:strVal val="#ppt_y"/>
                                          </p:val>
                                        </p:tav>
                                        <p:tav tm="100000">
                                          <p:val>
                                            <p:strVal val="#ppt_y"/>
                                          </p:val>
                                        </p:tav>
                                      </p:tavLst>
                                    </p:anim>
                                    <p:animEffect transition="in" filter="wipe(right)" prLst="gradientSize: 0.1">
                                      <p:cBhvr>
                                        <p:cTn id="51" dur="1000"/>
                                        <p:tgtEl>
                                          <p:spTgt spid="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edge">
                                      <p:cBhvr>
                                        <p:cTn id="56" dur="20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1"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heel(4)">
                                      <p:cBhvr>
                                        <p:cTn id="61" dur="2000"/>
                                        <p:tgtEl>
                                          <p:spTgt spid="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trips(downLeft)">
                                      <p:cBhvr>
                                        <p:cTn id="66" dur="500"/>
                                        <p:tgtEl>
                                          <p:spTgt spid="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1" presetClass="entr" presetSubtype="4"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heel(4)">
                                      <p:cBhvr>
                                        <p:cTn id="71" dur="20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6"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arn(inHorizontal)">
                                      <p:cBhvr>
                                        <p:cTn id="76" dur="500"/>
                                        <p:tgtEl>
                                          <p:spTgt spid="21"/>
                                        </p:tgtEl>
                                      </p:cBhvr>
                                    </p:animEffect>
                                  </p:childTnLst>
                                </p:cTn>
                              </p:par>
                              <p:par>
                                <p:cTn id="77" presetID="16" presetClass="entr" presetSubtype="26"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inHorizontal)">
                                      <p:cBhvr>
                                        <p:cTn id="79" dur="500"/>
                                        <p:tgtEl>
                                          <p:spTgt spid="22"/>
                                        </p:tgtEl>
                                      </p:cBhvr>
                                    </p:animEffect>
                                  </p:childTnLst>
                                </p:cTn>
                              </p:par>
                              <p:par>
                                <p:cTn id="80" presetID="16" presetClass="entr" presetSubtype="26" fill="hold" grpId="0" nodeType="withEffect">
                                  <p:stCondLst>
                                    <p:cond delay="0"/>
                                  </p:stCondLst>
                                  <p:iterate type="lt">
                                    <p:tmPct val="0"/>
                                  </p:iterate>
                                  <p:childTnLst>
                                    <p:set>
                                      <p:cBhvr>
                                        <p:cTn id="81" dur="1" fill="hold">
                                          <p:stCondLst>
                                            <p:cond delay="0"/>
                                          </p:stCondLst>
                                        </p:cTn>
                                        <p:tgtEl>
                                          <p:spTgt spid="8"/>
                                        </p:tgtEl>
                                        <p:attrNameLst>
                                          <p:attrName>style.visibility</p:attrName>
                                        </p:attrNameLst>
                                      </p:cBhvr>
                                      <p:to>
                                        <p:strVal val="visible"/>
                                      </p:to>
                                    </p:set>
                                    <p:animEffect transition="in" filter="barn(inHorizontal)">
                                      <p:cBhvr>
                                        <p:cTn id="82" dur="500"/>
                                        <p:tgtEl>
                                          <p:spTgt spid="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6" presetClass="exit" presetSubtype="16" fill="hold" grpId="1" nodeType="clickEffect">
                                  <p:stCondLst>
                                    <p:cond delay="0"/>
                                  </p:stCondLst>
                                  <p:childTnLst>
                                    <p:animEffect transition="out" filter="circle(in)">
                                      <p:cBhvr>
                                        <p:cTn id="86" dur="2000"/>
                                        <p:tgtEl>
                                          <p:spTgt spid="6"/>
                                        </p:tgtEl>
                                      </p:cBhvr>
                                    </p:animEffect>
                                    <p:set>
                                      <p:cBhvr>
                                        <p:cTn id="87" dur="1" fill="hold">
                                          <p:stCondLst>
                                            <p:cond delay="1999"/>
                                          </p:stCondLst>
                                        </p:cTn>
                                        <p:tgtEl>
                                          <p:spTgt spid="6"/>
                                        </p:tgtEl>
                                        <p:attrNameLst>
                                          <p:attrName>style.visibility</p:attrName>
                                        </p:attrNameLst>
                                      </p:cBhvr>
                                      <p:to>
                                        <p:strVal val="hidden"/>
                                      </p:to>
                                    </p:set>
                                  </p:childTnLst>
                                </p:cTn>
                              </p:par>
                              <p:par>
                                <p:cTn id="88" presetID="6" presetClass="exit" presetSubtype="16" fill="hold" grpId="1" nodeType="withEffect">
                                  <p:stCondLst>
                                    <p:cond delay="0"/>
                                  </p:stCondLst>
                                  <p:childTnLst>
                                    <p:animEffect transition="out" filter="circle(in)">
                                      <p:cBhvr>
                                        <p:cTn id="89" dur="2000"/>
                                        <p:tgtEl>
                                          <p:spTgt spid="7"/>
                                        </p:tgtEl>
                                      </p:cBhvr>
                                    </p:animEffect>
                                    <p:set>
                                      <p:cBhvr>
                                        <p:cTn id="90" dur="1" fill="hold">
                                          <p:stCondLst>
                                            <p:cond delay="1999"/>
                                          </p:stCondLst>
                                        </p:cTn>
                                        <p:tgtEl>
                                          <p:spTgt spid="7"/>
                                        </p:tgtEl>
                                        <p:attrNameLst>
                                          <p:attrName>style.visibility</p:attrName>
                                        </p:attrNameLst>
                                      </p:cBhvr>
                                      <p:to>
                                        <p:strVal val="hidden"/>
                                      </p:to>
                                    </p:set>
                                  </p:childTnLst>
                                </p:cTn>
                              </p:par>
                              <p:par>
                                <p:cTn id="91" presetID="6" presetClass="exit" presetSubtype="16" fill="hold" grpId="1" nodeType="withEffect">
                                  <p:stCondLst>
                                    <p:cond delay="0"/>
                                  </p:stCondLst>
                                  <p:iterate type="lt">
                                    <p:tmPct val="0"/>
                                  </p:iterate>
                                  <p:childTnLst>
                                    <p:animEffect transition="out" filter="circle(in)">
                                      <p:cBhvr>
                                        <p:cTn id="92" dur="2000"/>
                                        <p:tgtEl>
                                          <p:spTgt spid="8"/>
                                        </p:tgtEl>
                                      </p:cBhvr>
                                    </p:animEffect>
                                    <p:set>
                                      <p:cBhvr>
                                        <p:cTn id="93" dur="1" fill="hold">
                                          <p:stCondLst>
                                            <p:cond delay="1999"/>
                                          </p:stCondLst>
                                        </p:cTn>
                                        <p:tgtEl>
                                          <p:spTgt spid="8"/>
                                        </p:tgtEl>
                                        <p:attrNameLst>
                                          <p:attrName>style.visibility</p:attrName>
                                        </p:attrNameLst>
                                      </p:cBhvr>
                                      <p:to>
                                        <p:strVal val="hidden"/>
                                      </p:to>
                                    </p:set>
                                  </p:childTnLst>
                                </p:cTn>
                              </p:par>
                              <p:par>
                                <p:cTn id="94" presetID="6" presetClass="exit" presetSubtype="16" fill="hold" grpId="1" nodeType="withEffect">
                                  <p:stCondLst>
                                    <p:cond delay="0"/>
                                  </p:stCondLst>
                                  <p:childTnLst>
                                    <p:animEffect transition="out" filter="circle(in)">
                                      <p:cBhvr>
                                        <p:cTn id="95" dur="2000"/>
                                        <p:tgtEl>
                                          <p:spTgt spid="21"/>
                                        </p:tgtEl>
                                      </p:cBhvr>
                                    </p:animEffect>
                                    <p:set>
                                      <p:cBhvr>
                                        <p:cTn id="96" dur="1" fill="hold">
                                          <p:stCondLst>
                                            <p:cond delay="1999"/>
                                          </p:stCondLst>
                                        </p:cTn>
                                        <p:tgtEl>
                                          <p:spTgt spid="21"/>
                                        </p:tgtEl>
                                        <p:attrNameLst>
                                          <p:attrName>style.visibility</p:attrName>
                                        </p:attrNameLst>
                                      </p:cBhvr>
                                      <p:to>
                                        <p:strVal val="hidden"/>
                                      </p:to>
                                    </p:set>
                                  </p:childTnLst>
                                </p:cTn>
                              </p:par>
                              <p:par>
                                <p:cTn id="97" presetID="6" presetClass="exit" presetSubtype="16" fill="hold" grpId="1" nodeType="withEffect">
                                  <p:stCondLst>
                                    <p:cond delay="0"/>
                                  </p:stCondLst>
                                  <p:childTnLst>
                                    <p:animEffect transition="out" filter="circle(in)">
                                      <p:cBhvr>
                                        <p:cTn id="98" dur="2000"/>
                                        <p:tgtEl>
                                          <p:spTgt spid="22"/>
                                        </p:tgtEl>
                                      </p:cBhvr>
                                    </p:animEffect>
                                    <p:set>
                                      <p:cBhvr>
                                        <p:cTn id="99" dur="1" fill="hold">
                                          <p:stCondLst>
                                            <p:cond delay="1999"/>
                                          </p:stCondLst>
                                        </p:cTn>
                                        <p:tgtEl>
                                          <p:spTgt spid="22"/>
                                        </p:tgtEl>
                                        <p:attrNameLst>
                                          <p:attrName>style.visibility</p:attrName>
                                        </p:attrNameLst>
                                      </p:cBhvr>
                                      <p:to>
                                        <p:strVal val="hidden"/>
                                      </p:to>
                                    </p:set>
                                  </p:childTnLst>
                                </p:cTn>
                              </p:par>
                              <p:par>
                                <p:cTn id="100" presetID="18" presetClass="entr" presetSubtype="12" fill="hold" grpId="0"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strips(downLeft)">
                                      <p:cBhvr>
                                        <p:cTn id="102" dur="500"/>
                                        <p:tgtEl>
                                          <p:spTgt spid="8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5" presetClass="exit" presetSubtype="0" fill="hold" nodeType="clickEffect">
                                  <p:stCondLst>
                                    <p:cond delay="0"/>
                                  </p:stCondLst>
                                  <p:childTnLst>
                                    <p:anim calcmode="lin" valueType="num">
                                      <p:cBhvr>
                                        <p:cTn id="106" dur="1000"/>
                                        <p:tgtEl>
                                          <p:spTgt spid="3"/>
                                        </p:tgtEl>
                                        <p:attrNameLst>
                                          <p:attrName>ppt_w</p:attrName>
                                        </p:attrNameLst>
                                      </p:cBhvr>
                                      <p:tavLst>
                                        <p:tav tm="0">
                                          <p:val>
                                            <p:strVal val="ppt_w"/>
                                          </p:val>
                                        </p:tav>
                                        <p:tav tm="100000">
                                          <p:val>
                                            <p:strVal val="ppt_w*0.70"/>
                                          </p:val>
                                        </p:tav>
                                      </p:tavLst>
                                    </p:anim>
                                    <p:anim calcmode="lin" valueType="num">
                                      <p:cBhvr>
                                        <p:cTn id="107" dur="1000"/>
                                        <p:tgtEl>
                                          <p:spTgt spid="3"/>
                                        </p:tgtEl>
                                        <p:attrNameLst>
                                          <p:attrName>ppt_h</p:attrName>
                                        </p:attrNameLst>
                                      </p:cBhvr>
                                      <p:tavLst>
                                        <p:tav tm="0">
                                          <p:val>
                                            <p:strVal val="ppt_h"/>
                                          </p:val>
                                        </p:tav>
                                        <p:tav tm="100000">
                                          <p:val>
                                            <p:strVal val="ppt_h"/>
                                          </p:val>
                                        </p:tav>
                                      </p:tavLst>
                                    </p:anim>
                                    <p:animEffect transition="out" filter="fade">
                                      <p:cBhvr>
                                        <p:cTn id="108" dur="1000"/>
                                        <p:tgtEl>
                                          <p:spTgt spid="3"/>
                                        </p:tgtEl>
                                      </p:cBhvr>
                                    </p:animEffect>
                                    <p:set>
                                      <p:cBhvr>
                                        <p:cTn id="109" dur="1" fill="hold">
                                          <p:stCondLst>
                                            <p:cond delay="999"/>
                                          </p:stCondLst>
                                        </p:cTn>
                                        <p:tgtEl>
                                          <p:spTgt spid="3"/>
                                        </p:tgtEl>
                                        <p:attrNameLst>
                                          <p:attrName>style.visibility</p:attrName>
                                        </p:attrNameLst>
                                      </p:cBhvr>
                                      <p:to>
                                        <p:strVal val="hidden"/>
                                      </p:to>
                                    </p:set>
                                  </p:childTnLst>
                                </p:cTn>
                              </p:par>
                              <p:par>
                                <p:cTn id="110" presetID="55" presetClass="exit" presetSubtype="0" fill="hold" nodeType="withEffect">
                                  <p:stCondLst>
                                    <p:cond delay="0"/>
                                  </p:stCondLst>
                                  <p:childTnLst>
                                    <p:anim calcmode="lin" valueType="num">
                                      <p:cBhvr>
                                        <p:cTn id="111" dur="1000"/>
                                        <p:tgtEl>
                                          <p:spTgt spid="4"/>
                                        </p:tgtEl>
                                        <p:attrNameLst>
                                          <p:attrName>ppt_w</p:attrName>
                                        </p:attrNameLst>
                                      </p:cBhvr>
                                      <p:tavLst>
                                        <p:tav tm="0">
                                          <p:val>
                                            <p:strVal val="ppt_w"/>
                                          </p:val>
                                        </p:tav>
                                        <p:tav tm="100000">
                                          <p:val>
                                            <p:strVal val="ppt_w*0.70"/>
                                          </p:val>
                                        </p:tav>
                                      </p:tavLst>
                                    </p:anim>
                                    <p:anim calcmode="lin" valueType="num">
                                      <p:cBhvr>
                                        <p:cTn id="112" dur="1000"/>
                                        <p:tgtEl>
                                          <p:spTgt spid="4"/>
                                        </p:tgtEl>
                                        <p:attrNameLst>
                                          <p:attrName>ppt_h</p:attrName>
                                        </p:attrNameLst>
                                      </p:cBhvr>
                                      <p:tavLst>
                                        <p:tav tm="0">
                                          <p:val>
                                            <p:strVal val="ppt_h"/>
                                          </p:val>
                                        </p:tav>
                                        <p:tav tm="100000">
                                          <p:val>
                                            <p:strVal val="ppt_h"/>
                                          </p:val>
                                        </p:tav>
                                      </p:tavLst>
                                    </p:anim>
                                    <p:animEffect transition="out" filter="fade">
                                      <p:cBhvr>
                                        <p:cTn id="113" dur="1000"/>
                                        <p:tgtEl>
                                          <p:spTgt spid="4"/>
                                        </p:tgtEl>
                                      </p:cBhvr>
                                    </p:animEffect>
                                    <p:set>
                                      <p:cBhvr>
                                        <p:cTn id="114" dur="1" fill="hold">
                                          <p:stCondLst>
                                            <p:cond delay="999"/>
                                          </p:stCondLst>
                                        </p:cTn>
                                        <p:tgtEl>
                                          <p:spTgt spid="4"/>
                                        </p:tgtEl>
                                        <p:attrNameLst>
                                          <p:attrName>style.visibility</p:attrName>
                                        </p:attrNameLst>
                                      </p:cBhvr>
                                      <p:to>
                                        <p:strVal val="hidden"/>
                                      </p:to>
                                    </p:set>
                                  </p:childTnLst>
                                </p:cTn>
                              </p:par>
                              <p:par>
                                <p:cTn id="115" presetID="14" presetClass="entr" presetSubtype="10" fill="hold" nodeType="with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randombar(horizontal)">
                                      <p:cBhvr>
                                        <p:cTn id="1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21" grpId="0" animBg="1"/>
      <p:bldP spid="21" grpId="1" animBg="1"/>
      <p:bldP spid="22" grpId="0"/>
      <p:bldP spid="22" grpId="1"/>
      <p:bldP spid="65" grpId="0"/>
      <p:bldP spid="66" grpId="0"/>
      <p:bldP spid="67" grpId="0"/>
      <p:bldP spid="76" grpId="0"/>
      <p:bldP spid="77" grpId="0"/>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E948A97D-FA70-4850-8FBB-E4C3389CBB91}" type="slidenum">
              <a:rPr lang="en-US" sz="1200">
                <a:solidFill>
                  <a:srgbClr val="FFFFFF"/>
                </a:solidFill>
              </a:rPr>
              <a:pPr>
                <a:lnSpc>
                  <a:spcPct val="80000"/>
                </a:lnSpc>
                <a:spcBef>
                  <a:spcPct val="0"/>
                </a:spcBef>
                <a:buClrTx/>
                <a:buSzTx/>
                <a:buFontTx/>
                <a:buNone/>
              </a:pPr>
              <a:t>16</a:t>
            </a:fld>
            <a:endParaRPr lang="en-US" sz="1200">
              <a:solidFill>
                <a:srgbClr val="FFFFFF"/>
              </a:solidFill>
            </a:endParaRPr>
          </a:p>
        </p:txBody>
      </p:sp>
      <p:grpSp>
        <p:nvGrpSpPr>
          <p:cNvPr id="34819" name="Group 8"/>
          <p:cNvGrpSpPr>
            <a:grpSpLocks/>
          </p:cNvGrpSpPr>
          <p:nvPr/>
        </p:nvGrpSpPr>
        <p:grpSpPr bwMode="auto">
          <a:xfrm>
            <a:off x="1797050" y="76200"/>
            <a:ext cx="6356350" cy="4789488"/>
            <a:chOff x="1796365" y="240268"/>
            <a:chExt cx="6357035" cy="4788932"/>
          </a:xfrm>
        </p:grpSpPr>
        <p:cxnSp>
          <p:nvCxnSpPr>
            <p:cNvPr id="7" name="Straight Arrow Connector 6"/>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2448898" y="2037109"/>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Freeform 9"/>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1" name="Freeform 10"/>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TextBox 11"/>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3" name="TextBox 12"/>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4" name="TextBox 13"/>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4876" name="TextBox 14"/>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4877" name="TextBox 15"/>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4878" name="TextBox 16"/>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cxnSp>
        <p:nvCxnSpPr>
          <p:cNvPr id="56" name="Straight Connector 55"/>
          <p:cNvCxnSpPr/>
          <p:nvPr/>
        </p:nvCxnSpPr>
        <p:spPr>
          <a:xfrm rot="5400000">
            <a:off x="3390107" y="3542506"/>
            <a:ext cx="19050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821" name="TextBox 56"/>
          <p:cNvSpPr txBox="1">
            <a:spLocks noChangeArrowheads="1"/>
          </p:cNvSpPr>
          <p:nvPr/>
        </p:nvSpPr>
        <p:spPr bwMode="auto">
          <a:xfrm>
            <a:off x="1752600" y="27432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2</a:t>
            </a:r>
            <a:endParaRPr lang="en-US" sz="1800">
              <a:latin typeface="Arial" panose="020B0604020202020204" pitchFamily="34" charset="0"/>
            </a:endParaRPr>
          </a:p>
        </p:txBody>
      </p:sp>
      <p:sp>
        <p:nvSpPr>
          <p:cNvPr id="34822" name="TextBox 57"/>
          <p:cNvSpPr txBox="1">
            <a:spLocks noChangeArrowheads="1"/>
          </p:cNvSpPr>
          <p:nvPr/>
        </p:nvSpPr>
        <p:spPr bwMode="auto">
          <a:xfrm>
            <a:off x="4191000" y="4484688"/>
            <a:ext cx="449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2</a:t>
            </a:r>
            <a:endParaRPr lang="en-US" sz="1800">
              <a:latin typeface="Arial" panose="020B0604020202020204" pitchFamily="34" charset="0"/>
            </a:endParaRPr>
          </a:p>
        </p:txBody>
      </p:sp>
      <p:sp>
        <p:nvSpPr>
          <p:cNvPr id="34823" name="TextBox 58"/>
          <p:cNvSpPr txBox="1">
            <a:spLocks noChangeArrowheads="1"/>
          </p:cNvSpPr>
          <p:nvPr/>
        </p:nvSpPr>
        <p:spPr bwMode="auto">
          <a:xfrm>
            <a:off x="4343400" y="2830513"/>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E</a:t>
            </a:r>
          </a:p>
        </p:txBody>
      </p:sp>
      <p:cxnSp>
        <p:nvCxnSpPr>
          <p:cNvPr id="60" name="Straight Connector 59"/>
          <p:cNvCxnSpPr/>
          <p:nvPr/>
        </p:nvCxnSpPr>
        <p:spPr>
          <a:xfrm rot="10800000">
            <a:off x="2181224" y="2971800"/>
            <a:ext cx="21336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181224" y="2557463"/>
            <a:ext cx="21336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826" name="TextBox 61"/>
          <p:cNvSpPr txBox="1">
            <a:spLocks noChangeArrowheads="1"/>
          </p:cNvSpPr>
          <p:nvPr/>
        </p:nvSpPr>
        <p:spPr bwMode="auto">
          <a:xfrm>
            <a:off x="4191000" y="2133600"/>
            <a:ext cx="32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F</a:t>
            </a:r>
          </a:p>
        </p:txBody>
      </p:sp>
      <p:sp>
        <p:nvSpPr>
          <p:cNvPr id="34827" name="TextBox 62"/>
          <p:cNvSpPr txBox="1">
            <a:spLocks noChangeArrowheads="1"/>
          </p:cNvSpPr>
          <p:nvPr/>
        </p:nvSpPr>
        <p:spPr bwMode="auto">
          <a:xfrm>
            <a:off x="1828800" y="22860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G</a:t>
            </a:r>
          </a:p>
        </p:txBody>
      </p:sp>
      <p:grpSp>
        <p:nvGrpSpPr>
          <p:cNvPr id="34828" name="Group 22"/>
          <p:cNvGrpSpPr>
            <a:grpSpLocks/>
          </p:cNvGrpSpPr>
          <p:nvPr/>
        </p:nvGrpSpPr>
        <p:grpSpPr bwMode="auto">
          <a:xfrm>
            <a:off x="2181224" y="2514600"/>
            <a:ext cx="2209800" cy="457200"/>
            <a:chOff x="2819400" y="2971800"/>
            <a:chExt cx="2971798" cy="2133601"/>
          </a:xfrm>
        </p:grpSpPr>
        <p:cxnSp>
          <p:nvCxnSpPr>
            <p:cNvPr id="65" name="Straight Connector 64"/>
            <p:cNvCxnSpPr/>
            <p:nvPr/>
          </p:nvCxnSpPr>
          <p:spPr>
            <a:xfrm flipH="1" flipV="1">
              <a:off x="2819400" y="3038477"/>
              <a:ext cx="2941909" cy="740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23670" y="3045883"/>
              <a:ext cx="2894941" cy="2059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67" name="Straight Connector 66"/>
            <p:cNvCxnSpPr/>
            <p:nvPr/>
          </p:nvCxnSpPr>
          <p:spPr>
            <a:xfrm rot="10800000" flipV="1">
              <a:off x="3886856" y="3431117"/>
              <a:ext cx="1752764" cy="16742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flipV="1">
              <a:off x="3581564" y="2971800"/>
              <a:ext cx="2209634" cy="20595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flipV="1">
              <a:off x="2896257" y="3127377"/>
              <a:ext cx="1904342" cy="18224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4266871" y="3808944"/>
              <a:ext cx="1372749" cy="12964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3"/>
            </p:cNvCxnSpPr>
            <p:nvPr/>
          </p:nvCxnSpPr>
          <p:spPr>
            <a:xfrm flipH="1">
              <a:off x="4572164" y="4075645"/>
              <a:ext cx="1146447" cy="10297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4951413" y="4417194"/>
              <a:ext cx="688973" cy="6874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255929" y="4647624"/>
              <a:ext cx="385234" cy="382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6" idx="0"/>
            </p:cNvCxnSpPr>
            <p:nvPr/>
          </p:nvCxnSpPr>
          <p:spPr>
            <a:xfrm rot="16200000" flipH="1" flipV="1">
              <a:off x="2819253" y="3046030"/>
              <a:ext cx="1452034" cy="14517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V="1">
              <a:off x="2896257" y="3045883"/>
              <a:ext cx="303158" cy="3037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V="1">
              <a:off x="2819400" y="3045883"/>
              <a:ext cx="610585" cy="6148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816954" y="3048329"/>
              <a:ext cx="918634" cy="9137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819400" y="3127377"/>
              <a:ext cx="1142179" cy="1066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2895681" y="3127953"/>
              <a:ext cx="1600201" cy="1599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flipV="1">
              <a:off x="3199414" y="3045883"/>
              <a:ext cx="1906477" cy="18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3199414" y="3275544"/>
              <a:ext cx="1906477" cy="1829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829" name="Rectangle 81"/>
          <p:cNvSpPr>
            <a:spLocks noChangeArrowheads="1"/>
          </p:cNvSpPr>
          <p:nvPr/>
        </p:nvSpPr>
        <p:spPr bwMode="auto">
          <a:xfrm>
            <a:off x="457200" y="4876800"/>
            <a:ext cx="868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-S(P</a:t>
            </a:r>
            <a:r>
              <a:rPr lang="en-US" sz="2800" baseline="-25000">
                <a:cs typeface="Times New Roman" panose="02020603050405020304" pitchFamily="18" charset="0"/>
              </a:rPr>
              <a:t>2</a:t>
            </a:r>
            <a:r>
              <a:rPr lang="en-US" sz="2800">
                <a:cs typeface="Times New Roman" panose="02020603050405020304" pitchFamily="18" charset="0"/>
              </a:rPr>
              <a:t>GFE) </a:t>
            </a:r>
            <a:r>
              <a:rPr lang="en-US" sz="2800">
                <a:cs typeface="Times New Roman" panose="02020603050405020304" pitchFamily="18" charset="0"/>
                <a:sym typeface="Wingdings" panose="05000000000000000000" pitchFamily="2" charset="2"/>
              </a:rPr>
              <a:t> </a:t>
            </a:r>
            <a:r>
              <a:rPr lang="en-US" sz="2800">
                <a:cs typeface="Times New Roman" panose="02020603050405020304" pitchFamily="18" charset="0"/>
              </a:rPr>
              <a:t> DN lỗ phần S(P</a:t>
            </a:r>
            <a:r>
              <a:rPr lang="en-US" sz="2800" baseline="-25000">
                <a:cs typeface="Times New Roman" panose="02020603050405020304" pitchFamily="18" charset="0"/>
              </a:rPr>
              <a:t>2</a:t>
            </a:r>
            <a:r>
              <a:rPr lang="en-US" sz="2800">
                <a:cs typeface="Times New Roman" panose="02020603050405020304" pitchFamily="18" charset="0"/>
              </a:rPr>
              <a:t>GFE) </a:t>
            </a:r>
            <a:r>
              <a:rPr lang="en-US" sz="2800">
                <a:solidFill>
                  <a:srgbClr val="FF0000"/>
                </a:solidFill>
                <a:latin typeface="Arial" panose="020B0604020202020204" pitchFamily="34" charset="0"/>
              </a:rPr>
              <a:t>?</a:t>
            </a:r>
            <a:r>
              <a:rPr lang="en-US" sz="2800">
                <a:cs typeface="Times New Roman" panose="02020603050405020304" pitchFamily="18" charset="0"/>
              </a:rPr>
              <a:t> </a:t>
            </a:r>
            <a:endParaRPr lang="en-US" sz="2800">
              <a:latin typeface="Arial" panose="020B0604020202020204" pitchFamily="34" charset="0"/>
            </a:endParaRPr>
          </a:p>
        </p:txBody>
      </p:sp>
      <p:cxnSp>
        <p:nvCxnSpPr>
          <p:cNvPr id="85" name="Straight Connector 84"/>
          <p:cNvCxnSpPr/>
          <p:nvPr/>
        </p:nvCxnSpPr>
        <p:spPr>
          <a:xfrm rot="10800000">
            <a:off x="2209800" y="3505200"/>
            <a:ext cx="21336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 name="Group 101"/>
          <p:cNvGrpSpPr>
            <a:grpSpLocks/>
          </p:cNvGrpSpPr>
          <p:nvPr/>
        </p:nvGrpSpPr>
        <p:grpSpPr bwMode="auto">
          <a:xfrm>
            <a:off x="2195513" y="2528888"/>
            <a:ext cx="2133600" cy="990600"/>
            <a:chOff x="5867400" y="3200400"/>
            <a:chExt cx="2133600" cy="991394"/>
          </a:xfrm>
        </p:grpSpPr>
        <p:sp>
          <p:nvSpPr>
            <p:cNvPr id="86" name="Rectangle 85"/>
            <p:cNvSpPr/>
            <p:nvPr/>
          </p:nvSpPr>
          <p:spPr>
            <a:xfrm>
              <a:off x="5867400" y="3200400"/>
              <a:ext cx="2133600" cy="99139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88" name="Straight Connector 87"/>
            <p:cNvCxnSpPr/>
            <p:nvPr/>
          </p:nvCxnSpPr>
          <p:spPr>
            <a:xfrm rot="5400000">
              <a:off x="7429103" y="3694509"/>
              <a:ext cx="991394" cy="317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486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56010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57534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9058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60582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62106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63630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65154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66678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68202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69726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71250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277497" y="3695303"/>
              <a:ext cx="991394"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640" name="Rectangle 102"/>
          <p:cNvSpPr>
            <a:spLocks noChangeArrowheads="1"/>
          </p:cNvSpPr>
          <p:nvPr/>
        </p:nvSpPr>
        <p:spPr bwMode="auto">
          <a:xfrm>
            <a:off x="533400" y="54102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rPr>
              <a:t>FC = (AC – AVC).Q = S(KGFI) </a:t>
            </a:r>
            <a:r>
              <a:rPr lang="en-US" sz="2800">
                <a:cs typeface="Times New Roman" panose="02020603050405020304" pitchFamily="18" charset="0"/>
                <a:sym typeface="Wingdings" panose="05000000000000000000" pitchFamily="2" charset="2"/>
              </a:rPr>
              <a:t></a:t>
            </a:r>
            <a:r>
              <a:rPr lang="vi-VN" sz="2800">
                <a:cs typeface="Times New Roman" panose="02020603050405020304" pitchFamily="18" charset="0"/>
              </a:rPr>
              <a:t> </a:t>
            </a:r>
            <a:r>
              <a:rPr lang="en-US" sz="2800">
                <a:cs typeface="Times New Roman" panose="02020603050405020304" pitchFamily="18" charset="0"/>
              </a:rPr>
              <a:t>DN bù lỗ được 1 phần =  S(KP</a:t>
            </a:r>
            <a:r>
              <a:rPr lang="en-US" sz="2800" baseline="-25000">
                <a:cs typeface="Times New Roman" panose="02020603050405020304" pitchFamily="18" charset="0"/>
              </a:rPr>
              <a:t>2</a:t>
            </a:r>
            <a:r>
              <a:rPr lang="en-US" sz="2800">
                <a:cs typeface="Times New Roman" panose="02020603050405020304" pitchFamily="18" charset="0"/>
              </a:rPr>
              <a:t>EI) </a:t>
            </a:r>
            <a:r>
              <a:rPr lang="en-US" sz="2800">
                <a:cs typeface="Times New Roman" panose="02020603050405020304" pitchFamily="18" charset="0"/>
                <a:sym typeface="Wingdings" panose="05000000000000000000" pitchFamily="2" charset="2"/>
              </a:rPr>
              <a:t> DN tiếp tục sản xuất.</a:t>
            </a:r>
            <a:endParaRPr lang="en-US" sz="2800">
              <a:latin typeface="Arial" panose="020B0604020202020204" pitchFamily="34" charset="0"/>
            </a:endParaRPr>
          </a:p>
        </p:txBody>
      </p:sp>
      <p:sp>
        <p:nvSpPr>
          <p:cNvPr id="104" name="TextBox 103"/>
          <p:cNvSpPr txBox="1"/>
          <p:nvPr/>
        </p:nvSpPr>
        <p:spPr>
          <a:xfrm>
            <a:off x="4343400" y="3429000"/>
            <a:ext cx="261938" cy="369888"/>
          </a:xfrm>
          <a:prstGeom prst="rect">
            <a:avLst/>
          </a:prstGeom>
          <a:noFill/>
        </p:spPr>
        <p:txBody>
          <a:bodyPr wrap="none">
            <a:spAutoFit/>
          </a:bodyPr>
          <a:lstStyle/>
          <a:p>
            <a:pPr eaLnBrk="1" hangingPunct="1">
              <a:defRPr/>
            </a:pPr>
            <a:r>
              <a:rPr lang="en-US">
                <a:latin typeface="+mj-lt"/>
              </a:rPr>
              <a:t>I</a:t>
            </a:r>
          </a:p>
        </p:txBody>
      </p:sp>
      <p:sp>
        <p:nvSpPr>
          <p:cNvPr id="105" name="TextBox 104"/>
          <p:cNvSpPr txBox="1"/>
          <p:nvPr/>
        </p:nvSpPr>
        <p:spPr>
          <a:xfrm>
            <a:off x="1905000" y="3276600"/>
            <a:ext cx="350838" cy="369888"/>
          </a:xfrm>
          <a:prstGeom prst="rect">
            <a:avLst/>
          </a:prstGeom>
          <a:noFill/>
        </p:spPr>
        <p:txBody>
          <a:bodyPr wrap="none">
            <a:spAutoFit/>
          </a:bodyPr>
          <a:lstStyle/>
          <a:p>
            <a:pPr eaLnBrk="1" hangingPunct="1">
              <a:defRPr/>
            </a:pPr>
            <a:r>
              <a:rPr lang="en-US">
                <a:latin typeface="+mj-lt"/>
              </a:rPr>
              <a:t>K</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trips(downLeft)">
                                      <p:cBhvr>
                                        <p:cTn id="11" dur="500"/>
                                        <p:tgtEl>
                                          <p:spTgt spid="105"/>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strips(downLeft)">
                                      <p:cBhvr>
                                        <p:cTn id="14" dur="500"/>
                                        <p:tgtEl>
                                          <p:spTgt spid="10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trips(downLeft)">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6640"/>
                                        </p:tgtEl>
                                        <p:attrNameLst>
                                          <p:attrName>style.visibility</p:attrName>
                                        </p:attrNameLst>
                                      </p:cBhvr>
                                      <p:to>
                                        <p:strVal val="visible"/>
                                      </p:to>
                                    </p:set>
                                    <p:animEffect transition="in" filter="slide(fromBottom)">
                                      <p:cBhvr>
                                        <p:cTn id="24"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p:bldP spid="104" grpId="0"/>
      <p:bldP spid="1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87720"/>
            <a:ext cx="8153400" cy="990600"/>
          </a:xfrm>
        </p:spPr>
        <p:txBody>
          <a:bodyPr/>
          <a:lstStyle/>
          <a:p>
            <a:r>
              <a:rPr lang="en-US" sz="4000" smtClean="0">
                <a:solidFill>
                  <a:srgbClr val="3351E9"/>
                </a:solidFill>
              </a:rPr>
              <a:t>d) Doanh nghiệp ngừng sản xuất</a:t>
            </a:r>
          </a:p>
        </p:txBody>
      </p:sp>
      <p:sp>
        <p:nvSpPr>
          <p:cNvPr id="3" name="Content Placeholder 2"/>
          <p:cNvSpPr>
            <a:spLocks noGrp="1"/>
          </p:cNvSpPr>
          <p:nvPr>
            <p:ph sz="quarter" idx="1"/>
          </p:nvPr>
        </p:nvSpPr>
        <p:spPr>
          <a:xfrm>
            <a:off x="457200" y="1600200"/>
            <a:ext cx="8308975" cy="4495800"/>
          </a:xfrm>
        </p:spPr>
        <p:txBody>
          <a:bodyPr/>
          <a:lstStyle/>
          <a:p>
            <a:pPr marL="0" indent="0">
              <a:lnSpc>
                <a:spcPct val="150000"/>
              </a:lnSpc>
              <a:spcBef>
                <a:spcPts val="0"/>
              </a:spcBef>
              <a:buFont typeface="Wingdings" panose="05000000000000000000" pitchFamily="2" charset="2"/>
              <a:buNone/>
              <a:defRPr/>
            </a:pPr>
            <a:r>
              <a:rPr lang="en-US" sz="3200" smtClean="0"/>
              <a:t>Nếu giá thị trường là P</a:t>
            </a:r>
            <a:r>
              <a:rPr lang="en-US" sz="3200" baseline="-25000" smtClean="0"/>
              <a:t>3</a:t>
            </a:r>
            <a:r>
              <a:rPr lang="en-US" sz="3200" smtClean="0"/>
              <a:t> = AVC</a:t>
            </a:r>
            <a:r>
              <a:rPr lang="en-US" sz="3200" baseline="-25000" smtClean="0"/>
              <a:t>min  </a:t>
            </a:r>
            <a:r>
              <a:rPr lang="en-US" sz="3200" smtClean="0"/>
              <a:t>thì DN sẽ cung ứng mức sản lượng là Q</a:t>
            </a:r>
            <a:r>
              <a:rPr lang="en-US" sz="3200" baseline="-25000" smtClean="0"/>
              <a:t>3</a:t>
            </a:r>
            <a:r>
              <a:rPr lang="en-US" sz="3200" smtClean="0"/>
              <a:t> với MC = MR</a:t>
            </a:r>
            <a:r>
              <a:rPr lang="en-US" sz="3200" baseline="-25000" smtClean="0"/>
              <a:t>3</a:t>
            </a:r>
            <a:r>
              <a:rPr lang="en-US" sz="3200" smtClean="0"/>
              <a:t> = P</a:t>
            </a:r>
            <a:r>
              <a:rPr lang="en-US" sz="3200" baseline="-25000" smtClean="0"/>
              <a:t>3</a:t>
            </a:r>
            <a:r>
              <a:rPr lang="en-US" sz="3200" smtClean="0"/>
              <a:t>   </a:t>
            </a:r>
          </a:p>
          <a:p>
            <a:pPr>
              <a:lnSpc>
                <a:spcPct val="150000"/>
              </a:lnSpc>
              <a:spcBef>
                <a:spcPts val="0"/>
              </a:spcBef>
              <a:defRPr/>
            </a:pPr>
            <a:endParaRPr lang="en-US"/>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B719D798-EAC2-416F-A2DF-07441B217F97}" type="slidenum">
              <a:rPr lang="en-US" sz="1200">
                <a:solidFill>
                  <a:srgbClr val="FFFFFF"/>
                </a:solidFill>
              </a:rPr>
              <a:pPr>
                <a:lnSpc>
                  <a:spcPct val="80000"/>
                </a:lnSpc>
                <a:spcBef>
                  <a:spcPct val="0"/>
                </a:spcBef>
                <a:buClrTx/>
                <a:buSzTx/>
                <a:buFontTx/>
                <a:buNone/>
              </a:pPr>
              <a:t>17</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strips(downLeft)">
                                      <p:cBhvr>
                                        <p:cTn id="7" dur="500"/>
                                        <p:tgtEl>
                                          <p:spTgt spid="3072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down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451BF57E-0A5E-4B19-A60A-F8E5C6D26E63}" type="slidenum">
              <a:rPr lang="en-US" sz="1200">
                <a:solidFill>
                  <a:srgbClr val="FFFFFF"/>
                </a:solidFill>
              </a:rPr>
              <a:pPr>
                <a:lnSpc>
                  <a:spcPct val="80000"/>
                </a:lnSpc>
                <a:spcBef>
                  <a:spcPct val="0"/>
                </a:spcBef>
                <a:buClrTx/>
                <a:buSzTx/>
                <a:buFontTx/>
                <a:buNone/>
              </a:pPr>
              <a:t>18</a:t>
            </a:fld>
            <a:endParaRPr lang="en-US" sz="1200">
              <a:solidFill>
                <a:srgbClr val="FFFFFF"/>
              </a:solidFill>
            </a:endParaRPr>
          </a:p>
        </p:txBody>
      </p:sp>
      <p:grpSp>
        <p:nvGrpSpPr>
          <p:cNvPr id="2" name="Group 8"/>
          <p:cNvGrpSpPr>
            <a:grpSpLocks/>
          </p:cNvGrpSpPr>
          <p:nvPr/>
        </p:nvGrpSpPr>
        <p:grpSpPr bwMode="auto">
          <a:xfrm>
            <a:off x="1797050" y="76200"/>
            <a:ext cx="6356350" cy="4789488"/>
            <a:chOff x="1796365" y="240268"/>
            <a:chExt cx="6357035" cy="4788932"/>
          </a:xfrm>
        </p:grpSpPr>
        <p:cxnSp>
          <p:nvCxnSpPr>
            <p:cNvPr id="7" name="Straight Arrow Connector 6"/>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rot="570655">
              <a:off x="2304420" y="2003776"/>
              <a:ext cx="4291475" cy="1746047"/>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Freeform 9"/>
            <p:cNvSpPr/>
            <p:nvPr/>
          </p:nvSpPr>
          <p:spPr>
            <a:xfrm>
              <a:off x="2809299"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1" name="Freeform 10"/>
            <p:cNvSpPr/>
            <p:nvPr/>
          </p:nvSpPr>
          <p:spPr>
            <a:xfrm>
              <a:off x="2380628"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TextBox 11"/>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3" name="TextBox 12"/>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4" name="TextBox 13"/>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6928" name="TextBox 14"/>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6929" name="TextBox 15"/>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6930" name="TextBox 16"/>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cxnSp>
        <p:nvCxnSpPr>
          <p:cNvPr id="18" name="Straight Connector 17"/>
          <p:cNvCxnSpPr/>
          <p:nvPr/>
        </p:nvCxnSpPr>
        <p:spPr>
          <a:xfrm rot="5400000">
            <a:off x="2782095" y="3466306"/>
            <a:ext cx="2055812"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56"/>
          <p:cNvSpPr txBox="1">
            <a:spLocks noChangeArrowheads="1"/>
          </p:cNvSpPr>
          <p:nvPr/>
        </p:nvSpPr>
        <p:spPr bwMode="auto">
          <a:xfrm>
            <a:off x="1752600" y="32766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3</a:t>
            </a:r>
            <a:endParaRPr lang="en-US" sz="1800">
              <a:latin typeface="Arial" panose="020B0604020202020204" pitchFamily="34" charset="0"/>
            </a:endParaRPr>
          </a:p>
        </p:txBody>
      </p:sp>
      <p:sp>
        <p:nvSpPr>
          <p:cNvPr id="20" name="TextBox 57"/>
          <p:cNvSpPr txBox="1">
            <a:spLocks noChangeArrowheads="1"/>
          </p:cNvSpPr>
          <p:nvPr/>
        </p:nvSpPr>
        <p:spPr bwMode="auto">
          <a:xfrm>
            <a:off x="3657600" y="4646613"/>
            <a:ext cx="449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3</a:t>
            </a:r>
            <a:endParaRPr lang="en-US" sz="1800">
              <a:latin typeface="Arial" panose="020B0604020202020204" pitchFamily="34" charset="0"/>
            </a:endParaRPr>
          </a:p>
        </p:txBody>
      </p:sp>
      <p:cxnSp>
        <p:nvCxnSpPr>
          <p:cNvPr id="23" name="Straight Connector 22"/>
          <p:cNvCxnSpPr>
            <a:endCxn id="25" idx="3"/>
          </p:cNvCxnSpPr>
          <p:nvPr/>
        </p:nvCxnSpPr>
        <p:spPr>
          <a:xfrm rot="10800000" flipV="1">
            <a:off x="2205038" y="2438400"/>
            <a:ext cx="1604962" cy="317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61"/>
          <p:cNvSpPr txBox="1">
            <a:spLocks noChangeArrowheads="1"/>
          </p:cNvSpPr>
          <p:nvPr/>
        </p:nvSpPr>
        <p:spPr bwMode="auto">
          <a:xfrm>
            <a:off x="3733800" y="2133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N</a:t>
            </a:r>
          </a:p>
        </p:txBody>
      </p:sp>
      <p:sp>
        <p:nvSpPr>
          <p:cNvPr id="25" name="TextBox 62"/>
          <p:cNvSpPr txBox="1">
            <a:spLocks noChangeArrowheads="1"/>
          </p:cNvSpPr>
          <p:nvPr/>
        </p:nvSpPr>
        <p:spPr bwMode="auto">
          <a:xfrm>
            <a:off x="1828800" y="22860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a:t>
            </a:r>
          </a:p>
        </p:txBody>
      </p:sp>
      <p:grpSp>
        <p:nvGrpSpPr>
          <p:cNvPr id="3" name="Group 22"/>
          <p:cNvGrpSpPr>
            <a:grpSpLocks/>
          </p:cNvGrpSpPr>
          <p:nvPr/>
        </p:nvGrpSpPr>
        <p:grpSpPr bwMode="auto">
          <a:xfrm>
            <a:off x="2209800" y="2362200"/>
            <a:ext cx="1628775" cy="2133600"/>
            <a:chOff x="2819400" y="2971800"/>
            <a:chExt cx="2971798" cy="2133601"/>
          </a:xfrm>
        </p:grpSpPr>
        <p:cxnSp>
          <p:nvCxnSpPr>
            <p:cNvPr id="27" name="Straight Connector 26"/>
            <p:cNvCxnSpPr/>
            <p:nvPr/>
          </p:nvCxnSpPr>
          <p:spPr>
            <a:xfrm flipH="1" flipV="1">
              <a:off x="2819400" y="3038475"/>
              <a:ext cx="2942833" cy="793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822297" y="3046413"/>
              <a:ext cx="2896489" cy="2058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9" name="Straight Connector 28"/>
            <p:cNvCxnSpPr/>
            <p:nvPr/>
          </p:nvCxnSpPr>
          <p:spPr>
            <a:xfrm rot="10800000" flipV="1">
              <a:off x="3888205" y="3430588"/>
              <a:ext cx="1752375" cy="1674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3581178" y="2971800"/>
              <a:ext cx="2210020" cy="2058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2897606" y="3127375"/>
              <a:ext cx="1902993" cy="18224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4267645" y="3808413"/>
              <a:ext cx="1372936" cy="12969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3"/>
            </p:cNvCxnSpPr>
            <p:nvPr/>
          </p:nvCxnSpPr>
          <p:spPr>
            <a:xfrm flipH="1">
              <a:off x="4571777" y="4075114"/>
              <a:ext cx="1147010" cy="1030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951411" y="4416231"/>
              <a:ext cx="688975" cy="6893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257324" y="4647534"/>
              <a:ext cx="384175" cy="3823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p:cNvCxnSpPr>
            <p:nvPr/>
          </p:nvCxnSpPr>
          <p:spPr>
            <a:xfrm rot="16200000" flipH="1" flipV="1">
              <a:off x="2819482" y="3046330"/>
              <a:ext cx="1450976" cy="14511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2897606" y="3046413"/>
              <a:ext cx="301235" cy="3032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819400" y="3046413"/>
              <a:ext cx="611160" cy="6143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816810" y="3049003"/>
              <a:ext cx="917575" cy="912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2819400" y="3127375"/>
              <a:ext cx="1141217" cy="1066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896937" y="3128044"/>
              <a:ext cx="1600201" cy="1598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3198841" y="3046413"/>
              <a:ext cx="1905890" cy="1828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V="1">
              <a:off x="3198841" y="3275013"/>
              <a:ext cx="1905890" cy="1830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flipH="1">
            <a:off x="2209800" y="3503613"/>
            <a:ext cx="2895600"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810000" y="3429000"/>
            <a:ext cx="350838" cy="369888"/>
          </a:xfrm>
          <a:prstGeom prst="rect">
            <a:avLst/>
          </a:prstGeom>
          <a:noFill/>
        </p:spPr>
        <p:txBody>
          <a:bodyPr wrap="none">
            <a:spAutoFit/>
          </a:bodyPr>
          <a:lstStyle/>
          <a:p>
            <a:pPr eaLnBrk="1" hangingPunct="1">
              <a:defRPr/>
            </a:pPr>
            <a:r>
              <a:rPr lang="en-US">
                <a:latin typeface="+mj-lt"/>
              </a:rPr>
              <a:t>H</a:t>
            </a:r>
          </a:p>
        </p:txBody>
      </p:sp>
      <p:sp>
        <p:nvSpPr>
          <p:cNvPr id="63" name="TextBox 62"/>
          <p:cNvSpPr txBox="1">
            <a:spLocks noChangeArrowheads="1"/>
          </p:cNvSpPr>
          <p:nvPr/>
        </p:nvSpPr>
        <p:spPr bwMode="auto">
          <a:xfrm>
            <a:off x="152400" y="4962525"/>
            <a:ext cx="4187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TC = AC.Q</a:t>
            </a:r>
            <a:r>
              <a:rPr lang="en-US" sz="2800" baseline="-25000">
                <a:latin typeface="Arial" panose="020B0604020202020204" pitchFamily="34" charset="0"/>
              </a:rPr>
              <a:t>3 </a:t>
            </a:r>
            <a:r>
              <a:rPr lang="en-US" sz="2800">
                <a:latin typeface="Arial" panose="020B0604020202020204" pitchFamily="34" charset="0"/>
              </a:rPr>
              <a:t> = S(0MNQ</a:t>
            </a:r>
            <a:r>
              <a:rPr lang="en-US" sz="2800" baseline="-25000">
                <a:latin typeface="Arial" panose="020B0604020202020204" pitchFamily="34" charset="0"/>
              </a:rPr>
              <a:t>3</a:t>
            </a:r>
            <a:r>
              <a:rPr lang="en-US" sz="2800">
                <a:latin typeface="Arial" panose="020B0604020202020204" pitchFamily="34" charset="0"/>
              </a:rPr>
              <a:t>)</a:t>
            </a:r>
          </a:p>
        </p:txBody>
      </p:sp>
      <p:sp>
        <p:nvSpPr>
          <p:cNvPr id="64" name="Rectangle 63"/>
          <p:cNvSpPr>
            <a:spLocks noChangeArrowheads="1"/>
          </p:cNvSpPr>
          <p:nvPr/>
        </p:nvSpPr>
        <p:spPr bwMode="auto">
          <a:xfrm>
            <a:off x="152400" y="549592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TR = P</a:t>
            </a:r>
            <a:r>
              <a:rPr lang="en-US" sz="2800" baseline="-25000">
                <a:latin typeface="Arial" panose="020B0604020202020204" pitchFamily="34" charset="0"/>
              </a:rPr>
              <a:t>3 </a:t>
            </a:r>
            <a:r>
              <a:rPr lang="en-US" sz="2800">
                <a:latin typeface="Arial" panose="020B0604020202020204" pitchFamily="34" charset="0"/>
              </a:rPr>
              <a:t>.Q</a:t>
            </a:r>
            <a:r>
              <a:rPr lang="en-US" sz="2800" baseline="-25000">
                <a:latin typeface="Arial" panose="020B0604020202020204" pitchFamily="34" charset="0"/>
              </a:rPr>
              <a:t>3 </a:t>
            </a:r>
            <a:r>
              <a:rPr lang="en-US" sz="2800">
                <a:latin typeface="Arial" panose="020B0604020202020204" pitchFamily="34" charset="0"/>
              </a:rPr>
              <a:t> = S( 0P</a:t>
            </a:r>
            <a:r>
              <a:rPr lang="en-US" sz="2800" baseline="-25000">
                <a:latin typeface="Arial" panose="020B0604020202020204" pitchFamily="34" charset="0"/>
              </a:rPr>
              <a:t>3</a:t>
            </a:r>
            <a:r>
              <a:rPr lang="en-US" sz="2800">
                <a:latin typeface="Arial" panose="020B0604020202020204" pitchFamily="34" charset="0"/>
              </a:rPr>
              <a:t>HQ</a:t>
            </a:r>
            <a:r>
              <a:rPr lang="en-US" sz="2800" baseline="-25000">
                <a:latin typeface="Arial" panose="020B0604020202020204" pitchFamily="34" charset="0"/>
              </a:rPr>
              <a:t>3</a:t>
            </a:r>
            <a:r>
              <a:rPr lang="en-US" sz="2800">
                <a:latin typeface="Arial" panose="020B0604020202020204" pitchFamily="34" charset="0"/>
              </a:rPr>
              <a:t>)</a:t>
            </a:r>
          </a:p>
        </p:txBody>
      </p:sp>
      <p:sp>
        <p:nvSpPr>
          <p:cNvPr id="65" name="Rectangle 64"/>
          <p:cNvSpPr>
            <a:spLocks noChangeArrowheads="1"/>
          </p:cNvSpPr>
          <p:nvPr/>
        </p:nvSpPr>
        <p:spPr bwMode="auto">
          <a:xfrm>
            <a:off x="5105400" y="5267325"/>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-S(P</a:t>
            </a:r>
            <a:r>
              <a:rPr lang="en-US" sz="2800" baseline="-25000">
                <a:cs typeface="Times New Roman" panose="02020603050405020304" pitchFamily="18" charset="0"/>
              </a:rPr>
              <a:t>3</a:t>
            </a:r>
            <a:r>
              <a:rPr lang="en-US" sz="2800">
                <a:cs typeface="Times New Roman" panose="02020603050405020304" pitchFamily="18" charset="0"/>
              </a:rPr>
              <a:t>MNH) </a:t>
            </a:r>
            <a:endParaRPr lang="en-US" sz="2800">
              <a:latin typeface="Arial" panose="020B0604020202020204" pitchFamily="34" charset="0"/>
            </a:endParaRPr>
          </a:p>
        </p:txBody>
      </p:sp>
      <p:sp>
        <p:nvSpPr>
          <p:cNvPr id="66" name="Right Brace 65"/>
          <p:cNvSpPr/>
          <p:nvPr/>
        </p:nvSpPr>
        <p:spPr>
          <a:xfrm>
            <a:off x="4419600" y="5038725"/>
            <a:ext cx="304800" cy="9144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
        <p:nvSpPr>
          <p:cNvPr id="67" name="Rectangle 66"/>
          <p:cNvSpPr>
            <a:spLocks noChangeArrowheads="1"/>
          </p:cNvSpPr>
          <p:nvPr/>
        </p:nvSpPr>
        <p:spPr bwMode="auto">
          <a:xfrm>
            <a:off x="4724400" y="5267325"/>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sym typeface="Wingdings" panose="05000000000000000000" pitchFamily="2" charset="2"/>
              </a:rPr>
              <a:t> </a:t>
            </a:r>
            <a:endParaRPr lang="en-US" sz="2800">
              <a:latin typeface="Arial" panose="020B0604020202020204" pitchFamily="34" charset="0"/>
            </a:endParaRPr>
          </a:p>
        </p:txBody>
      </p:sp>
      <p:grpSp>
        <p:nvGrpSpPr>
          <p:cNvPr id="4" name="Group 40"/>
          <p:cNvGrpSpPr>
            <a:grpSpLocks/>
          </p:cNvGrpSpPr>
          <p:nvPr/>
        </p:nvGrpSpPr>
        <p:grpSpPr bwMode="auto">
          <a:xfrm>
            <a:off x="2195513" y="3505200"/>
            <a:ext cx="1600200" cy="990600"/>
            <a:chOff x="0" y="2514600"/>
            <a:chExt cx="2895600" cy="2819400"/>
          </a:xfrm>
        </p:grpSpPr>
        <p:sp>
          <p:nvSpPr>
            <p:cNvPr id="77" name="Rectangle 76"/>
            <p:cNvSpPr/>
            <p:nvPr/>
          </p:nvSpPr>
          <p:spPr>
            <a:xfrm>
              <a:off x="0" y="2514600"/>
              <a:ext cx="2895600" cy="2819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78" name="Straight Connector 77"/>
            <p:cNvCxnSpPr/>
            <p:nvPr/>
          </p:nvCxnSpPr>
          <p:spPr>
            <a:xfrm>
              <a:off x="0" y="2668221"/>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282184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2970947"/>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124568"/>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27366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42729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58091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3734533"/>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3883637"/>
              <a:ext cx="2895600" cy="45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037258"/>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19087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34450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49812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647223"/>
              <a:ext cx="2895600" cy="4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4800844"/>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494994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10357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257191"/>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ppt_x</p:attrName>
                                        </p:attrNameLst>
                                      </p:cBhvr>
                                      <p:tavLst>
                                        <p:tav tm="0">
                                          <p:val>
                                            <p:strVal val="#ppt_x-.2"/>
                                          </p:val>
                                        </p:tav>
                                        <p:tav tm="100000">
                                          <p:val>
                                            <p:strVal val="#ppt_x"/>
                                          </p:val>
                                        </p:tav>
                                      </p:tavLst>
                                    </p:anim>
                                    <p:anim calcmode="lin" valueType="num">
                                      <p:cBhvr>
                                        <p:cTn id="1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
                                        </p:tgtEl>
                                      </p:cBhvr>
                                    </p:animEffect>
                                  </p:childTnLst>
                                </p:cTn>
                              </p:par>
                              <p:par>
                                <p:cTn id="17" presetID="29"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1000" fill="hold"/>
                                        <p:tgtEl>
                                          <p:spTgt spid="44"/>
                                        </p:tgtEl>
                                        <p:attrNameLst>
                                          <p:attrName>ppt_x</p:attrName>
                                        </p:attrNameLst>
                                      </p:cBhvr>
                                      <p:tavLst>
                                        <p:tav tm="0">
                                          <p:val>
                                            <p:strVal val="#ppt_x-.2"/>
                                          </p:val>
                                        </p:tav>
                                        <p:tav tm="100000">
                                          <p:val>
                                            <p:strVal val="#ppt_x"/>
                                          </p:val>
                                        </p:tav>
                                      </p:tavLst>
                                    </p:anim>
                                    <p:anim calcmode="lin" valueType="num">
                                      <p:cBhvr>
                                        <p:cTn id="20"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4"/>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p:cTn id="24" dur="1000" fill="hold"/>
                                        <p:tgtEl>
                                          <p:spTgt spid="61"/>
                                        </p:tgtEl>
                                        <p:attrNameLst>
                                          <p:attrName>ppt_x</p:attrName>
                                        </p:attrNameLst>
                                      </p:cBhvr>
                                      <p:tavLst>
                                        <p:tav tm="0">
                                          <p:val>
                                            <p:strVal val="#ppt_x-.2"/>
                                          </p:val>
                                        </p:tav>
                                        <p:tav tm="100000">
                                          <p:val>
                                            <p:strVal val="#ppt_x"/>
                                          </p:val>
                                        </p:tav>
                                      </p:tavLst>
                                    </p:anim>
                                    <p:anim calcmode="lin" valueType="num">
                                      <p:cBhvr>
                                        <p:cTn id="25"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1"/>
                                        </p:tgtEl>
                                      </p:cBhvr>
                                    </p:animEffect>
                                  </p:childTnLst>
                                </p:cTn>
                              </p:par>
                              <p:par>
                                <p:cTn id="27" presetID="29"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1000" fill="hold"/>
                                        <p:tgtEl>
                                          <p:spTgt spid="18"/>
                                        </p:tgtEl>
                                        <p:attrNameLst>
                                          <p:attrName>ppt_x</p:attrName>
                                        </p:attrNameLst>
                                      </p:cBhvr>
                                      <p:tavLst>
                                        <p:tav tm="0">
                                          <p:val>
                                            <p:strVal val="#ppt_x-.2"/>
                                          </p:val>
                                        </p:tav>
                                        <p:tav tm="100000">
                                          <p:val>
                                            <p:strVal val="#ppt_x"/>
                                          </p:val>
                                        </p:tav>
                                      </p:tavLst>
                                    </p:anim>
                                    <p:anim calcmode="lin" valueType="num">
                                      <p:cBhvr>
                                        <p:cTn id="30"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1000" fill="hold"/>
                                        <p:tgtEl>
                                          <p:spTgt spid="20"/>
                                        </p:tgtEl>
                                        <p:attrNameLst>
                                          <p:attrName>ppt_x</p:attrName>
                                        </p:attrNameLst>
                                      </p:cBhvr>
                                      <p:tavLst>
                                        <p:tav tm="0">
                                          <p:val>
                                            <p:strVal val="#ppt_x-.2"/>
                                          </p:val>
                                        </p:tav>
                                        <p:tav tm="100000">
                                          <p:val>
                                            <p:strVal val="#ppt_x"/>
                                          </p:val>
                                        </p:tav>
                                      </p:tavLst>
                                    </p:anim>
                                    <p:anim calcmode="lin" valueType="num">
                                      <p:cBhvr>
                                        <p:cTn id="3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1000" fill="hold"/>
                                        <p:tgtEl>
                                          <p:spTgt spid="24"/>
                                        </p:tgtEl>
                                        <p:attrNameLst>
                                          <p:attrName>ppt_x</p:attrName>
                                        </p:attrNameLst>
                                      </p:cBhvr>
                                      <p:tavLst>
                                        <p:tav tm="0">
                                          <p:val>
                                            <p:strVal val="#ppt_x-.2"/>
                                          </p:val>
                                        </p:tav>
                                        <p:tav tm="100000">
                                          <p:val>
                                            <p:strVal val="#ppt_x"/>
                                          </p:val>
                                        </p:tav>
                                      </p:tavLst>
                                    </p:anim>
                                    <p:anim calcmode="lin" valueType="num">
                                      <p:cBhvr>
                                        <p:cTn id="42"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4"/>
                                        </p:tgtEl>
                                      </p:cBhvr>
                                    </p:animEffect>
                                  </p:childTnLst>
                                </p:cTn>
                              </p:par>
                              <p:par>
                                <p:cTn id="44" presetID="29"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fill="hold"/>
                                        <p:tgtEl>
                                          <p:spTgt spid="23"/>
                                        </p:tgtEl>
                                        <p:attrNameLst>
                                          <p:attrName>ppt_x</p:attrName>
                                        </p:attrNameLst>
                                      </p:cBhvr>
                                      <p:tavLst>
                                        <p:tav tm="0">
                                          <p:val>
                                            <p:strVal val="#ppt_x-.2"/>
                                          </p:val>
                                        </p:tav>
                                        <p:tav tm="100000">
                                          <p:val>
                                            <p:strVal val="#ppt_x"/>
                                          </p:val>
                                        </p:tav>
                                      </p:tavLst>
                                    </p:anim>
                                    <p:anim calcmode="lin" valueType="num">
                                      <p:cBhvr>
                                        <p:cTn id="47"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3"/>
                                        </p:tgtEl>
                                      </p:cBhvr>
                                    </p:animEffect>
                                  </p:childTnLst>
                                </p:cTn>
                              </p:par>
                              <p:par>
                                <p:cTn id="49" presetID="29"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1000" fill="hold"/>
                                        <p:tgtEl>
                                          <p:spTgt spid="25"/>
                                        </p:tgtEl>
                                        <p:attrNameLst>
                                          <p:attrName>ppt_x</p:attrName>
                                        </p:attrNameLst>
                                      </p:cBhvr>
                                      <p:tavLst>
                                        <p:tav tm="0">
                                          <p:val>
                                            <p:strVal val="#ppt_x-.2"/>
                                          </p:val>
                                        </p:tav>
                                        <p:tav tm="100000">
                                          <p:val>
                                            <p:strVal val="#ppt_x"/>
                                          </p:val>
                                        </p:tav>
                                      </p:tavLst>
                                    </p:anim>
                                    <p:anim calcmode="lin" valueType="num">
                                      <p:cBhvr>
                                        <p:cTn id="52"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53" dur="10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randombar(horizontal)">
                                      <p:cBhvr>
                                        <p:cTn id="58" dur="500"/>
                                        <p:tgtEl>
                                          <p:spTgt spid="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heel(4)">
                                      <p:cBhvr>
                                        <p:cTn id="63" dur="20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strips(downLeft)">
                                      <p:cBhvr>
                                        <p:cTn id="68" dur="500"/>
                                        <p:tgtEl>
                                          <p:spTgt spid="6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1"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heel(4)">
                                      <p:cBhvr>
                                        <p:cTn id="73" dur="2000"/>
                                        <p:tgtEl>
                                          <p:spTgt spid="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slide(fromBottom)">
                                      <p:cBhvr>
                                        <p:cTn id="78" dur="500"/>
                                        <p:tgtEl>
                                          <p:spTgt spid="66"/>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slide(fromBottom)">
                                      <p:cBhvr>
                                        <p:cTn id="81" dur="500"/>
                                        <p:tgtEl>
                                          <p:spTgt spid="67"/>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slide(fromBottom)">
                                      <p:cBhvr>
                                        <p:cTn id="8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5" grpId="0"/>
      <p:bldP spid="61" grpId="0"/>
      <p:bldP spid="63" grpId="0"/>
      <p:bldP spid="64" grpId="0"/>
      <p:bldP spid="65" grpId="0"/>
      <p:bldP spid="66" grpId="0" animBg="1"/>
      <p:bldP spid="6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621AEB1F-7823-42F3-94EC-75F12A7A582A}" type="slidenum">
              <a:rPr lang="en-US" sz="1200">
                <a:solidFill>
                  <a:srgbClr val="FFFFFF"/>
                </a:solidFill>
              </a:rPr>
              <a:pPr>
                <a:lnSpc>
                  <a:spcPct val="80000"/>
                </a:lnSpc>
                <a:spcBef>
                  <a:spcPct val="0"/>
                </a:spcBef>
                <a:buClrTx/>
                <a:buSzTx/>
                <a:buFontTx/>
                <a:buNone/>
              </a:pPr>
              <a:t>19</a:t>
            </a:fld>
            <a:endParaRPr lang="en-US" sz="1200">
              <a:solidFill>
                <a:srgbClr val="FFFFFF"/>
              </a:solidFill>
            </a:endParaRPr>
          </a:p>
        </p:txBody>
      </p:sp>
      <p:grpSp>
        <p:nvGrpSpPr>
          <p:cNvPr id="37891" name="Group 8"/>
          <p:cNvGrpSpPr>
            <a:grpSpLocks/>
          </p:cNvGrpSpPr>
          <p:nvPr/>
        </p:nvGrpSpPr>
        <p:grpSpPr bwMode="auto">
          <a:xfrm>
            <a:off x="1797050" y="76200"/>
            <a:ext cx="6356350" cy="4789488"/>
            <a:chOff x="1796365" y="240268"/>
            <a:chExt cx="6357035" cy="4788932"/>
          </a:xfrm>
        </p:grpSpPr>
        <p:cxnSp>
          <p:nvCxnSpPr>
            <p:cNvPr id="7" name="Straight Arrow Connector 6"/>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2448898" y="2037109"/>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Freeform 9"/>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1" name="Freeform 10"/>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TextBox 11"/>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3" name="TextBox 12"/>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4" name="TextBox 13"/>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7965" name="TextBox 14"/>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7966" name="TextBox 15"/>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7967" name="TextBox 16"/>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cxnSp>
        <p:nvCxnSpPr>
          <p:cNvPr id="18" name="Straight Connector 17"/>
          <p:cNvCxnSpPr/>
          <p:nvPr/>
        </p:nvCxnSpPr>
        <p:spPr>
          <a:xfrm rot="5400000">
            <a:off x="2782095" y="3466306"/>
            <a:ext cx="2055812"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893" name="TextBox 56"/>
          <p:cNvSpPr txBox="1">
            <a:spLocks noChangeArrowheads="1"/>
          </p:cNvSpPr>
          <p:nvPr/>
        </p:nvSpPr>
        <p:spPr bwMode="auto">
          <a:xfrm>
            <a:off x="1752600" y="32766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3</a:t>
            </a:r>
            <a:endParaRPr lang="en-US" sz="1800">
              <a:latin typeface="Arial" panose="020B0604020202020204" pitchFamily="34" charset="0"/>
            </a:endParaRPr>
          </a:p>
        </p:txBody>
      </p:sp>
      <p:sp>
        <p:nvSpPr>
          <p:cNvPr id="37894" name="TextBox 57"/>
          <p:cNvSpPr txBox="1">
            <a:spLocks noChangeArrowheads="1"/>
          </p:cNvSpPr>
          <p:nvPr/>
        </p:nvSpPr>
        <p:spPr bwMode="auto">
          <a:xfrm>
            <a:off x="3657600" y="4646613"/>
            <a:ext cx="449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3</a:t>
            </a:r>
            <a:endParaRPr lang="en-US" sz="1800">
              <a:latin typeface="Arial" panose="020B0604020202020204" pitchFamily="34" charset="0"/>
            </a:endParaRPr>
          </a:p>
        </p:txBody>
      </p:sp>
      <p:cxnSp>
        <p:nvCxnSpPr>
          <p:cNvPr id="23" name="Straight Connector 22"/>
          <p:cNvCxnSpPr>
            <a:endCxn id="37897" idx="3"/>
          </p:cNvCxnSpPr>
          <p:nvPr/>
        </p:nvCxnSpPr>
        <p:spPr>
          <a:xfrm rot="10800000" flipV="1">
            <a:off x="2205038" y="2438400"/>
            <a:ext cx="1604962" cy="317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896" name="TextBox 61"/>
          <p:cNvSpPr txBox="1">
            <a:spLocks noChangeArrowheads="1"/>
          </p:cNvSpPr>
          <p:nvPr/>
        </p:nvSpPr>
        <p:spPr bwMode="auto">
          <a:xfrm>
            <a:off x="3733800" y="2133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N</a:t>
            </a:r>
          </a:p>
        </p:txBody>
      </p:sp>
      <p:sp>
        <p:nvSpPr>
          <p:cNvPr id="37897" name="TextBox 62"/>
          <p:cNvSpPr txBox="1">
            <a:spLocks noChangeArrowheads="1"/>
          </p:cNvSpPr>
          <p:nvPr/>
        </p:nvSpPr>
        <p:spPr bwMode="auto">
          <a:xfrm>
            <a:off x="1828800" y="22860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a:t>
            </a:r>
          </a:p>
        </p:txBody>
      </p:sp>
      <p:grpSp>
        <p:nvGrpSpPr>
          <p:cNvPr id="37898" name="Group 22"/>
          <p:cNvGrpSpPr>
            <a:grpSpLocks/>
          </p:cNvGrpSpPr>
          <p:nvPr/>
        </p:nvGrpSpPr>
        <p:grpSpPr bwMode="auto">
          <a:xfrm>
            <a:off x="2209800" y="2362200"/>
            <a:ext cx="1628775" cy="2133600"/>
            <a:chOff x="2819400" y="2971800"/>
            <a:chExt cx="2971798" cy="2133601"/>
          </a:xfrm>
        </p:grpSpPr>
        <p:cxnSp>
          <p:nvCxnSpPr>
            <p:cNvPr id="27" name="Straight Connector 26"/>
            <p:cNvCxnSpPr/>
            <p:nvPr/>
          </p:nvCxnSpPr>
          <p:spPr>
            <a:xfrm flipH="1" flipV="1">
              <a:off x="2819400" y="3038475"/>
              <a:ext cx="2942833" cy="793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822297" y="3046413"/>
              <a:ext cx="2896489" cy="2058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9" name="Straight Connector 28"/>
            <p:cNvCxnSpPr/>
            <p:nvPr/>
          </p:nvCxnSpPr>
          <p:spPr>
            <a:xfrm rot="10800000" flipV="1">
              <a:off x="3888205" y="3430588"/>
              <a:ext cx="1752375" cy="1674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3581178" y="2971800"/>
              <a:ext cx="2210020" cy="2058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2897606" y="3127375"/>
              <a:ext cx="1902993" cy="18224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4267645" y="3808413"/>
              <a:ext cx="1372936" cy="12969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3"/>
            </p:cNvCxnSpPr>
            <p:nvPr/>
          </p:nvCxnSpPr>
          <p:spPr>
            <a:xfrm flipH="1">
              <a:off x="4571777" y="4075114"/>
              <a:ext cx="1147010" cy="1030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951411" y="4416231"/>
              <a:ext cx="688975" cy="6893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257324" y="4647534"/>
              <a:ext cx="384175" cy="3823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p:cNvCxnSpPr>
            <p:nvPr/>
          </p:nvCxnSpPr>
          <p:spPr>
            <a:xfrm rot="16200000" flipH="1" flipV="1">
              <a:off x="2819482" y="3046330"/>
              <a:ext cx="1450976" cy="14511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2897606" y="3046413"/>
              <a:ext cx="301235" cy="3032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819400" y="3046413"/>
              <a:ext cx="611160" cy="6143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816810" y="3049003"/>
              <a:ext cx="917575" cy="912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2819400" y="3127375"/>
              <a:ext cx="1141217" cy="1066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896937" y="3128044"/>
              <a:ext cx="1600201" cy="1598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3198841" y="3046413"/>
              <a:ext cx="1905890" cy="1828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V="1">
              <a:off x="3198841" y="3275013"/>
              <a:ext cx="1905890" cy="1830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0800000">
            <a:off x="2209800" y="3505200"/>
            <a:ext cx="16002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 name="Group 101"/>
          <p:cNvGrpSpPr>
            <a:grpSpLocks/>
          </p:cNvGrpSpPr>
          <p:nvPr/>
        </p:nvGrpSpPr>
        <p:grpSpPr bwMode="auto">
          <a:xfrm>
            <a:off x="2209800" y="2438400"/>
            <a:ext cx="1600200" cy="1066800"/>
            <a:chOff x="5867400" y="3200400"/>
            <a:chExt cx="2133600" cy="991394"/>
          </a:xfrm>
        </p:grpSpPr>
        <p:sp>
          <p:nvSpPr>
            <p:cNvPr id="46" name="Rectangle 45"/>
            <p:cNvSpPr/>
            <p:nvPr/>
          </p:nvSpPr>
          <p:spPr>
            <a:xfrm>
              <a:off x="5867400" y="3200400"/>
              <a:ext cx="2133600" cy="99139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47" name="Straight Connector 46"/>
            <p:cNvCxnSpPr/>
            <p:nvPr/>
          </p:nvCxnSpPr>
          <p:spPr>
            <a:xfrm rot="5400000">
              <a:off x="7429104" y="3693980"/>
              <a:ext cx="991394" cy="42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4489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6013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7537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9061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60585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62109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3633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65157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66681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68205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69729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71253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277762" y="3695038"/>
              <a:ext cx="991394" cy="21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3810000" y="3429000"/>
            <a:ext cx="350838" cy="369888"/>
          </a:xfrm>
          <a:prstGeom prst="rect">
            <a:avLst/>
          </a:prstGeom>
          <a:noFill/>
        </p:spPr>
        <p:txBody>
          <a:bodyPr wrap="none">
            <a:spAutoFit/>
          </a:bodyPr>
          <a:lstStyle/>
          <a:p>
            <a:pPr eaLnBrk="1" hangingPunct="1">
              <a:defRPr/>
            </a:pPr>
            <a:r>
              <a:rPr lang="en-US">
                <a:latin typeface="+mj-lt"/>
              </a:rPr>
              <a:t>H</a:t>
            </a:r>
          </a:p>
        </p:txBody>
      </p:sp>
      <p:grpSp>
        <p:nvGrpSpPr>
          <p:cNvPr id="37902" name="Group 40"/>
          <p:cNvGrpSpPr>
            <a:grpSpLocks/>
          </p:cNvGrpSpPr>
          <p:nvPr/>
        </p:nvGrpSpPr>
        <p:grpSpPr bwMode="auto">
          <a:xfrm>
            <a:off x="2195513" y="3505200"/>
            <a:ext cx="1600200" cy="990600"/>
            <a:chOff x="0" y="2514600"/>
            <a:chExt cx="2895600" cy="2819400"/>
          </a:xfrm>
        </p:grpSpPr>
        <p:sp>
          <p:nvSpPr>
            <p:cNvPr id="77" name="Rectangle 76"/>
            <p:cNvSpPr/>
            <p:nvPr/>
          </p:nvSpPr>
          <p:spPr>
            <a:xfrm>
              <a:off x="0" y="2514600"/>
              <a:ext cx="2895600" cy="2819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78" name="Straight Connector 77"/>
            <p:cNvCxnSpPr/>
            <p:nvPr/>
          </p:nvCxnSpPr>
          <p:spPr>
            <a:xfrm>
              <a:off x="0" y="2668221"/>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282184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2970947"/>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124568"/>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27366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42729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58091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3734533"/>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3883637"/>
              <a:ext cx="2895600" cy="45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037258"/>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19087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34450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498122"/>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647223"/>
              <a:ext cx="2895600" cy="4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4800844"/>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4949949"/>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103570"/>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257191"/>
              <a:ext cx="28956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7903" name="Rectangle 81"/>
          <p:cNvSpPr>
            <a:spLocks noChangeArrowheads="1"/>
          </p:cNvSpPr>
          <p:nvPr/>
        </p:nvSpPr>
        <p:spPr bwMode="auto">
          <a:xfrm>
            <a:off x="304800" y="5105400"/>
            <a:ext cx="868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vi-VN" sz="2800">
                <a:cs typeface="Times New Roman" panose="02020603050405020304" pitchFamily="18" charset="0"/>
              </a:rPr>
              <a:t>Π</a:t>
            </a:r>
            <a:r>
              <a:rPr lang="en-US" sz="2800">
                <a:cs typeface="Times New Roman" panose="02020603050405020304" pitchFamily="18" charset="0"/>
              </a:rPr>
              <a:t> = TR – TC = -S(P</a:t>
            </a:r>
            <a:r>
              <a:rPr lang="en-US" sz="2800" baseline="-25000">
                <a:cs typeface="Times New Roman" panose="02020603050405020304" pitchFamily="18" charset="0"/>
              </a:rPr>
              <a:t>2</a:t>
            </a:r>
            <a:r>
              <a:rPr lang="en-US" sz="2800">
                <a:cs typeface="Times New Roman" panose="02020603050405020304" pitchFamily="18" charset="0"/>
              </a:rPr>
              <a:t>GFE) </a:t>
            </a:r>
            <a:r>
              <a:rPr lang="en-US" sz="2800">
                <a:cs typeface="Times New Roman" panose="02020603050405020304" pitchFamily="18" charset="0"/>
                <a:sym typeface="Wingdings" panose="05000000000000000000" pitchFamily="2" charset="2"/>
              </a:rPr>
              <a:t> </a:t>
            </a:r>
            <a:r>
              <a:rPr lang="en-US" sz="2800">
                <a:cs typeface="Times New Roman" panose="02020603050405020304" pitchFamily="18" charset="0"/>
              </a:rPr>
              <a:t> DN lỗ phần S(P</a:t>
            </a:r>
            <a:r>
              <a:rPr lang="en-US" sz="2800" baseline="-25000">
                <a:cs typeface="Times New Roman" panose="02020603050405020304" pitchFamily="18" charset="0"/>
              </a:rPr>
              <a:t>3</a:t>
            </a:r>
            <a:r>
              <a:rPr lang="en-US" sz="2800">
                <a:cs typeface="Times New Roman" panose="02020603050405020304" pitchFamily="18" charset="0"/>
              </a:rPr>
              <a:t>MNH) </a:t>
            </a:r>
            <a:r>
              <a:rPr lang="en-US" sz="2800">
                <a:solidFill>
                  <a:srgbClr val="FF0000"/>
                </a:solidFill>
                <a:latin typeface="Arial" panose="020B0604020202020204" pitchFamily="34" charset="0"/>
              </a:rPr>
              <a:t>?</a:t>
            </a:r>
            <a:r>
              <a:rPr lang="en-US" sz="2800">
                <a:cs typeface="Times New Roman" panose="02020603050405020304" pitchFamily="18" charset="0"/>
              </a:rPr>
              <a:t> </a:t>
            </a:r>
            <a:endParaRPr lang="en-US" sz="2800">
              <a:latin typeface="Arial" panose="020B0604020202020204" pitchFamily="34" charset="0"/>
            </a:endParaRPr>
          </a:p>
        </p:txBody>
      </p:sp>
      <p:sp>
        <p:nvSpPr>
          <p:cNvPr id="97" name="Rectangle 102"/>
          <p:cNvSpPr>
            <a:spLocks noChangeArrowheads="1"/>
          </p:cNvSpPr>
          <p:nvPr/>
        </p:nvSpPr>
        <p:spPr bwMode="auto">
          <a:xfrm>
            <a:off x="457200" y="5599113"/>
            <a:ext cx="8305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cs typeface="Times New Roman" panose="02020603050405020304" pitchFamily="18" charset="0"/>
              </a:rPr>
              <a:t>FC = (AC – AVC).Q</a:t>
            </a:r>
            <a:r>
              <a:rPr lang="en-US" sz="2800" baseline="-25000">
                <a:cs typeface="Times New Roman" panose="02020603050405020304" pitchFamily="18" charset="0"/>
              </a:rPr>
              <a:t>3</a:t>
            </a:r>
            <a:r>
              <a:rPr lang="en-US" sz="2800">
                <a:cs typeface="Times New Roman" panose="02020603050405020304" pitchFamily="18" charset="0"/>
              </a:rPr>
              <a:t> = S(P</a:t>
            </a:r>
            <a:r>
              <a:rPr lang="en-US" sz="2800" baseline="-25000">
                <a:cs typeface="Times New Roman" panose="02020603050405020304" pitchFamily="18" charset="0"/>
              </a:rPr>
              <a:t>3</a:t>
            </a:r>
            <a:r>
              <a:rPr lang="en-US" sz="2800">
                <a:cs typeface="Times New Roman" panose="02020603050405020304" pitchFamily="18" charset="0"/>
              </a:rPr>
              <a:t>MNH) </a:t>
            </a:r>
            <a:r>
              <a:rPr lang="en-US" sz="2800">
                <a:cs typeface="Times New Roman" panose="02020603050405020304" pitchFamily="18" charset="0"/>
                <a:sym typeface="Wingdings" panose="05000000000000000000" pitchFamily="2" charset="2"/>
              </a:rPr>
              <a:t></a:t>
            </a:r>
            <a:r>
              <a:rPr lang="vi-VN" sz="2800">
                <a:cs typeface="Times New Roman" panose="02020603050405020304" pitchFamily="18" charset="0"/>
              </a:rPr>
              <a:t> </a:t>
            </a:r>
            <a:r>
              <a:rPr lang="en-US" sz="2800">
                <a:cs typeface="Times New Roman" panose="02020603050405020304" pitchFamily="18" charset="0"/>
              </a:rPr>
              <a:t>DN lỗ bằng phần FC </a:t>
            </a:r>
            <a:r>
              <a:rPr lang="en-US" sz="2800">
                <a:cs typeface="Times New Roman" panose="02020603050405020304" pitchFamily="18" charset="0"/>
                <a:sym typeface="Wingdings" panose="05000000000000000000" pitchFamily="2" charset="2"/>
              </a:rPr>
              <a:t> DN nên ngừng sản xuất.</a:t>
            </a:r>
            <a:endParaRPr lang="en-US" sz="280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slide(fromBottom)">
                                      <p:cBhvr>
                                        <p:cTn id="7" dur="500"/>
                                        <p:tgtEl>
                                          <p:spTgt spid="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lstStyle/>
          <a:p>
            <a:pPr algn="ctr"/>
            <a:r>
              <a:rPr lang="en-US" smtClean="0">
                <a:solidFill>
                  <a:srgbClr val="2116AA"/>
                </a:solidFill>
              </a:rPr>
              <a:t>MỤC ĐÍCH</a:t>
            </a:r>
          </a:p>
        </p:txBody>
      </p:sp>
      <p:sp>
        <p:nvSpPr>
          <p:cNvPr id="3" name="Content Placeholder 2"/>
          <p:cNvSpPr>
            <a:spLocks noGrp="1"/>
          </p:cNvSpPr>
          <p:nvPr>
            <p:ph sz="quarter" idx="1"/>
          </p:nvPr>
        </p:nvSpPr>
        <p:spPr>
          <a:xfrm>
            <a:off x="612775" y="1600200"/>
            <a:ext cx="8153400" cy="4495800"/>
          </a:xfrm>
        </p:spPr>
        <p:txBody>
          <a:bodyPr/>
          <a:lstStyle/>
          <a:p>
            <a:pPr algn="just"/>
            <a:r>
              <a:rPr lang="en-US" smtClean="0"/>
              <a:t>Phân loại thị trường và phân tích cạnh tranh trong cấu trúc thị trường.</a:t>
            </a:r>
          </a:p>
          <a:p>
            <a:pPr algn="just"/>
            <a:r>
              <a:rPr lang="en-US" smtClean="0"/>
              <a:t>Xác định đường cung ngắn hạn của doanh nghiệp cạnh tranh hoàn hảo.</a:t>
            </a:r>
          </a:p>
          <a:p>
            <a:pPr algn="just"/>
            <a:r>
              <a:rPr lang="en-US" smtClean="0"/>
              <a:t>Phân tích hành vi của doanh nghiệp và cân bằng ngắn hạn trong thị trường cạnh tranh hoàn hảo và độc quyền hoàn toàn.</a:t>
            </a:r>
          </a:p>
          <a:p>
            <a:pPr algn="just"/>
            <a:r>
              <a:rPr lang="en-US" smtClean="0"/>
              <a:t>Giải thích sự không hữu hiệu của độc quyền làm phát sinh tổn thất lợi ích ròng xã hội.</a:t>
            </a:r>
          </a:p>
          <a:p>
            <a:pPr algn="just"/>
            <a:endParaRPr lang="en-US" smtClean="0"/>
          </a:p>
          <a:p>
            <a:pPr algn="just"/>
            <a:endParaRPr lang="en-US" smtClean="0"/>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AE01AF2C-9368-4D4C-BE86-1730711C5075}" type="slidenum">
              <a:rPr lang="en-US" sz="1200">
                <a:solidFill>
                  <a:srgbClr val="FFFFFF"/>
                </a:solidFill>
              </a:rPr>
              <a:pPr>
                <a:lnSpc>
                  <a:spcPct val="80000"/>
                </a:lnSpc>
                <a:spcBef>
                  <a:spcPct val="0"/>
                </a:spcBef>
                <a:buClrTx/>
                <a:buSzTx/>
                <a:buFontTx/>
                <a:buNone/>
              </a:pPr>
              <a:t>2</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txEl>
                                              <p:pRg st="2" end="2"/>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SzTx/>
              <a:buFontTx/>
              <a:buNone/>
            </a:pPr>
            <a:fld id="{A98BF58F-6A55-44CC-BE13-0223DF1056A4}" type="slidenum">
              <a:rPr lang="en-US" sz="1400">
                <a:solidFill>
                  <a:schemeClr val="tx2"/>
                </a:solidFill>
              </a:rPr>
              <a:pPr>
                <a:spcBef>
                  <a:spcPct val="0"/>
                </a:spcBef>
                <a:buClrTx/>
                <a:buSzTx/>
                <a:buFontTx/>
                <a:buNone/>
              </a:pPr>
              <a:t>20</a:t>
            </a:fld>
            <a:endParaRPr lang="en-US" sz="1400">
              <a:solidFill>
                <a:schemeClr val="tx2"/>
              </a:solidFill>
            </a:endParaRPr>
          </a:p>
        </p:txBody>
      </p:sp>
      <p:grpSp>
        <p:nvGrpSpPr>
          <p:cNvPr id="2" name="Group 8"/>
          <p:cNvGrpSpPr>
            <a:grpSpLocks/>
          </p:cNvGrpSpPr>
          <p:nvPr/>
        </p:nvGrpSpPr>
        <p:grpSpPr bwMode="auto">
          <a:xfrm>
            <a:off x="1797050" y="1003300"/>
            <a:ext cx="6356350" cy="4789488"/>
            <a:chOff x="1796365" y="240268"/>
            <a:chExt cx="6357035" cy="4788932"/>
          </a:xfrm>
        </p:grpSpPr>
        <p:cxnSp>
          <p:nvCxnSpPr>
            <p:cNvPr id="7" name="Straight Arrow Connector 6"/>
            <p:cNvCxnSpPr/>
            <p:nvPr/>
          </p:nvCxnSpPr>
          <p:spPr>
            <a:xfrm rot="5400000" flipH="1" flipV="1">
              <a:off x="5165" y="2488701"/>
              <a:ext cx="43428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77406" y="4659355"/>
              <a:ext cx="53345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2448898" y="2037109"/>
              <a:ext cx="4891614" cy="1631761"/>
            </a:xfrm>
            <a:custGeom>
              <a:avLst/>
              <a:gdLst>
                <a:gd name="connsiteX0" fmla="*/ 0 w 4891314"/>
                <a:gd name="connsiteY0" fmla="*/ 972457 h 1632857"/>
                <a:gd name="connsiteX1" fmla="*/ 464457 w 4891314"/>
                <a:gd name="connsiteY1" fmla="*/ 1320800 h 1632857"/>
                <a:gd name="connsiteX2" fmla="*/ 1364343 w 4891314"/>
                <a:gd name="connsiteY2" fmla="*/ 1611086 h 1632857"/>
                <a:gd name="connsiteX3" fmla="*/ 2815771 w 4891314"/>
                <a:gd name="connsiteY3" fmla="*/ 1364343 h 1632857"/>
                <a:gd name="connsiteX4" fmla="*/ 4891314 w 4891314"/>
                <a:gd name="connsiteY4" fmla="*/ 0 h 16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1314" h="1632857">
                  <a:moveTo>
                    <a:pt x="0" y="972457"/>
                  </a:moveTo>
                  <a:cubicBezTo>
                    <a:pt x="118533" y="1093409"/>
                    <a:pt x="237067" y="1214362"/>
                    <a:pt x="464457" y="1320800"/>
                  </a:cubicBezTo>
                  <a:cubicBezTo>
                    <a:pt x="691848" y="1427238"/>
                    <a:pt x="972457" y="1603829"/>
                    <a:pt x="1364343" y="1611086"/>
                  </a:cubicBezTo>
                  <a:cubicBezTo>
                    <a:pt x="1756229" y="1618343"/>
                    <a:pt x="2227942" y="1632857"/>
                    <a:pt x="2815771" y="1364343"/>
                  </a:cubicBezTo>
                  <a:cubicBezTo>
                    <a:pt x="3403600" y="1095829"/>
                    <a:pt x="4147457" y="547914"/>
                    <a:pt x="4891314"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Freeform 9"/>
            <p:cNvSpPr/>
            <p:nvPr/>
          </p:nvSpPr>
          <p:spPr>
            <a:xfrm>
              <a:off x="2885507" y="1456152"/>
              <a:ext cx="4381972" cy="1317472"/>
            </a:xfrm>
            <a:custGeom>
              <a:avLst/>
              <a:gdLst>
                <a:gd name="connsiteX0" fmla="*/ 0 w 4383315"/>
                <a:gd name="connsiteY0" fmla="*/ 653143 h 1318381"/>
                <a:gd name="connsiteX1" fmla="*/ 449943 w 4383315"/>
                <a:gd name="connsiteY1" fmla="*/ 957943 h 1318381"/>
                <a:gd name="connsiteX2" fmla="*/ 1117600 w 4383315"/>
                <a:gd name="connsiteY2" fmla="*/ 1175658 h 1318381"/>
                <a:gd name="connsiteX3" fmla="*/ 1930400 w 4383315"/>
                <a:gd name="connsiteY3" fmla="*/ 1219200 h 1318381"/>
                <a:gd name="connsiteX4" fmla="*/ 3439886 w 4383315"/>
                <a:gd name="connsiteY4" fmla="*/ 580572 h 1318381"/>
                <a:gd name="connsiteX5" fmla="*/ 4383315 w 4383315"/>
                <a:gd name="connsiteY5" fmla="*/ 0 h 131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3315" h="1318381">
                  <a:moveTo>
                    <a:pt x="0" y="653143"/>
                  </a:moveTo>
                  <a:cubicBezTo>
                    <a:pt x="131838" y="762000"/>
                    <a:pt x="263676" y="870857"/>
                    <a:pt x="449943" y="957943"/>
                  </a:cubicBezTo>
                  <a:cubicBezTo>
                    <a:pt x="636210" y="1045029"/>
                    <a:pt x="870857" y="1132115"/>
                    <a:pt x="1117600" y="1175658"/>
                  </a:cubicBezTo>
                  <a:cubicBezTo>
                    <a:pt x="1364343" y="1219201"/>
                    <a:pt x="1543352" y="1318381"/>
                    <a:pt x="1930400" y="1219200"/>
                  </a:cubicBezTo>
                  <a:cubicBezTo>
                    <a:pt x="2317448" y="1120019"/>
                    <a:pt x="3031067" y="783772"/>
                    <a:pt x="3439886" y="580572"/>
                  </a:cubicBezTo>
                  <a:cubicBezTo>
                    <a:pt x="3848705" y="377372"/>
                    <a:pt x="4116010" y="188686"/>
                    <a:pt x="4383315" y="0"/>
                  </a:cubicBezTo>
                </a:path>
              </a:pathLst>
            </a:custGeom>
            <a:ln w="38100">
              <a:solidFill>
                <a:srgbClr val="DB3DC4"/>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1" name="Freeform 10"/>
            <p:cNvSpPr/>
            <p:nvPr/>
          </p:nvSpPr>
          <p:spPr>
            <a:xfrm>
              <a:off x="2434609" y="599001"/>
              <a:ext cx="3381739" cy="3628604"/>
            </a:xfrm>
            <a:custGeom>
              <a:avLst/>
              <a:gdLst>
                <a:gd name="connsiteX0" fmla="*/ 0 w 3381828"/>
                <a:gd name="connsiteY0" fmla="*/ 2844800 h 3628571"/>
                <a:gd name="connsiteX1" fmla="*/ 217714 w 3381828"/>
                <a:gd name="connsiteY1" fmla="*/ 3265714 h 3628571"/>
                <a:gd name="connsiteX2" fmla="*/ 783771 w 3381828"/>
                <a:gd name="connsiteY2" fmla="*/ 3541485 h 3628571"/>
                <a:gd name="connsiteX3" fmla="*/ 1698171 w 3381828"/>
                <a:gd name="connsiteY3" fmla="*/ 2743200 h 3628571"/>
                <a:gd name="connsiteX4" fmla="*/ 2685142 w 3381828"/>
                <a:gd name="connsiteY4" fmla="*/ 1248228 h 3628571"/>
                <a:gd name="connsiteX5" fmla="*/ 3381828 w 3381828"/>
                <a:gd name="connsiteY5" fmla="*/ 0 h 36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1828" h="3628571">
                  <a:moveTo>
                    <a:pt x="0" y="2844800"/>
                  </a:moveTo>
                  <a:cubicBezTo>
                    <a:pt x="43543" y="2997200"/>
                    <a:pt x="87086" y="3149600"/>
                    <a:pt x="217714" y="3265714"/>
                  </a:cubicBezTo>
                  <a:cubicBezTo>
                    <a:pt x="348342" y="3381828"/>
                    <a:pt x="537028" y="3628571"/>
                    <a:pt x="783771" y="3541485"/>
                  </a:cubicBezTo>
                  <a:cubicBezTo>
                    <a:pt x="1030514" y="3454399"/>
                    <a:pt x="1381276" y="3125410"/>
                    <a:pt x="1698171" y="2743200"/>
                  </a:cubicBezTo>
                  <a:cubicBezTo>
                    <a:pt x="2015066" y="2360991"/>
                    <a:pt x="2404533" y="1705428"/>
                    <a:pt x="2685142" y="1248228"/>
                  </a:cubicBezTo>
                  <a:cubicBezTo>
                    <a:pt x="2965751" y="791028"/>
                    <a:pt x="3173789" y="395514"/>
                    <a:pt x="3381828" y="0"/>
                  </a:cubicBezTo>
                </a:path>
              </a:pathLst>
            </a:cu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TextBox 11"/>
            <p:cNvSpPr txBox="1"/>
            <p:nvPr/>
          </p:nvSpPr>
          <p:spPr>
            <a:xfrm>
              <a:off x="7511365" y="1992868"/>
              <a:ext cx="642035" cy="369332"/>
            </a:xfrm>
            <a:prstGeom prst="rect">
              <a:avLst/>
            </a:prstGeom>
            <a:noFill/>
          </p:spPr>
          <p:txBody>
            <a:bodyPr wrap="none">
              <a:spAutoFit/>
            </a:bodyPr>
            <a:lstStyle/>
            <a:p>
              <a:pPr eaLnBrk="1" hangingPunct="1">
                <a:defRPr/>
              </a:pPr>
              <a:r>
                <a:rPr lang="en-US">
                  <a:ln>
                    <a:solidFill>
                      <a:srgbClr val="00B050"/>
                    </a:solidFill>
                  </a:ln>
                  <a:latin typeface="Arial" charset="0"/>
                </a:rPr>
                <a:t>AVC</a:t>
              </a:r>
            </a:p>
          </p:txBody>
        </p:sp>
        <p:sp>
          <p:nvSpPr>
            <p:cNvPr id="13" name="TextBox 12"/>
            <p:cNvSpPr txBox="1"/>
            <p:nvPr/>
          </p:nvSpPr>
          <p:spPr>
            <a:xfrm>
              <a:off x="7206565" y="1230868"/>
              <a:ext cx="505267" cy="369332"/>
            </a:xfrm>
            <a:prstGeom prst="rect">
              <a:avLst/>
            </a:prstGeom>
            <a:noFill/>
          </p:spPr>
          <p:txBody>
            <a:bodyPr wrap="none">
              <a:spAutoFit/>
            </a:bodyPr>
            <a:lstStyle/>
            <a:p>
              <a:pPr eaLnBrk="1" hangingPunct="1">
                <a:defRPr/>
              </a:pPr>
              <a:r>
                <a:rPr lang="en-US">
                  <a:ln>
                    <a:solidFill>
                      <a:srgbClr val="DB3DC4"/>
                    </a:solidFill>
                  </a:ln>
                  <a:latin typeface="Arial" charset="0"/>
                </a:rPr>
                <a:t>AC</a:t>
              </a:r>
            </a:p>
          </p:txBody>
        </p:sp>
        <p:sp>
          <p:nvSpPr>
            <p:cNvPr id="14" name="TextBox 13"/>
            <p:cNvSpPr txBox="1"/>
            <p:nvPr/>
          </p:nvSpPr>
          <p:spPr>
            <a:xfrm>
              <a:off x="5834965" y="392668"/>
              <a:ext cx="543739" cy="369332"/>
            </a:xfrm>
            <a:prstGeom prst="rect">
              <a:avLst/>
            </a:prstGeom>
            <a:noFill/>
          </p:spPr>
          <p:txBody>
            <a:bodyPr wrap="none">
              <a:spAutoFit/>
            </a:bodyPr>
            <a:lstStyle/>
            <a:p>
              <a:pPr eaLnBrk="1" hangingPunct="1">
                <a:defRPr/>
              </a:pPr>
              <a:r>
                <a:rPr lang="en-US">
                  <a:ln>
                    <a:solidFill>
                      <a:srgbClr val="00B0F0"/>
                    </a:solidFill>
                  </a:ln>
                  <a:latin typeface="Arial" charset="0"/>
                </a:rPr>
                <a:t>MC</a:t>
              </a:r>
            </a:p>
          </p:txBody>
        </p:sp>
        <p:sp>
          <p:nvSpPr>
            <p:cNvPr id="38949" name="TextBox 14"/>
            <p:cNvSpPr txBox="1">
              <a:spLocks noChangeArrowheads="1"/>
            </p:cNvSpPr>
            <p:nvPr/>
          </p:nvSpPr>
          <p:spPr bwMode="auto">
            <a:xfrm>
              <a:off x="7206565" y="46598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38950" name="TextBox 15"/>
            <p:cNvSpPr txBox="1">
              <a:spLocks noChangeArrowheads="1"/>
            </p:cNvSpPr>
            <p:nvPr/>
          </p:nvSpPr>
          <p:spPr bwMode="auto">
            <a:xfrm>
              <a:off x="1796365" y="2402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38951" name="TextBox 16"/>
            <p:cNvSpPr txBox="1">
              <a:spLocks noChangeArrowheads="1"/>
            </p:cNvSpPr>
            <p:nvPr/>
          </p:nvSpPr>
          <p:spPr bwMode="auto">
            <a:xfrm>
              <a:off x="1828800" y="45074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grpSp>
      <p:cxnSp>
        <p:nvCxnSpPr>
          <p:cNvPr id="18" name="Straight Connector 17"/>
          <p:cNvCxnSpPr/>
          <p:nvPr/>
        </p:nvCxnSpPr>
        <p:spPr>
          <a:xfrm rot="5400000">
            <a:off x="3710782" y="4044156"/>
            <a:ext cx="27559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56"/>
          <p:cNvSpPr txBox="1">
            <a:spLocks noChangeArrowheads="1"/>
          </p:cNvSpPr>
          <p:nvPr/>
        </p:nvSpPr>
        <p:spPr bwMode="auto">
          <a:xfrm>
            <a:off x="838200" y="41910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3</a:t>
            </a:r>
            <a:r>
              <a:rPr lang="en-US" sz="1800">
                <a:latin typeface="Arial" panose="020B0604020202020204" pitchFamily="34" charset="0"/>
              </a:rPr>
              <a:t> = AVC</a:t>
            </a:r>
            <a:r>
              <a:rPr lang="en-US" sz="1800" baseline="-25000">
                <a:latin typeface="Arial" panose="020B0604020202020204" pitchFamily="34" charset="0"/>
              </a:rPr>
              <a:t>min</a:t>
            </a:r>
            <a:endParaRPr lang="en-US" sz="1800">
              <a:latin typeface="Arial" panose="020B0604020202020204" pitchFamily="34" charset="0"/>
            </a:endParaRPr>
          </a:p>
        </p:txBody>
      </p:sp>
      <p:sp>
        <p:nvSpPr>
          <p:cNvPr id="20" name="TextBox 57"/>
          <p:cNvSpPr txBox="1">
            <a:spLocks noChangeArrowheads="1"/>
          </p:cNvSpPr>
          <p:nvPr/>
        </p:nvSpPr>
        <p:spPr bwMode="auto">
          <a:xfrm>
            <a:off x="3657600" y="5410200"/>
            <a:ext cx="449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3</a:t>
            </a:r>
            <a:endParaRPr lang="en-US" sz="1800">
              <a:latin typeface="Arial" panose="020B0604020202020204" pitchFamily="34" charset="0"/>
            </a:endParaRPr>
          </a:p>
        </p:txBody>
      </p:sp>
      <p:cxnSp>
        <p:nvCxnSpPr>
          <p:cNvPr id="42" name="Straight Connector 41"/>
          <p:cNvCxnSpPr/>
          <p:nvPr/>
        </p:nvCxnSpPr>
        <p:spPr>
          <a:xfrm rot="10800000" flipV="1">
            <a:off x="2209800" y="4419600"/>
            <a:ext cx="4267200" cy="12700"/>
          </a:xfrm>
          <a:prstGeom prst="line">
            <a:avLst/>
          </a:prstGeom>
          <a:ln/>
        </p:spPr>
        <p:style>
          <a:lnRef idx="1">
            <a:schemeClr val="accent1"/>
          </a:lnRef>
          <a:fillRef idx="0">
            <a:schemeClr val="accent1"/>
          </a:fillRef>
          <a:effectRef idx="0">
            <a:schemeClr val="accent1"/>
          </a:effectRef>
          <a:fontRef idx="minor">
            <a:schemeClr val="tx1"/>
          </a:fontRef>
        </p:style>
      </p:cxnSp>
      <p:sp>
        <p:nvSpPr>
          <p:cNvPr id="80" name="TextBox 20"/>
          <p:cNvSpPr txBox="1">
            <a:spLocks noChangeArrowheads="1"/>
          </p:cNvSpPr>
          <p:nvPr/>
        </p:nvSpPr>
        <p:spPr bwMode="auto">
          <a:xfrm>
            <a:off x="406400" y="228600"/>
            <a:ext cx="812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3200">
                <a:solidFill>
                  <a:srgbClr val="3351E9"/>
                </a:solidFill>
                <a:latin typeface="Arial" panose="020B0604020202020204" pitchFamily="34" charset="0"/>
              </a:rPr>
              <a:t>5. Đường cung ngắn hạn của doanh nghiệp</a:t>
            </a:r>
          </a:p>
        </p:txBody>
      </p:sp>
      <p:cxnSp>
        <p:nvCxnSpPr>
          <p:cNvPr id="82" name="Straight Connector 81"/>
          <p:cNvCxnSpPr/>
          <p:nvPr/>
        </p:nvCxnSpPr>
        <p:spPr>
          <a:xfrm rot="10800000" flipV="1">
            <a:off x="2209800" y="3886200"/>
            <a:ext cx="4267200" cy="12700"/>
          </a:xfrm>
          <a:prstGeom prst="line">
            <a:avLst/>
          </a:prstGeom>
          <a:ln>
            <a:solidFill>
              <a:srgbClr val="00FF00"/>
            </a:solidFill>
          </a:ln>
        </p:spPr>
        <p:style>
          <a:lnRef idx="1">
            <a:schemeClr val="dk1"/>
          </a:lnRef>
          <a:fillRef idx="0">
            <a:schemeClr val="dk1"/>
          </a:fillRef>
          <a:effectRef idx="0">
            <a:schemeClr val="dk1"/>
          </a:effectRef>
          <a:fontRef idx="minor">
            <a:schemeClr val="tx1"/>
          </a:fontRef>
        </p:style>
      </p:cxnSp>
      <p:sp>
        <p:nvSpPr>
          <p:cNvPr id="83" name="TextBox 56"/>
          <p:cNvSpPr txBox="1">
            <a:spLocks noChangeArrowheads="1"/>
          </p:cNvSpPr>
          <p:nvPr/>
        </p:nvSpPr>
        <p:spPr bwMode="auto">
          <a:xfrm>
            <a:off x="1676400" y="3733800"/>
            <a:ext cx="487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2</a:t>
            </a:r>
            <a:r>
              <a:rPr lang="en-US" sz="1800">
                <a:latin typeface="Arial" panose="020B0604020202020204" pitchFamily="34" charset="0"/>
              </a:rPr>
              <a:t> </a:t>
            </a:r>
          </a:p>
        </p:txBody>
      </p:sp>
      <p:sp>
        <p:nvSpPr>
          <p:cNvPr id="84" name="TextBox 56"/>
          <p:cNvSpPr txBox="1">
            <a:spLocks noChangeArrowheads="1"/>
          </p:cNvSpPr>
          <p:nvPr/>
        </p:nvSpPr>
        <p:spPr bwMode="auto">
          <a:xfrm>
            <a:off x="892175" y="3335338"/>
            <a:ext cx="1241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1</a:t>
            </a:r>
            <a:r>
              <a:rPr lang="en-US" sz="1800">
                <a:latin typeface="Arial" panose="020B0604020202020204" pitchFamily="34" charset="0"/>
              </a:rPr>
              <a:t> = AC</a:t>
            </a:r>
            <a:r>
              <a:rPr lang="en-US" sz="1800" baseline="-25000">
                <a:latin typeface="Arial" panose="020B0604020202020204" pitchFamily="34" charset="0"/>
              </a:rPr>
              <a:t>min</a:t>
            </a:r>
            <a:endParaRPr lang="en-US" sz="1800">
              <a:latin typeface="Arial" panose="020B0604020202020204" pitchFamily="34" charset="0"/>
            </a:endParaRPr>
          </a:p>
        </p:txBody>
      </p:sp>
      <p:cxnSp>
        <p:nvCxnSpPr>
          <p:cNvPr id="85" name="Straight Connector 84"/>
          <p:cNvCxnSpPr/>
          <p:nvPr/>
        </p:nvCxnSpPr>
        <p:spPr>
          <a:xfrm rot="10800000" flipV="1">
            <a:off x="2195286" y="3505200"/>
            <a:ext cx="4267200" cy="1270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86" name="Straight Connector 85"/>
          <p:cNvCxnSpPr/>
          <p:nvPr/>
        </p:nvCxnSpPr>
        <p:spPr>
          <a:xfrm rot="10800000" flipV="1">
            <a:off x="2177142" y="2667000"/>
            <a:ext cx="4267200" cy="12700"/>
          </a:xfrm>
          <a:prstGeom prst="line">
            <a:avLst/>
          </a:prstGeom>
          <a:ln>
            <a:solidFill>
              <a:srgbClr val="00FFFF"/>
            </a:solidFill>
          </a:ln>
        </p:spPr>
        <p:style>
          <a:lnRef idx="2">
            <a:schemeClr val="dk1"/>
          </a:lnRef>
          <a:fillRef idx="0">
            <a:schemeClr val="dk1"/>
          </a:fillRef>
          <a:effectRef idx="1">
            <a:schemeClr val="dk1"/>
          </a:effectRef>
          <a:fontRef idx="minor">
            <a:schemeClr val="tx1"/>
          </a:fontRef>
        </p:style>
      </p:cxnSp>
      <p:sp>
        <p:nvSpPr>
          <p:cNvPr id="87" name="TextBox 56"/>
          <p:cNvSpPr txBox="1">
            <a:spLocks noChangeArrowheads="1"/>
          </p:cNvSpPr>
          <p:nvPr/>
        </p:nvSpPr>
        <p:spPr bwMode="auto">
          <a:xfrm>
            <a:off x="1828800" y="2514600"/>
            <a:ext cx="487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0</a:t>
            </a:r>
            <a:r>
              <a:rPr lang="en-US" sz="1800">
                <a:latin typeface="Arial" panose="020B0604020202020204" pitchFamily="34" charset="0"/>
              </a:rPr>
              <a:t> </a:t>
            </a:r>
          </a:p>
        </p:txBody>
      </p:sp>
      <p:cxnSp>
        <p:nvCxnSpPr>
          <p:cNvPr id="89" name="Straight Connector 88"/>
          <p:cNvCxnSpPr/>
          <p:nvPr/>
        </p:nvCxnSpPr>
        <p:spPr>
          <a:xfrm rot="5400000">
            <a:off x="3620294" y="4456906"/>
            <a:ext cx="19050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6200000" flipH="1">
            <a:off x="3574257" y="4641056"/>
            <a:ext cx="1524000" cy="142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3383757" y="4907756"/>
            <a:ext cx="990600" cy="142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0800000" flipV="1">
            <a:off x="2195513" y="4800600"/>
            <a:ext cx="4267200" cy="12700"/>
          </a:xfrm>
          <a:prstGeom prst="line">
            <a:avLst/>
          </a:prstGeom>
          <a:ln/>
        </p:spPr>
        <p:style>
          <a:lnRef idx="1">
            <a:schemeClr val="accent2"/>
          </a:lnRef>
          <a:fillRef idx="0">
            <a:schemeClr val="accent2"/>
          </a:fillRef>
          <a:effectRef idx="0">
            <a:schemeClr val="accent2"/>
          </a:effectRef>
          <a:fontRef idx="minor">
            <a:schemeClr val="tx1"/>
          </a:fontRef>
        </p:style>
      </p:cxnSp>
      <p:sp>
        <p:nvSpPr>
          <p:cNvPr id="96" name="TextBox 56"/>
          <p:cNvSpPr txBox="1">
            <a:spLocks noChangeArrowheads="1"/>
          </p:cNvSpPr>
          <p:nvPr/>
        </p:nvSpPr>
        <p:spPr bwMode="auto">
          <a:xfrm>
            <a:off x="1676400" y="45720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4</a:t>
            </a:r>
            <a:endParaRPr lang="en-US" sz="1800">
              <a:latin typeface="Arial" panose="020B0604020202020204" pitchFamily="34" charset="0"/>
            </a:endParaRPr>
          </a:p>
        </p:txBody>
      </p:sp>
      <p:sp>
        <p:nvSpPr>
          <p:cNvPr id="97" name="TextBox 66"/>
          <p:cNvSpPr txBox="1">
            <a:spLocks noChangeArrowheads="1"/>
          </p:cNvSpPr>
          <p:nvPr/>
        </p:nvSpPr>
        <p:spPr bwMode="auto">
          <a:xfrm>
            <a:off x="914400" y="6019800"/>
            <a:ext cx="728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latin typeface="Arial" panose="020B0604020202020204" pitchFamily="34" charset="0"/>
              </a:rPr>
              <a:t>DN cạnh tranh hoàn hảo sẽ SX tại mức giá P &gt; AVC</a:t>
            </a:r>
          </a:p>
        </p:txBody>
      </p:sp>
      <p:sp>
        <p:nvSpPr>
          <p:cNvPr id="98" name="TextBox 57"/>
          <p:cNvSpPr txBox="1">
            <a:spLocks noChangeArrowheads="1"/>
          </p:cNvSpPr>
          <p:nvPr/>
        </p:nvSpPr>
        <p:spPr bwMode="auto">
          <a:xfrm>
            <a:off x="4114800" y="5410200"/>
            <a:ext cx="449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2</a:t>
            </a:r>
            <a:endParaRPr lang="en-US" sz="1800">
              <a:latin typeface="Arial" panose="020B0604020202020204" pitchFamily="34" charset="0"/>
            </a:endParaRPr>
          </a:p>
        </p:txBody>
      </p:sp>
      <p:sp>
        <p:nvSpPr>
          <p:cNvPr id="99" name="TextBox 57"/>
          <p:cNvSpPr txBox="1">
            <a:spLocks noChangeArrowheads="1"/>
          </p:cNvSpPr>
          <p:nvPr/>
        </p:nvSpPr>
        <p:spPr bwMode="auto">
          <a:xfrm>
            <a:off x="4419600" y="5410200"/>
            <a:ext cx="449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1</a:t>
            </a:r>
            <a:endParaRPr lang="en-US" sz="1800">
              <a:latin typeface="Arial" panose="020B0604020202020204" pitchFamily="34" charset="0"/>
            </a:endParaRPr>
          </a:p>
        </p:txBody>
      </p:sp>
      <p:sp>
        <p:nvSpPr>
          <p:cNvPr id="100" name="TextBox 57"/>
          <p:cNvSpPr txBox="1">
            <a:spLocks noChangeArrowheads="1"/>
          </p:cNvSpPr>
          <p:nvPr/>
        </p:nvSpPr>
        <p:spPr bwMode="auto">
          <a:xfrm>
            <a:off x="4876800" y="5410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0</a:t>
            </a:r>
            <a:endParaRPr lang="en-US" sz="1800">
              <a:latin typeface="Arial" panose="020B0604020202020204" pitchFamily="34" charset="0"/>
            </a:endParaRPr>
          </a:p>
        </p:txBody>
      </p:sp>
      <p:sp>
        <p:nvSpPr>
          <p:cNvPr id="101" name="Freeform 100"/>
          <p:cNvSpPr/>
          <p:nvPr/>
        </p:nvSpPr>
        <p:spPr>
          <a:xfrm>
            <a:off x="3875314" y="1340405"/>
            <a:ext cx="1959901" cy="3057424"/>
          </a:xfrm>
          <a:custGeom>
            <a:avLst/>
            <a:gdLst>
              <a:gd name="connsiteX0" fmla="*/ 0 w 1944915"/>
              <a:gd name="connsiteY0" fmla="*/ 3004458 h 3004458"/>
              <a:gd name="connsiteX1" fmla="*/ 362857 w 1944915"/>
              <a:gd name="connsiteY1" fmla="*/ 2598058 h 3004458"/>
              <a:gd name="connsiteX2" fmla="*/ 711200 w 1944915"/>
              <a:gd name="connsiteY2" fmla="*/ 2090058 h 3004458"/>
              <a:gd name="connsiteX3" fmla="*/ 1059543 w 1944915"/>
              <a:gd name="connsiteY3" fmla="*/ 1524000 h 3004458"/>
              <a:gd name="connsiteX4" fmla="*/ 1451429 w 1944915"/>
              <a:gd name="connsiteY4" fmla="*/ 841829 h 3004458"/>
              <a:gd name="connsiteX5" fmla="*/ 1944915 w 1944915"/>
              <a:gd name="connsiteY5" fmla="*/ 0 h 300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915" h="3004458">
                <a:moveTo>
                  <a:pt x="0" y="3004458"/>
                </a:moveTo>
                <a:cubicBezTo>
                  <a:pt x="122162" y="2877458"/>
                  <a:pt x="244324" y="2750458"/>
                  <a:pt x="362857" y="2598058"/>
                </a:cubicBezTo>
                <a:cubicBezTo>
                  <a:pt x="481390" y="2445658"/>
                  <a:pt x="595086" y="2269068"/>
                  <a:pt x="711200" y="2090058"/>
                </a:cubicBezTo>
                <a:cubicBezTo>
                  <a:pt x="827314" y="1911048"/>
                  <a:pt x="936172" y="1732038"/>
                  <a:pt x="1059543" y="1524000"/>
                </a:cubicBezTo>
                <a:cubicBezTo>
                  <a:pt x="1182915" y="1315962"/>
                  <a:pt x="1303867" y="1095829"/>
                  <a:pt x="1451429" y="841829"/>
                </a:cubicBezTo>
                <a:cubicBezTo>
                  <a:pt x="1598991" y="587829"/>
                  <a:pt x="1771953" y="293914"/>
                  <a:pt x="1944915" y="0"/>
                </a:cubicBezTo>
              </a:path>
            </a:pathLst>
          </a:custGeom>
          <a:ln w="76200">
            <a:solidFill>
              <a:srgbClr val="FF0000"/>
            </a:solidFill>
          </a:ln>
        </p:spPr>
        <p:style>
          <a:lnRef idx="3">
            <a:schemeClr val="accent1"/>
          </a:lnRef>
          <a:fillRef idx="0">
            <a:schemeClr val="accent1"/>
          </a:fillRef>
          <a:effectRef idx="2">
            <a:schemeClr val="accent1"/>
          </a:effectRef>
          <a:fontRef idx="minor">
            <a:schemeClr val="tx1"/>
          </a:fontRef>
        </p:style>
        <p:txBody>
          <a:bodyPr anchor="ctr"/>
          <a:lstStyle/>
          <a:p>
            <a:pPr algn="ctr" eaLnBrk="1" hangingPunct="1">
              <a:defRPr/>
            </a:pPr>
            <a:endParaRPr lang="en-US"/>
          </a:p>
        </p:txBody>
      </p:sp>
      <p:cxnSp>
        <p:nvCxnSpPr>
          <p:cNvPr id="109" name="Straight Arrow Connector 108"/>
          <p:cNvCxnSpPr/>
          <p:nvPr/>
        </p:nvCxnSpPr>
        <p:spPr>
          <a:xfrm rot="16200000" flipH="1">
            <a:off x="3695700" y="11049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0" fill="hold"/>
                                        <p:tgtEl>
                                          <p:spTgt spid="80"/>
                                        </p:tgtEl>
                                        <p:attrNameLst>
                                          <p:attrName>ppt_x</p:attrName>
                                        </p:attrNameLst>
                                      </p:cBhvr>
                                      <p:tavLst>
                                        <p:tav tm="0">
                                          <p:val>
                                            <p:strVal val="#ppt_x-.2"/>
                                          </p:val>
                                        </p:tav>
                                        <p:tav tm="100000">
                                          <p:val>
                                            <p:strVal val="#ppt_x"/>
                                          </p:val>
                                        </p:tav>
                                      </p:tavLst>
                                    </p:anim>
                                    <p:anim calcmode="lin" valueType="num">
                                      <p:cBhvr>
                                        <p:cTn id="8" dur="1000" fill="hold"/>
                                        <p:tgtEl>
                                          <p:spTgt spid="80"/>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slide(fromBottom)">
                                      <p:cBhvr>
                                        <p:cTn id="19" dur="500"/>
                                        <p:tgtEl>
                                          <p:spTgt spid="87"/>
                                        </p:tgtEl>
                                      </p:cBhvr>
                                    </p:animEffect>
                                  </p:childTnLst>
                                </p:cTn>
                              </p:par>
                              <p:par>
                                <p:cTn id="20" presetID="12" presetClass="entr" presetSubtype="4"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slide(fromBottom)">
                                      <p:cBhvr>
                                        <p:cTn id="22" dur="500"/>
                                        <p:tgtEl>
                                          <p:spTgt spid="86"/>
                                        </p:tgtEl>
                                      </p:cBhvr>
                                    </p:animEffect>
                                  </p:childTnLst>
                                </p:cTn>
                              </p:par>
                              <p:par>
                                <p:cTn id="23" presetID="1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Bottom)">
                                      <p:cBhvr>
                                        <p:cTn id="25" dur="500"/>
                                        <p:tgtEl>
                                          <p:spTgt spid="18"/>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slide(fromBottom)">
                                      <p:cBhvr>
                                        <p:cTn id="28" dur="500"/>
                                        <p:tgtEl>
                                          <p:spTgt spid="1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randombar(horizontal)">
                                      <p:cBhvr>
                                        <p:cTn id="33" dur="500"/>
                                        <p:tgtEl>
                                          <p:spTgt spid="84"/>
                                        </p:tgtEl>
                                      </p:cBhvr>
                                    </p:animEffect>
                                  </p:childTnLst>
                                </p:cTn>
                              </p:par>
                              <p:par>
                                <p:cTn id="34" presetID="14" presetClass="entr" presetSubtype="10" fill="hold" nodeType="with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randombar(horizontal)">
                                      <p:cBhvr>
                                        <p:cTn id="36" dur="500"/>
                                        <p:tgtEl>
                                          <p:spTgt spid="85"/>
                                        </p:tgtEl>
                                      </p:cBhvr>
                                    </p:animEffect>
                                  </p:childTnLst>
                                </p:cTn>
                              </p:par>
                              <p:par>
                                <p:cTn id="37" presetID="14" presetClass="entr" presetSubtype="10" fill="hold"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randombar(horizontal)">
                                      <p:cBhvr>
                                        <p:cTn id="39" dur="500"/>
                                        <p:tgtEl>
                                          <p:spTgt spid="8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randombar(horizontal)">
                                      <p:cBhvr>
                                        <p:cTn id="42" dur="500"/>
                                        <p:tgtEl>
                                          <p:spTgt spid="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slide(fromBottom)">
                                      <p:cBhvr>
                                        <p:cTn id="47" dur="500"/>
                                        <p:tgtEl>
                                          <p:spTgt spid="83"/>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slide(fromBottom)">
                                      <p:cBhvr>
                                        <p:cTn id="50" dur="500"/>
                                        <p:tgtEl>
                                          <p:spTgt spid="98"/>
                                        </p:tgtEl>
                                      </p:cBhvr>
                                    </p:animEffect>
                                  </p:childTnLst>
                                </p:cTn>
                              </p:par>
                              <p:par>
                                <p:cTn id="51" presetID="12" presetClass="entr" presetSubtype="4"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slide(fromBottom)">
                                      <p:cBhvr>
                                        <p:cTn id="53" dur="500"/>
                                        <p:tgtEl>
                                          <p:spTgt spid="91"/>
                                        </p:tgtEl>
                                      </p:cBhvr>
                                    </p:animEffect>
                                  </p:childTnLst>
                                </p:cTn>
                              </p:par>
                              <p:par>
                                <p:cTn id="54" presetID="12" presetClass="entr" presetSubtype="4"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slide(fromBottom)">
                                      <p:cBhvr>
                                        <p:cTn id="56" dur="500"/>
                                        <p:tgtEl>
                                          <p:spTgt spid="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amond(in)">
                                      <p:cBhvr>
                                        <p:cTn id="61" dur="2000"/>
                                        <p:tgtEl>
                                          <p:spTgt spid="20"/>
                                        </p:tgtEl>
                                      </p:cBhvr>
                                    </p:animEffect>
                                  </p:childTnLst>
                                </p:cTn>
                              </p:par>
                              <p:par>
                                <p:cTn id="62" presetID="8" presetClass="entr" presetSubtype="16"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diamond(in)">
                                      <p:cBhvr>
                                        <p:cTn id="64" dur="2000"/>
                                        <p:tgtEl>
                                          <p:spTgt spid="93"/>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amond(in)">
                                      <p:cBhvr>
                                        <p:cTn id="67" dur="2000"/>
                                        <p:tgtEl>
                                          <p:spTgt spid="19"/>
                                        </p:tgtEl>
                                      </p:cBhvr>
                                    </p:animEffect>
                                  </p:childTnLst>
                                </p:cTn>
                              </p:par>
                              <p:par>
                                <p:cTn id="68" presetID="8"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diamond(in)">
                                      <p:cBhvr>
                                        <p:cTn id="70" dur="2000"/>
                                        <p:tgtEl>
                                          <p:spTgt spid="4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0" presetClass="entr" presetSubtype="0" fill="hold" nodeType="click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wedge">
                                      <p:cBhvr>
                                        <p:cTn id="75" dur="2000"/>
                                        <p:tgtEl>
                                          <p:spTgt spid="95"/>
                                        </p:tgtEl>
                                      </p:cBhvr>
                                    </p:animEffect>
                                  </p:childTnLst>
                                </p:cTn>
                              </p:par>
                              <p:par>
                                <p:cTn id="76" presetID="20" presetClass="entr" presetSubtype="0"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edge">
                                      <p:cBhvr>
                                        <p:cTn id="78" dur="2000"/>
                                        <p:tgtEl>
                                          <p:spTgt spid="9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wipe(down)">
                                      <p:cBhvr>
                                        <p:cTn id="83" dur="5000"/>
                                        <p:tgtEl>
                                          <p:spTgt spid="101"/>
                                        </p:tgtEl>
                                      </p:cBhvr>
                                    </p:animEffect>
                                  </p:childTnLst>
                                </p:cTn>
                              </p:par>
                            </p:childTnLst>
                          </p:cTn>
                        </p:par>
                        <p:par>
                          <p:cTn id="84" fill="hold" nodeType="afterGroup">
                            <p:stCondLst>
                              <p:cond delay="5000"/>
                            </p:stCondLst>
                            <p:childTnLst>
                              <p:par>
                                <p:cTn id="85" presetID="12" presetClass="entr" presetSubtype="4" fill="hold" grpId="0" nodeType="after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slide(fromBottom)">
                                      <p:cBhvr>
                                        <p:cTn id="87" dur="500"/>
                                        <p:tgtEl>
                                          <p:spTgt spid="9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repeatCount="5000" fill="hold" nodeType="clickEffect">
                                  <p:stCondLst>
                                    <p:cond delay="0"/>
                                  </p:stCondLst>
                                  <p:childTnLst>
                                    <p:set>
                                      <p:cBhvr>
                                        <p:cTn id="91" dur="1" fill="hold">
                                          <p:stCondLst>
                                            <p:cond delay="0"/>
                                          </p:stCondLst>
                                        </p:cTn>
                                        <p:tgtEl>
                                          <p:spTgt spid="109"/>
                                        </p:tgtEl>
                                        <p:attrNameLst>
                                          <p:attrName>style.visibility</p:attrName>
                                        </p:attrNameLst>
                                      </p:cBhvr>
                                      <p:to>
                                        <p:strVal val="visible"/>
                                      </p:to>
                                    </p:set>
                                    <p:animEffect transition="in" filter="randombar(horizontal)">
                                      <p:cBhvr>
                                        <p:cTn id="92"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80" grpId="0"/>
      <p:bldP spid="83" grpId="0"/>
      <p:bldP spid="84" grpId="0"/>
      <p:bldP spid="87" grpId="0"/>
      <p:bldP spid="96" grpId="0"/>
      <p:bldP spid="97" grpId="0"/>
      <p:bldP spid="98" grpId="0"/>
      <p:bldP spid="99" grpId="0"/>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20" name="Line 4"/>
          <p:cNvSpPr>
            <a:spLocks noChangeShapeType="1"/>
          </p:cNvSpPr>
          <p:nvPr/>
        </p:nvSpPr>
        <p:spPr bwMode="auto">
          <a:xfrm>
            <a:off x="1154693" y="3664842"/>
            <a:ext cx="0" cy="2447925"/>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21" name="Line 5"/>
          <p:cNvSpPr>
            <a:spLocks noChangeShapeType="1"/>
          </p:cNvSpPr>
          <p:nvPr/>
        </p:nvSpPr>
        <p:spPr bwMode="auto">
          <a:xfrm>
            <a:off x="1154693" y="6112767"/>
            <a:ext cx="388778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22" name="Arc 6"/>
          <p:cNvSpPr>
            <a:spLocks/>
          </p:cNvSpPr>
          <p:nvPr/>
        </p:nvSpPr>
        <p:spPr bwMode="auto">
          <a:xfrm rot="10025392">
            <a:off x="1726193" y="3737867"/>
            <a:ext cx="3390900" cy="1223963"/>
          </a:xfrm>
          <a:custGeom>
            <a:avLst/>
            <a:gdLst>
              <a:gd name="T0" fmla="*/ 0 w 30809"/>
              <a:gd name="T1" fmla="*/ 2147483646 h 21600"/>
              <a:gd name="T2" fmla="*/ 2147483646 w 30809"/>
              <a:gd name="T3" fmla="*/ 2147483646 h 21600"/>
              <a:gd name="T4" fmla="*/ 2147483646 w 30809"/>
              <a:gd name="T5" fmla="*/ 2147483646 h 21600"/>
              <a:gd name="T6" fmla="*/ 0 60000 65536"/>
              <a:gd name="T7" fmla="*/ 0 60000 65536"/>
              <a:gd name="T8" fmla="*/ 0 60000 65536"/>
            </a:gdLst>
            <a:ahLst/>
            <a:cxnLst>
              <a:cxn ang="T6">
                <a:pos x="T0" y="T1"/>
              </a:cxn>
              <a:cxn ang="T7">
                <a:pos x="T2" y="T3"/>
              </a:cxn>
              <a:cxn ang="T8">
                <a:pos x="T4" y="T5"/>
              </a:cxn>
            </a:cxnLst>
            <a:rect l="0" t="0" r="r" b="b"/>
            <a:pathLst>
              <a:path w="30809" h="21600" fill="none" extrusionOk="0">
                <a:moveTo>
                  <a:pt x="0" y="3281"/>
                </a:moveTo>
                <a:cubicBezTo>
                  <a:pt x="3432" y="1136"/>
                  <a:pt x="7397" y="-1"/>
                  <a:pt x="11445" y="0"/>
                </a:cubicBezTo>
                <a:cubicBezTo>
                  <a:pt x="19662" y="0"/>
                  <a:pt x="27167" y="4662"/>
                  <a:pt x="30808" y="12029"/>
                </a:cubicBezTo>
              </a:path>
              <a:path w="30809" h="21600" stroke="0" extrusionOk="0">
                <a:moveTo>
                  <a:pt x="0" y="3281"/>
                </a:moveTo>
                <a:cubicBezTo>
                  <a:pt x="3432" y="1136"/>
                  <a:pt x="7397" y="-1"/>
                  <a:pt x="11445" y="0"/>
                </a:cubicBezTo>
                <a:cubicBezTo>
                  <a:pt x="19662" y="0"/>
                  <a:pt x="27167" y="4662"/>
                  <a:pt x="30808" y="12029"/>
                </a:cubicBezTo>
                <a:lnTo>
                  <a:pt x="11445" y="21600"/>
                </a:lnTo>
                <a:lnTo>
                  <a:pt x="0" y="3281"/>
                </a:lnTo>
                <a:close/>
              </a:path>
            </a:pathLst>
          </a:custGeom>
          <a:noFill/>
          <a:ln w="3810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88423" name="Arc 7"/>
          <p:cNvSpPr>
            <a:spLocks/>
          </p:cNvSpPr>
          <p:nvPr/>
        </p:nvSpPr>
        <p:spPr bwMode="auto">
          <a:xfrm rot="292810" flipV="1">
            <a:off x="1589668" y="3637855"/>
            <a:ext cx="2160587" cy="1908175"/>
          </a:xfrm>
          <a:custGeom>
            <a:avLst/>
            <a:gdLst>
              <a:gd name="T0" fmla="*/ 2147483646 w 21600"/>
              <a:gd name="T1" fmla="*/ 0 h 21186"/>
              <a:gd name="T2" fmla="*/ 2147483646 w 21600"/>
              <a:gd name="T3" fmla="*/ 2147483646 h 21186"/>
              <a:gd name="T4" fmla="*/ 0 w 21600"/>
              <a:gd name="T5" fmla="*/ 2147483646 h 21186"/>
              <a:gd name="T6" fmla="*/ 0 60000 65536"/>
              <a:gd name="T7" fmla="*/ 0 60000 65536"/>
              <a:gd name="T8" fmla="*/ 0 60000 65536"/>
            </a:gdLst>
            <a:ahLst/>
            <a:cxnLst>
              <a:cxn ang="T6">
                <a:pos x="T0" y="T1"/>
              </a:cxn>
              <a:cxn ang="T7">
                <a:pos x="T2" y="T3"/>
              </a:cxn>
              <a:cxn ang="T8">
                <a:pos x="T4" y="T5"/>
              </a:cxn>
            </a:cxnLst>
            <a:rect l="0" t="0" r="r" b="b"/>
            <a:pathLst>
              <a:path w="21600" h="21186" fill="none" extrusionOk="0">
                <a:moveTo>
                  <a:pt x="5572" y="0"/>
                </a:moveTo>
                <a:cubicBezTo>
                  <a:pt x="15024" y="2524"/>
                  <a:pt x="21600" y="11085"/>
                  <a:pt x="21600" y="20869"/>
                </a:cubicBezTo>
                <a:cubicBezTo>
                  <a:pt x="21600" y="20974"/>
                  <a:pt x="21599" y="21080"/>
                  <a:pt x="21597" y="21185"/>
                </a:cubicBezTo>
              </a:path>
              <a:path w="21600" h="21186" stroke="0" extrusionOk="0">
                <a:moveTo>
                  <a:pt x="5572" y="0"/>
                </a:moveTo>
                <a:cubicBezTo>
                  <a:pt x="15024" y="2524"/>
                  <a:pt x="21600" y="11085"/>
                  <a:pt x="21600" y="20869"/>
                </a:cubicBezTo>
                <a:cubicBezTo>
                  <a:pt x="21600" y="20974"/>
                  <a:pt x="21599" y="21080"/>
                  <a:pt x="21597" y="21185"/>
                </a:cubicBezTo>
                <a:lnTo>
                  <a:pt x="0" y="20869"/>
                </a:lnTo>
                <a:lnTo>
                  <a:pt x="5572" y="0"/>
                </a:lnTo>
                <a:close/>
              </a:path>
            </a:pathLst>
          </a:cu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88424" name="Text Box 8"/>
          <p:cNvSpPr txBox="1">
            <a:spLocks noChangeArrowheads="1"/>
          </p:cNvSpPr>
          <p:nvPr/>
        </p:nvSpPr>
        <p:spPr bwMode="auto">
          <a:xfrm>
            <a:off x="3962980" y="3809305"/>
            <a:ext cx="9350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defRPr/>
            </a:pPr>
            <a:r>
              <a:rPr lang="en-US" altLang="vi-VN" sz="1800" b="1" smtClean="0">
                <a:latin typeface="+mj-lt"/>
              </a:rPr>
              <a:t>LMC</a:t>
            </a:r>
          </a:p>
        </p:txBody>
      </p:sp>
      <p:sp>
        <p:nvSpPr>
          <p:cNvPr id="188425" name="Text Box 9"/>
          <p:cNvSpPr txBox="1">
            <a:spLocks noChangeArrowheads="1"/>
          </p:cNvSpPr>
          <p:nvPr/>
        </p:nvSpPr>
        <p:spPr bwMode="auto">
          <a:xfrm>
            <a:off x="4610680" y="4672905"/>
            <a:ext cx="9350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defRPr/>
            </a:pPr>
            <a:r>
              <a:rPr lang="en-US" altLang="vi-VN" sz="1800" b="1" smtClean="0">
                <a:latin typeface="+mj-lt"/>
              </a:rPr>
              <a:t>LAC</a:t>
            </a:r>
          </a:p>
        </p:txBody>
      </p:sp>
      <p:sp>
        <p:nvSpPr>
          <p:cNvPr id="188426" name="Text Box 10"/>
          <p:cNvSpPr txBox="1">
            <a:spLocks noChangeArrowheads="1"/>
          </p:cNvSpPr>
          <p:nvPr/>
        </p:nvSpPr>
        <p:spPr bwMode="auto">
          <a:xfrm>
            <a:off x="3097793" y="4817367"/>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defRPr/>
            </a:pPr>
            <a:r>
              <a:rPr lang="en-US" altLang="vi-VN" sz="1800" smtClean="0">
                <a:latin typeface="+mj-lt"/>
              </a:rPr>
              <a:t>*</a:t>
            </a:r>
          </a:p>
        </p:txBody>
      </p:sp>
      <p:sp>
        <p:nvSpPr>
          <p:cNvPr id="188427" name="Line 11"/>
          <p:cNvSpPr>
            <a:spLocks noChangeShapeType="1"/>
          </p:cNvSpPr>
          <p:nvPr/>
        </p:nvSpPr>
        <p:spPr bwMode="auto">
          <a:xfrm>
            <a:off x="3242255" y="4961830"/>
            <a:ext cx="0" cy="11509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28" name="Line 12"/>
          <p:cNvSpPr>
            <a:spLocks noChangeShapeType="1"/>
          </p:cNvSpPr>
          <p:nvPr/>
        </p:nvSpPr>
        <p:spPr bwMode="auto">
          <a:xfrm flipH="1">
            <a:off x="1154693" y="4961830"/>
            <a:ext cx="201612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29" name="Text Box 13"/>
          <p:cNvSpPr txBox="1">
            <a:spLocks noChangeArrowheads="1"/>
          </p:cNvSpPr>
          <p:nvPr/>
        </p:nvSpPr>
        <p:spPr bwMode="auto">
          <a:xfrm>
            <a:off x="722893" y="4817367"/>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b="1">
                <a:latin typeface="+mj-lt"/>
              </a:rPr>
              <a:t>P</a:t>
            </a:r>
            <a:r>
              <a:rPr lang="en-US" altLang="vi-VN" sz="1800" b="1" baseline="-25000">
                <a:latin typeface="+mj-lt"/>
              </a:rPr>
              <a:t>0</a:t>
            </a:r>
            <a:endParaRPr lang="en-US" altLang="vi-VN" sz="1800" b="1">
              <a:latin typeface="+mj-lt"/>
            </a:endParaRPr>
          </a:p>
        </p:txBody>
      </p:sp>
      <p:sp>
        <p:nvSpPr>
          <p:cNvPr id="188430" name="Text Box 14"/>
          <p:cNvSpPr txBox="1">
            <a:spLocks noChangeArrowheads="1"/>
          </p:cNvSpPr>
          <p:nvPr/>
        </p:nvSpPr>
        <p:spPr bwMode="auto">
          <a:xfrm>
            <a:off x="722893" y="3521967"/>
            <a:ext cx="5032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defRPr/>
            </a:pPr>
            <a:r>
              <a:rPr lang="en-US" altLang="vi-VN" sz="2200" b="1" smtClean="0">
                <a:solidFill>
                  <a:srgbClr val="0000CC"/>
                </a:solidFill>
                <a:latin typeface="+mj-lt"/>
              </a:rPr>
              <a:t>P</a:t>
            </a:r>
          </a:p>
        </p:txBody>
      </p:sp>
      <p:sp>
        <p:nvSpPr>
          <p:cNvPr id="188431" name="Text Box 15"/>
          <p:cNvSpPr txBox="1">
            <a:spLocks noChangeArrowheads="1"/>
          </p:cNvSpPr>
          <p:nvPr/>
        </p:nvSpPr>
        <p:spPr bwMode="auto">
          <a:xfrm>
            <a:off x="4802430" y="6040540"/>
            <a:ext cx="3603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vi-VN" altLang="vi-VN" sz="2200" b="1">
                <a:solidFill>
                  <a:srgbClr val="0000CC"/>
                </a:solidFill>
                <a:latin typeface="+mj-lt"/>
              </a:rPr>
              <a:t>q</a:t>
            </a:r>
            <a:endParaRPr lang="en-US" altLang="vi-VN" sz="2200" b="1">
              <a:solidFill>
                <a:srgbClr val="0000CC"/>
              </a:solidFill>
              <a:latin typeface="+mj-lt"/>
            </a:endParaRPr>
          </a:p>
        </p:txBody>
      </p:sp>
      <p:sp>
        <p:nvSpPr>
          <p:cNvPr id="188432" name="Text Box 16"/>
          <p:cNvSpPr txBox="1">
            <a:spLocks noChangeArrowheads="1"/>
          </p:cNvSpPr>
          <p:nvPr/>
        </p:nvSpPr>
        <p:spPr bwMode="auto">
          <a:xfrm>
            <a:off x="2954918" y="6106417"/>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vi-VN" altLang="vi-VN" sz="1800" b="1">
                <a:latin typeface="+mj-lt"/>
              </a:rPr>
              <a:t>q</a:t>
            </a:r>
            <a:r>
              <a:rPr lang="en-US" altLang="vi-VN" sz="1800" b="1" baseline="-25000">
                <a:latin typeface="+mj-lt"/>
              </a:rPr>
              <a:t>0</a:t>
            </a:r>
            <a:endParaRPr lang="en-US" altLang="vi-VN" sz="1800" b="1">
              <a:latin typeface="+mj-lt"/>
            </a:endParaRPr>
          </a:p>
        </p:txBody>
      </p:sp>
      <p:sp>
        <p:nvSpPr>
          <p:cNvPr id="188433" name="Text Box 17"/>
          <p:cNvSpPr txBox="1">
            <a:spLocks noChangeArrowheads="1"/>
          </p:cNvSpPr>
          <p:nvPr/>
        </p:nvSpPr>
        <p:spPr bwMode="auto">
          <a:xfrm>
            <a:off x="2665993" y="4530030"/>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a:latin typeface="+mj-lt"/>
              </a:rPr>
              <a:t>E</a:t>
            </a:r>
            <a:r>
              <a:rPr lang="en-US" altLang="vi-VN" sz="1800" baseline="-25000">
                <a:latin typeface="+mj-lt"/>
              </a:rPr>
              <a:t>0</a:t>
            </a:r>
            <a:endParaRPr lang="en-US" altLang="vi-VN" sz="1800">
              <a:latin typeface="+mj-lt"/>
            </a:endParaRPr>
          </a:p>
        </p:txBody>
      </p:sp>
      <p:sp>
        <p:nvSpPr>
          <p:cNvPr id="188434" name="Text Box 18"/>
          <p:cNvSpPr txBox="1">
            <a:spLocks noChangeArrowheads="1"/>
          </p:cNvSpPr>
          <p:nvPr/>
        </p:nvSpPr>
        <p:spPr bwMode="auto">
          <a:xfrm>
            <a:off x="945228" y="1628321"/>
            <a:ext cx="7820819" cy="230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ts val="0"/>
              </a:spcBef>
              <a:buFontTx/>
              <a:buNone/>
            </a:pPr>
            <a:r>
              <a:rPr lang="en-US" altLang="vi-VN" sz="2400" noProof="1">
                <a:latin typeface="+mj-lt"/>
              </a:rPr>
              <a:t>Đ</a:t>
            </a:r>
            <a:r>
              <a:rPr lang="vi-VN" altLang="vi-VN" sz="2400" noProof="1">
                <a:latin typeface="+mj-lt"/>
              </a:rPr>
              <a:t>ường cung </a:t>
            </a:r>
            <a:r>
              <a:rPr lang="en-US" altLang="vi-VN" sz="2400">
                <a:latin typeface="+mj-lt"/>
              </a:rPr>
              <a:t>dài</a:t>
            </a:r>
            <a:r>
              <a:rPr lang="en-US" altLang="vi-VN" sz="2400" noProof="1">
                <a:latin typeface="+mj-lt"/>
              </a:rPr>
              <a:t> hạn của DN trong TT CTHH là đ</a:t>
            </a:r>
            <a:r>
              <a:rPr lang="vi-VN" altLang="vi-VN" sz="2400" noProof="1">
                <a:latin typeface="+mj-lt"/>
              </a:rPr>
              <a:t>ường chi phí biên của nó, đoạn ứng với các mức giá cao hơn mức giá </a:t>
            </a:r>
            <a:r>
              <a:rPr lang="en-US" altLang="vi-VN" sz="2400">
                <a:latin typeface="+mj-lt"/>
              </a:rPr>
              <a:t>nh</a:t>
            </a:r>
            <a:r>
              <a:rPr lang="en-US" altLang="vi-VN" sz="2400" noProof="1">
                <a:latin typeface="+mj-lt"/>
              </a:rPr>
              <a:t>ậ</a:t>
            </a:r>
            <a:r>
              <a:rPr lang="en-US" altLang="vi-VN" sz="2400">
                <a:latin typeface="+mj-lt"/>
              </a:rPr>
              <a:t>p ngành (xu</a:t>
            </a:r>
            <a:r>
              <a:rPr lang="en-US" altLang="vi-VN" sz="2400" noProof="1">
                <a:latin typeface="+mj-lt"/>
              </a:rPr>
              <a:t>ấ</a:t>
            </a:r>
            <a:r>
              <a:rPr lang="en-US" altLang="vi-VN" sz="2400">
                <a:latin typeface="+mj-lt"/>
              </a:rPr>
              <a:t>t ngành)</a:t>
            </a:r>
            <a:r>
              <a:rPr lang="en-US" altLang="vi-VN" sz="2400" noProof="1">
                <a:latin typeface="+mj-lt"/>
              </a:rPr>
              <a:t> (P= </a:t>
            </a:r>
            <a:r>
              <a:rPr lang="en-US" altLang="vi-VN" sz="2400">
                <a:latin typeface="+mj-lt"/>
              </a:rPr>
              <a:t>L</a:t>
            </a:r>
            <a:r>
              <a:rPr lang="en-US" altLang="vi-VN" sz="2400" noProof="1">
                <a:latin typeface="+mj-lt"/>
              </a:rPr>
              <a:t>ACmin)</a:t>
            </a:r>
          </a:p>
          <a:p>
            <a:pPr eaLnBrk="1" hangingPunct="1">
              <a:lnSpc>
                <a:spcPct val="150000"/>
              </a:lnSpc>
              <a:spcBef>
                <a:spcPts val="0"/>
              </a:spcBef>
              <a:buFontTx/>
              <a:buNone/>
            </a:pPr>
            <a:endParaRPr lang="en-US" altLang="vi-VN" sz="2400">
              <a:latin typeface="+mj-lt"/>
            </a:endParaRPr>
          </a:p>
        </p:txBody>
      </p:sp>
      <p:sp>
        <p:nvSpPr>
          <p:cNvPr id="188435" name="Text Box 19"/>
          <p:cNvSpPr txBox="1">
            <a:spLocks noChangeArrowheads="1"/>
          </p:cNvSpPr>
          <p:nvPr/>
        </p:nvSpPr>
        <p:spPr bwMode="auto">
          <a:xfrm>
            <a:off x="5547305" y="3953767"/>
            <a:ext cx="3095625" cy="138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defRPr/>
            </a:pPr>
            <a:r>
              <a:rPr lang="en-US" altLang="vi-VN" sz="2400" smtClean="0">
                <a:latin typeface="+mj-lt"/>
              </a:rPr>
              <a:t>P</a:t>
            </a:r>
            <a:r>
              <a:rPr lang="en-US" altLang="vi-VN" sz="2400" baseline="-25000" smtClean="0">
                <a:latin typeface="+mj-lt"/>
              </a:rPr>
              <a:t>0</a:t>
            </a:r>
            <a:r>
              <a:rPr lang="en-US" altLang="vi-VN" sz="2400" smtClean="0">
                <a:latin typeface="+mj-lt"/>
              </a:rPr>
              <a:t> = LACmin :</a:t>
            </a:r>
          </a:p>
          <a:p>
            <a:pPr eaLnBrk="1" hangingPunct="1">
              <a:spcBef>
                <a:spcPct val="50000"/>
              </a:spcBef>
              <a:buFontTx/>
              <a:buNone/>
              <a:defRPr/>
            </a:pPr>
            <a:r>
              <a:rPr lang="en-US" altLang="vi-VN" sz="2400" smtClean="0">
                <a:latin typeface="+mj-lt"/>
              </a:rPr>
              <a:t>Mức giá nhập ngành hay xuất ngành</a:t>
            </a:r>
          </a:p>
        </p:txBody>
      </p:sp>
      <p:sp>
        <p:nvSpPr>
          <p:cNvPr id="188436" name="Line 20"/>
          <p:cNvSpPr>
            <a:spLocks noChangeShapeType="1"/>
          </p:cNvSpPr>
          <p:nvPr/>
        </p:nvSpPr>
        <p:spPr bwMode="auto">
          <a:xfrm flipH="1">
            <a:off x="1154693" y="4457005"/>
            <a:ext cx="244792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37" name="Line 21"/>
          <p:cNvSpPr>
            <a:spLocks noChangeShapeType="1"/>
          </p:cNvSpPr>
          <p:nvPr/>
        </p:nvSpPr>
        <p:spPr bwMode="auto">
          <a:xfrm flipH="1">
            <a:off x="1154693" y="5249167"/>
            <a:ext cx="165576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38" name="Line 22"/>
          <p:cNvSpPr>
            <a:spLocks noChangeShapeType="1"/>
          </p:cNvSpPr>
          <p:nvPr/>
        </p:nvSpPr>
        <p:spPr bwMode="auto">
          <a:xfrm>
            <a:off x="3602618" y="4457005"/>
            <a:ext cx="0" cy="165576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39" name="Line 23"/>
          <p:cNvSpPr>
            <a:spLocks noChangeShapeType="1"/>
          </p:cNvSpPr>
          <p:nvPr/>
        </p:nvSpPr>
        <p:spPr bwMode="auto">
          <a:xfrm>
            <a:off x="2810455" y="5249167"/>
            <a:ext cx="0" cy="8636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en-US">
              <a:latin typeface="+mj-lt"/>
            </a:endParaRPr>
          </a:p>
        </p:txBody>
      </p:sp>
      <p:sp>
        <p:nvSpPr>
          <p:cNvPr id="188440" name="Text Box 24"/>
          <p:cNvSpPr txBox="1">
            <a:spLocks noChangeArrowheads="1"/>
          </p:cNvSpPr>
          <p:nvPr/>
        </p:nvSpPr>
        <p:spPr bwMode="auto">
          <a:xfrm>
            <a:off x="722893" y="4312542"/>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b="1">
                <a:latin typeface="+mj-lt"/>
              </a:rPr>
              <a:t>P</a:t>
            </a:r>
            <a:r>
              <a:rPr lang="en-US" altLang="vi-VN" sz="1800" b="1" baseline="-25000">
                <a:latin typeface="+mj-lt"/>
              </a:rPr>
              <a:t>1</a:t>
            </a:r>
            <a:endParaRPr lang="en-US" altLang="vi-VN" sz="1800" b="1">
              <a:latin typeface="+mj-lt"/>
            </a:endParaRPr>
          </a:p>
        </p:txBody>
      </p:sp>
      <p:sp>
        <p:nvSpPr>
          <p:cNvPr id="188441" name="Text Box 25"/>
          <p:cNvSpPr txBox="1">
            <a:spLocks noChangeArrowheads="1"/>
          </p:cNvSpPr>
          <p:nvPr/>
        </p:nvSpPr>
        <p:spPr bwMode="auto">
          <a:xfrm>
            <a:off x="722893" y="5177730"/>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b="1">
                <a:latin typeface="+mj-lt"/>
              </a:rPr>
              <a:t>P</a:t>
            </a:r>
            <a:r>
              <a:rPr lang="en-US" altLang="vi-VN" sz="1800" b="1" baseline="-25000">
                <a:latin typeface="+mj-lt"/>
              </a:rPr>
              <a:t>2</a:t>
            </a:r>
            <a:endParaRPr lang="en-US" altLang="vi-VN" sz="1800" b="1">
              <a:latin typeface="+mj-lt"/>
            </a:endParaRPr>
          </a:p>
        </p:txBody>
      </p:sp>
      <p:sp>
        <p:nvSpPr>
          <p:cNvPr id="188442" name="Text Box 26"/>
          <p:cNvSpPr txBox="1">
            <a:spLocks noChangeArrowheads="1"/>
          </p:cNvSpPr>
          <p:nvPr/>
        </p:nvSpPr>
        <p:spPr bwMode="auto">
          <a:xfrm>
            <a:off x="3458155" y="6112767"/>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vi-VN" altLang="vi-VN" sz="1800" b="1">
                <a:latin typeface="+mj-lt"/>
              </a:rPr>
              <a:t>q</a:t>
            </a:r>
            <a:r>
              <a:rPr lang="en-US" altLang="vi-VN" sz="1800" b="1" baseline="-25000">
                <a:latin typeface="+mj-lt"/>
              </a:rPr>
              <a:t>1</a:t>
            </a:r>
            <a:endParaRPr lang="en-US" altLang="vi-VN" sz="1800" b="1">
              <a:latin typeface="+mj-lt"/>
            </a:endParaRPr>
          </a:p>
        </p:txBody>
      </p:sp>
      <p:sp>
        <p:nvSpPr>
          <p:cNvPr id="188443" name="Text Box 27"/>
          <p:cNvSpPr txBox="1">
            <a:spLocks noChangeArrowheads="1"/>
          </p:cNvSpPr>
          <p:nvPr/>
        </p:nvSpPr>
        <p:spPr bwMode="auto">
          <a:xfrm>
            <a:off x="2594555" y="6112767"/>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vi-VN" altLang="vi-VN" sz="1800" b="1">
                <a:latin typeface="+mj-lt"/>
              </a:rPr>
              <a:t>q</a:t>
            </a:r>
            <a:r>
              <a:rPr lang="en-US" altLang="vi-VN" sz="1800" b="1" baseline="-25000">
                <a:latin typeface="+mj-lt"/>
              </a:rPr>
              <a:t>2</a:t>
            </a:r>
            <a:endParaRPr lang="en-US" altLang="vi-VN" sz="1800" b="1">
              <a:latin typeface="+mj-lt"/>
            </a:endParaRPr>
          </a:p>
        </p:txBody>
      </p:sp>
      <p:sp>
        <p:nvSpPr>
          <p:cNvPr id="188444" name="Text Box 28"/>
          <p:cNvSpPr txBox="1">
            <a:spLocks noChangeArrowheads="1"/>
          </p:cNvSpPr>
          <p:nvPr/>
        </p:nvSpPr>
        <p:spPr bwMode="auto">
          <a:xfrm>
            <a:off x="3315280" y="4096642"/>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a:latin typeface="+mj-lt"/>
              </a:rPr>
              <a:t>E</a:t>
            </a:r>
            <a:r>
              <a:rPr lang="en-US" altLang="vi-VN" sz="1800" baseline="-25000">
                <a:latin typeface="+mj-lt"/>
              </a:rPr>
              <a:t>1</a:t>
            </a:r>
            <a:endParaRPr lang="en-US" altLang="vi-VN" sz="1800">
              <a:latin typeface="+mj-lt"/>
            </a:endParaRPr>
          </a:p>
        </p:txBody>
      </p:sp>
      <p:sp>
        <p:nvSpPr>
          <p:cNvPr id="188445" name="Text Box 29"/>
          <p:cNvSpPr txBox="1">
            <a:spLocks noChangeArrowheads="1"/>
          </p:cNvSpPr>
          <p:nvPr/>
        </p:nvSpPr>
        <p:spPr bwMode="auto">
          <a:xfrm>
            <a:off x="2450093" y="4961830"/>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7" tIns="45713" rIns="91427" bIns="4571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a:latin typeface="+mj-lt"/>
              </a:rPr>
              <a:t>E</a:t>
            </a:r>
            <a:r>
              <a:rPr lang="en-US" altLang="vi-VN" sz="1800" baseline="-25000">
                <a:latin typeface="+mj-lt"/>
              </a:rPr>
              <a:t>2</a:t>
            </a:r>
            <a:endParaRPr lang="en-US" altLang="vi-VN" sz="1800">
              <a:latin typeface="+mj-lt"/>
            </a:endParaRPr>
          </a:p>
        </p:txBody>
      </p:sp>
      <p:sp>
        <p:nvSpPr>
          <p:cNvPr id="2" name="Title 1"/>
          <p:cNvSpPr>
            <a:spLocks noGrp="1"/>
          </p:cNvSpPr>
          <p:nvPr>
            <p:ph type="title"/>
          </p:nvPr>
        </p:nvSpPr>
        <p:spPr/>
        <p:txBody>
          <a:bodyPr/>
          <a:lstStyle/>
          <a:p>
            <a:r>
              <a:rPr lang="en-US" altLang="vi-VN" sz="3600" b="1">
                <a:solidFill>
                  <a:srgbClr val="0000CC"/>
                </a:solidFill>
              </a:rPr>
              <a:t>Đường cung dài hạn của doanh nghiệp.</a:t>
            </a:r>
            <a:endParaRPr lang="en-US" sz="3600"/>
          </a:p>
        </p:txBody>
      </p:sp>
    </p:spTree>
    <p:extLst>
      <p:ext uri="{BB962C8B-B14F-4D97-AF65-F5344CB8AC3E}">
        <p14:creationId xmlns:p14="http://schemas.microsoft.com/office/powerpoint/2010/main" val="33277390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checkerboard(across)">
                                      <p:cBhvr>
                                        <p:cTn id="7" dur="500"/>
                                        <p:tgtEl>
                                          <p:spTgt spid="188420"/>
                                        </p:tgtEl>
                                      </p:cBhvr>
                                    </p:animEffect>
                                  </p:childTnLst>
                                </p:cTn>
                              </p:par>
                              <p:par>
                                <p:cTn id="8" presetID="5" presetClass="entr" presetSubtype="10" fill="hold" nodeType="withEffect">
                                  <p:stCondLst>
                                    <p:cond delay="0"/>
                                  </p:stCondLst>
                                  <p:childTnLst>
                                    <p:set>
                                      <p:cBhvr>
                                        <p:cTn id="9" dur="1" fill="hold">
                                          <p:stCondLst>
                                            <p:cond delay="0"/>
                                          </p:stCondLst>
                                        </p:cTn>
                                        <p:tgtEl>
                                          <p:spTgt spid="188421"/>
                                        </p:tgtEl>
                                        <p:attrNameLst>
                                          <p:attrName>style.visibility</p:attrName>
                                        </p:attrNameLst>
                                      </p:cBhvr>
                                      <p:to>
                                        <p:strVal val="visible"/>
                                      </p:to>
                                    </p:set>
                                    <p:animEffect transition="in" filter="checkerboard(across)">
                                      <p:cBhvr>
                                        <p:cTn id="10" dur="500"/>
                                        <p:tgtEl>
                                          <p:spTgt spid="18842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8430"/>
                                        </p:tgtEl>
                                        <p:attrNameLst>
                                          <p:attrName>style.visibility</p:attrName>
                                        </p:attrNameLst>
                                      </p:cBhvr>
                                      <p:to>
                                        <p:strVal val="visible"/>
                                      </p:to>
                                    </p:set>
                                    <p:animEffect transition="in" filter="checkerboard(across)">
                                      <p:cBhvr>
                                        <p:cTn id="13" dur="500"/>
                                        <p:tgtEl>
                                          <p:spTgt spid="18843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88431"/>
                                        </p:tgtEl>
                                        <p:attrNameLst>
                                          <p:attrName>style.visibility</p:attrName>
                                        </p:attrNameLst>
                                      </p:cBhvr>
                                      <p:to>
                                        <p:strVal val="visible"/>
                                      </p:to>
                                    </p:set>
                                    <p:animEffect transition="in" filter="checkerboard(across)">
                                      <p:cBhvr>
                                        <p:cTn id="16" dur="500"/>
                                        <p:tgtEl>
                                          <p:spTgt spid="1884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8422"/>
                                        </p:tgtEl>
                                        <p:attrNameLst>
                                          <p:attrName>style.visibility</p:attrName>
                                        </p:attrNameLst>
                                      </p:cBhvr>
                                      <p:to>
                                        <p:strVal val="visible"/>
                                      </p:to>
                                    </p:set>
                                    <p:animEffect transition="in" filter="wipe(left)">
                                      <p:cBhvr>
                                        <p:cTn id="21" dur="2000"/>
                                        <p:tgtEl>
                                          <p:spTgt spid="18842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88425"/>
                                        </p:tgtEl>
                                        <p:attrNameLst>
                                          <p:attrName>style.visibility</p:attrName>
                                        </p:attrNameLst>
                                      </p:cBhvr>
                                      <p:to>
                                        <p:strVal val="visible"/>
                                      </p:to>
                                    </p:set>
                                    <p:animEffect transition="in" filter="checkerboard(across)">
                                      <p:cBhvr>
                                        <p:cTn id="24" dur="500"/>
                                        <p:tgtEl>
                                          <p:spTgt spid="188425"/>
                                        </p:tgtEl>
                                      </p:cBhvr>
                                    </p:animEffect>
                                  </p:childTnLst>
                                </p:cTn>
                              </p:par>
                            </p:childTnLst>
                          </p:cTn>
                        </p:par>
                        <p:par>
                          <p:cTn id="25" fill="hold" nodeType="afterGroup">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88423"/>
                                        </p:tgtEl>
                                        <p:attrNameLst>
                                          <p:attrName>style.visibility</p:attrName>
                                        </p:attrNameLst>
                                      </p:cBhvr>
                                      <p:to>
                                        <p:strVal val="visible"/>
                                      </p:to>
                                    </p:set>
                                    <p:animEffect transition="in" filter="wipe(down)">
                                      <p:cBhvr>
                                        <p:cTn id="28" dur="2000"/>
                                        <p:tgtEl>
                                          <p:spTgt spid="1884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88424"/>
                                        </p:tgtEl>
                                        <p:attrNameLst>
                                          <p:attrName>style.visibility</p:attrName>
                                        </p:attrNameLst>
                                      </p:cBhvr>
                                      <p:to>
                                        <p:strVal val="visible"/>
                                      </p:to>
                                    </p:set>
                                    <p:animEffect transition="in" filter="checkerboard(across)">
                                      <p:cBhvr>
                                        <p:cTn id="31" dur="500"/>
                                        <p:tgtEl>
                                          <p:spTgt spid="188424"/>
                                        </p:tgtEl>
                                      </p:cBhvr>
                                    </p:animEffect>
                                  </p:childTnLst>
                                </p:cTn>
                              </p:par>
                            </p:childTnLst>
                          </p:cTn>
                        </p:par>
                        <p:par>
                          <p:cTn id="32" fill="hold" nodeType="afterGroup">
                            <p:stCondLst>
                              <p:cond delay="4000"/>
                            </p:stCondLst>
                            <p:childTnLst>
                              <p:par>
                                <p:cTn id="33" presetID="5" presetClass="entr" presetSubtype="10" fill="hold" grpId="0" nodeType="afterEffect">
                                  <p:stCondLst>
                                    <p:cond delay="0"/>
                                  </p:stCondLst>
                                  <p:childTnLst>
                                    <p:set>
                                      <p:cBhvr>
                                        <p:cTn id="34" dur="1" fill="hold">
                                          <p:stCondLst>
                                            <p:cond delay="0"/>
                                          </p:stCondLst>
                                        </p:cTn>
                                        <p:tgtEl>
                                          <p:spTgt spid="188426"/>
                                        </p:tgtEl>
                                        <p:attrNameLst>
                                          <p:attrName>style.visibility</p:attrName>
                                        </p:attrNameLst>
                                      </p:cBhvr>
                                      <p:to>
                                        <p:strVal val="visible"/>
                                      </p:to>
                                    </p:set>
                                    <p:animEffect transition="in" filter="checkerboard(across)">
                                      <p:cBhvr>
                                        <p:cTn id="35" dur="500"/>
                                        <p:tgtEl>
                                          <p:spTgt spid="1884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88433"/>
                                        </p:tgtEl>
                                        <p:attrNameLst>
                                          <p:attrName>style.visibility</p:attrName>
                                        </p:attrNameLst>
                                      </p:cBhvr>
                                      <p:to>
                                        <p:strVal val="visible"/>
                                      </p:to>
                                    </p:set>
                                    <p:animEffect transition="in" filter="checkerboard(across)">
                                      <p:cBhvr>
                                        <p:cTn id="40" dur="500"/>
                                        <p:tgtEl>
                                          <p:spTgt spid="188433"/>
                                        </p:tgtEl>
                                      </p:cBhvr>
                                    </p:animEffect>
                                  </p:childTnLst>
                                </p:cTn>
                              </p:par>
                            </p:childTnLst>
                          </p:cTn>
                        </p:par>
                        <p:par>
                          <p:cTn id="41" fill="hold" nodeType="afterGroup">
                            <p:stCondLst>
                              <p:cond delay="500"/>
                            </p:stCondLst>
                            <p:childTnLst>
                              <p:par>
                                <p:cTn id="42" presetID="22" presetClass="entr" presetSubtype="2" fill="hold" nodeType="afterEffect">
                                  <p:stCondLst>
                                    <p:cond delay="0"/>
                                  </p:stCondLst>
                                  <p:childTnLst>
                                    <p:set>
                                      <p:cBhvr>
                                        <p:cTn id="43" dur="1" fill="hold">
                                          <p:stCondLst>
                                            <p:cond delay="0"/>
                                          </p:stCondLst>
                                        </p:cTn>
                                        <p:tgtEl>
                                          <p:spTgt spid="188428"/>
                                        </p:tgtEl>
                                        <p:attrNameLst>
                                          <p:attrName>style.visibility</p:attrName>
                                        </p:attrNameLst>
                                      </p:cBhvr>
                                      <p:to>
                                        <p:strVal val="visible"/>
                                      </p:to>
                                    </p:set>
                                    <p:animEffect transition="in" filter="wipe(right)">
                                      <p:cBhvr>
                                        <p:cTn id="44" dur="500"/>
                                        <p:tgtEl>
                                          <p:spTgt spid="18842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88429"/>
                                        </p:tgtEl>
                                        <p:attrNameLst>
                                          <p:attrName>style.visibility</p:attrName>
                                        </p:attrNameLst>
                                      </p:cBhvr>
                                      <p:to>
                                        <p:strVal val="visible"/>
                                      </p:to>
                                    </p:set>
                                    <p:animEffect transition="in" filter="checkerboard(across)">
                                      <p:cBhvr>
                                        <p:cTn id="47" dur="500"/>
                                        <p:tgtEl>
                                          <p:spTgt spid="188429"/>
                                        </p:tgtEl>
                                      </p:cBhvr>
                                    </p:animEffect>
                                  </p:childTnLst>
                                </p:cTn>
                              </p:par>
                            </p:childTnLst>
                          </p:cTn>
                        </p:par>
                        <p:par>
                          <p:cTn id="48" fill="hold" nodeType="afterGroup">
                            <p:stCondLst>
                              <p:cond delay="1000"/>
                            </p:stCondLst>
                            <p:childTnLst>
                              <p:par>
                                <p:cTn id="49" presetID="22" presetClass="entr" presetSubtype="1" fill="hold" nodeType="afterEffect">
                                  <p:stCondLst>
                                    <p:cond delay="0"/>
                                  </p:stCondLst>
                                  <p:childTnLst>
                                    <p:set>
                                      <p:cBhvr>
                                        <p:cTn id="50" dur="1" fill="hold">
                                          <p:stCondLst>
                                            <p:cond delay="0"/>
                                          </p:stCondLst>
                                        </p:cTn>
                                        <p:tgtEl>
                                          <p:spTgt spid="188427"/>
                                        </p:tgtEl>
                                        <p:attrNameLst>
                                          <p:attrName>style.visibility</p:attrName>
                                        </p:attrNameLst>
                                      </p:cBhvr>
                                      <p:to>
                                        <p:strVal val="visible"/>
                                      </p:to>
                                    </p:set>
                                    <p:animEffect transition="in" filter="wipe(up)">
                                      <p:cBhvr>
                                        <p:cTn id="51" dur="500"/>
                                        <p:tgtEl>
                                          <p:spTgt spid="188427"/>
                                        </p:tgtEl>
                                      </p:cBhvr>
                                    </p:animEffect>
                                  </p:childTnLst>
                                </p:cTn>
                              </p:par>
                            </p:childTnLst>
                          </p:cTn>
                        </p:par>
                        <p:par>
                          <p:cTn id="52" fill="hold" nodeType="afterGroup">
                            <p:stCondLst>
                              <p:cond delay="1500"/>
                            </p:stCondLst>
                            <p:childTnLst>
                              <p:par>
                                <p:cTn id="53" presetID="5" presetClass="entr" presetSubtype="10" fill="hold" grpId="0" nodeType="afterEffect">
                                  <p:stCondLst>
                                    <p:cond delay="0"/>
                                  </p:stCondLst>
                                  <p:childTnLst>
                                    <p:set>
                                      <p:cBhvr>
                                        <p:cTn id="54" dur="1" fill="hold">
                                          <p:stCondLst>
                                            <p:cond delay="0"/>
                                          </p:stCondLst>
                                        </p:cTn>
                                        <p:tgtEl>
                                          <p:spTgt spid="188432"/>
                                        </p:tgtEl>
                                        <p:attrNameLst>
                                          <p:attrName>style.visibility</p:attrName>
                                        </p:attrNameLst>
                                      </p:cBhvr>
                                      <p:to>
                                        <p:strVal val="visible"/>
                                      </p:to>
                                    </p:set>
                                    <p:animEffect transition="in" filter="checkerboard(across)">
                                      <p:cBhvr>
                                        <p:cTn id="55" dur="500"/>
                                        <p:tgtEl>
                                          <p:spTgt spid="18843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88440"/>
                                        </p:tgtEl>
                                        <p:attrNameLst>
                                          <p:attrName>style.visibility</p:attrName>
                                        </p:attrNameLst>
                                      </p:cBhvr>
                                      <p:to>
                                        <p:strVal val="visible"/>
                                      </p:to>
                                    </p:set>
                                    <p:animEffect transition="in" filter="checkerboard(across)">
                                      <p:cBhvr>
                                        <p:cTn id="60" dur="500"/>
                                        <p:tgtEl>
                                          <p:spTgt spid="188440"/>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188436"/>
                                        </p:tgtEl>
                                        <p:attrNameLst>
                                          <p:attrName>style.visibility</p:attrName>
                                        </p:attrNameLst>
                                      </p:cBhvr>
                                      <p:to>
                                        <p:strVal val="visible"/>
                                      </p:to>
                                    </p:set>
                                    <p:animEffect transition="in" filter="wipe(left)">
                                      <p:cBhvr>
                                        <p:cTn id="64" dur="2000"/>
                                        <p:tgtEl>
                                          <p:spTgt spid="188436"/>
                                        </p:tgtEl>
                                      </p:cBhvr>
                                    </p:animEffect>
                                  </p:childTnLst>
                                </p:cTn>
                              </p:par>
                            </p:childTnLst>
                          </p:cTn>
                        </p:par>
                        <p:par>
                          <p:cTn id="65" fill="hold" nodeType="afterGroup">
                            <p:stCondLst>
                              <p:cond delay="2500"/>
                            </p:stCondLst>
                            <p:childTnLst>
                              <p:par>
                                <p:cTn id="66" presetID="5" presetClass="entr" presetSubtype="10" fill="hold" grpId="0" nodeType="afterEffect">
                                  <p:stCondLst>
                                    <p:cond delay="0"/>
                                  </p:stCondLst>
                                  <p:childTnLst>
                                    <p:set>
                                      <p:cBhvr>
                                        <p:cTn id="67" dur="1" fill="hold">
                                          <p:stCondLst>
                                            <p:cond delay="0"/>
                                          </p:stCondLst>
                                        </p:cTn>
                                        <p:tgtEl>
                                          <p:spTgt spid="188444"/>
                                        </p:tgtEl>
                                        <p:attrNameLst>
                                          <p:attrName>style.visibility</p:attrName>
                                        </p:attrNameLst>
                                      </p:cBhvr>
                                      <p:to>
                                        <p:strVal val="visible"/>
                                      </p:to>
                                    </p:set>
                                    <p:animEffect transition="in" filter="checkerboard(across)">
                                      <p:cBhvr>
                                        <p:cTn id="68" dur="500"/>
                                        <p:tgtEl>
                                          <p:spTgt spid="188444"/>
                                        </p:tgtEl>
                                      </p:cBhvr>
                                    </p:animEffect>
                                  </p:childTnLst>
                                </p:cTn>
                              </p:par>
                              <p:par>
                                <p:cTn id="69" presetID="22" presetClass="entr" presetSubtype="1" fill="hold" nodeType="withEffect">
                                  <p:stCondLst>
                                    <p:cond delay="0"/>
                                  </p:stCondLst>
                                  <p:childTnLst>
                                    <p:set>
                                      <p:cBhvr>
                                        <p:cTn id="70" dur="1" fill="hold">
                                          <p:stCondLst>
                                            <p:cond delay="0"/>
                                          </p:stCondLst>
                                        </p:cTn>
                                        <p:tgtEl>
                                          <p:spTgt spid="188438"/>
                                        </p:tgtEl>
                                        <p:attrNameLst>
                                          <p:attrName>style.visibility</p:attrName>
                                        </p:attrNameLst>
                                      </p:cBhvr>
                                      <p:to>
                                        <p:strVal val="visible"/>
                                      </p:to>
                                    </p:set>
                                    <p:animEffect transition="in" filter="wipe(up)">
                                      <p:cBhvr>
                                        <p:cTn id="71" dur="500"/>
                                        <p:tgtEl>
                                          <p:spTgt spid="188438"/>
                                        </p:tgtEl>
                                      </p:cBhvr>
                                    </p:animEffect>
                                  </p:childTnLst>
                                </p:cTn>
                              </p:par>
                            </p:childTnLst>
                          </p:cTn>
                        </p:par>
                        <p:par>
                          <p:cTn id="72" fill="hold" nodeType="afterGroup">
                            <p:stCondLst>
                              <p:cond delay="3000"/>
                            </p:stCondLst>
                            <p:childTnLst>
                              <p:par>
                                <p:cTn id="73" presetID="5" presetClass="entr" presetSubtype="10" fill="hold" grpId="0" nodeType="afterEffect">
                                  <p:stCondLst>
                                    <p:cond delay="0"/>
                                  </p:stCondLst>
                                  <p:childTnLst>
                                    <p:set>
                                      <p:cBhvr>
                                        <p:cTn id="74" dur="1" fill="hold">
                                          <p:stCondLst>
                                            <p:cond delay="0"/>
                                          </p:stCondLst>
                                        </p:cTn>
                                        <p:tgtEl>
                                          <p:spTgt spid="188442"/>
                                        </p:tgtEl>
                                        <p:attrNameLst>
                                          <p:attrName>style.visibility</p:attrName>
                                        </p:attrNameLst>
                                      </p:cBhvr>
                                      <p:to>
                                        <p:strVal val="visible"/>
                                      </p:to>
                                    </p:set>
                                    <p:animEffect transition="in" filter="checkerboard(across)">
                                      <p:cBhvr>
                                        <p:cTn id="75" dur="500"/>
                                        <p:tgtEl>
                                          <p:spTgt spid="18844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88441"/>
                                        </p:tgtEl>
                                        <p:attrNameLst>
                                          <p:attrName>style.visibility</p:attrName>
                                        </p:attrNameLst>
                                      </p:cBhvr>
                                      <p:to>
                                        <p:strVal val="visible"/>
                                      </p:to>
                                    </p:set>
                                    <p:animEffect transition="in" filter="checkerboard(across)">
                                      <p:cBhvr>
                                        <p:cTn id="80" dur="500"/>
                                        <p:tgtEl>
                                          <p:spTgt spid="188441"/>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188437"/>
                                        </p:tgtEl>
                                        <p:attrNameLst>
                                          <p:attrName>style.visibility</p:attrName>
                                        </p:attrNameLst>
                                      </p:cBhvr>
                                      <p:to>
                                        <p:strVal val="visible"/>
                                      </p:to>
                                    </p:set>
                                    <p:animEffect transition="in" filter="wipe(left)">
                                      <p:cBhvr>
                                        <p:cTn id="84" dur="500"/>
                                        <p:tgtEl>
                                          <p:spTgt spid="188437"/>
                                        </p:tgtEl>
                                      </p:cBhvr>
                                    </p:animEffect>
                                  </p:childTnLst>
                                </p:cTn>
                              </p:par>
                            </p:childTnLst>
                          </p:cTn>
                        </p:par>
                        <p:par>
                          <p:cTn id="85" fill="hold" nodeType="afterGroup">
                            <p:stCondLst>
                              <p:cond delay="1000"/>
                            </p:stCondLst>
                            <p:childTnLst>
                              <p:par>
                                <p:cTn id="86" presetID="5" presetClass="entr" presetSubtype="10" fill="hold" grpId="0" nodeType="afterEffect">
                                  <p:stCondLst>
                                    <p:cond delay="0"/>
                                  </p:stCondLst>
                                  <p:childTnLst>
                                    <p:set>
                                      <p:cBhvr>
                                        <p:cTn id="87" dur="1" fill="hold">
                                          <p:stCondLst>
                                            <p:cond delay="0"/>
                                          </p:stCondLst>
                                        </p:cTn>
                                        <p:tgtEl>
                                          <p:spTgt spid="188445"/>
                                        </p:tgtEl>
                                        <p:attrNameLst>
                                          <p:attrName>style.visibility</p:attrName>
                                        </p:attrNameLst>
                                      </p:cBhvr>
                                      <p:to>
                                        <p:strVal val="visible"/>
                                      </p:to>
                                    </p:set>
                                    <p:animEffect transition="in" filter="checkerboard(across)">
                                      <p:cBhvr>
                                        <p:cTn id="88" dur="500"/>
                                        <p:tgtEl>
                                          <p:spTgt spid="188445"/>
                                        </p:tgtEl>
                                      </p:cBhvr>
                                    </p:animEffect>
                                  </p:childTnLst>
                                </p:cTn>
                              </p:par>
                              <p:par>
                                <p:cTn id="89" presetID="22" presetClass="entr" presetSubtype="1" fill="hold" nodeType="withEffect">
                                  <p:stCondLst>
                                    <p:cond delay="0"/>
                                  </p:stCondLst>
                                  <p:childTnLst>
                                    <p:set>
                                      <p:cBhvr>
                                        <p:cTn id="90" dur="1" fill="hold">
                                          <p:stCondLst>
                                            <p:cond delay="0"/>
                                          </p:stCondLst>
                                        </p:cTn>
                                        <p:tgtEl>
                                          <p:spTgt spid="188439"/>
                                        </p:tgtEl>
                                        <p:attrNameLst>
                                          <p:attrName>style.visibility</p:attrName>
                                        </p:attrNameLst>
                                      </p:cBhvr>
                                      <p:to>
                                        <p:strVal val="visible"/>
                                      </p:to>
                                    </p:set>
                                    <p:animEffect transition="in" filter="wipe(up)">
                                      <p:cBhvr>
                                        <p:cTn id="91" dur="2000"/>
                                        <p:tgtEl>
                                          <p:spTgt spid="188439"/>
                                        </p:tgtEl>
                                      </p:cBhvr>
                                    </p:animEffect>
                                  </p:childTnLst>
                                </p:cTn>
                              </p:par>
                            </p:childTnLst>
                          </p:cTn>
                        </p:par>
                        <p:par>
                          <p:cTn id="92" fill="hold" nodeType="afterGroup">
                            <p:stCondLst>
                              <p:cond delay="3000"/>
                            </p:stCondLst>
                            <p:childTnLst>
                              <p:par>
                                <p:cTn id="93" presetID="5" presetClass="entr" presetSubtype="10" fill="hold" grpId="0" nodeType="afterEffect">
                                  <p:stCondLst>
                                    <p:cond delay="0"/>
                                  </p:stCondLst>
                                  <p:childTnLst>
                                    <p:set>
                                      <p:cBhvr>
                                        <p:cTn id="94" dur="1" fill="hold">
                                          <p:stCondLst>
                                            <p:cond delay="0"/>
                                          </p:stCondLst>
                                        </p:cTn>
                                        <p:tgtEl>
                                          <p:spTgt spid="188443"/>
                                        </p:tgtEl>
                                        <p:attrNameLst>
                                          <p:attrName>style.visibility</p:attrName>
                                        </p:attrNameLst>
                                      </p:cBhvr>
                                      <p:to>
                                        <p:strVal val="visible"/>
                                      </p:to>
                                    </p:set>
                                    <p:animEffect transition="in" filter="checkerboard(across)">
                                      <p:cBhvr>
                                        <p:cTn id="95" dur="500"/>
                                        <p:tgtEl>
                                          <p:spTgt spid="18844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188435"/>
                                        </p:tgtEl>
                                        <p:attrNameLst>
                                          <p:attrName>style.visibility</p:attrName>
                                        </p:attrNameLst>
                                      </p:cBhvr>
                                      <p:to>
                                        <p:strVal val="visible"/>
                                      </p:to>
                                    </p:set>
                                    <p:animEffect transition="in" filter="checkerboard(across)">
                                      <p:cBhvr>
                                        <p:cTn id="100" dur="500"/>
                                        <p:tgtEl>
                                          <p:spTgt spid="18843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188434"/>
                                        </p:tgtEl>
                                        <p:attrNameLst>
                                          <p:attrName>style.visibility</p:attrName>
                                        </p:attrNameLst>
                                      </p:cBhvr>
                                      <p:to>
                                        <p:strVal val="visible"/>
                                      </p:to>
                                    </p:set>
                                    <p:animEffect transition="in" filter="box(in)">
                                      <p:cBhvr>
                                        <p:cTn id="105" dur="500"/>
                                        <p:tgtEl>
                                          <p:spTgt spid="18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animBg="1"/>
      <p:bldP spid="188423" grpId="0" animBg="1"/>
      <p:bldP spid="188424" grpId="0"/>
      <p:bldP spid="188425" grpId="0"/>
      <p:bldP spid="188426" grpId="0"/>
      <p:bldP spid="188429" grpId="0"/>
      <p:bldP spid="188430" grpId="0"/>
      <p:bldP spid="188431" grpId="0"/>
      <p:bldP spid="188432" grpId="0"/>
      <p:bldP spid="188433" grpId="0"/>
      <p:bldP spid="188434" grpId="0"/>
      <p:bldP spid="188435" grpId="0"/>
      <p:bldP spid="188440" grpId="0"/>
      <p:bldP spid="188441" grpId="0"/>
      <p:bldP spid="188442" grpId="0"/>
      <p:bldP spid="188443" grpId="0"/>
      <p:bldP spid="188444" grpId="0"/>
      <p:bldP spid="1884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612775" y="152400"/>
            <a:ext cx="8153400" cy="990600"/>
          </a:xfrm>
        </p:spPr>
        <p:txBody>
          <a:bodyPr/>
          <a:lstStyle/>
          <a:p>
            <a:pPr algn="ctr"/>
            <a:r>
              <a:rPr lang="en-US" sz="4000" smtClean="0">
                <a:solidFill>
                  <a:srgbClr val="3351E9"/>
                </a:solidFill>
              </a:rPr>
              <a:t>6. </a:t>
            </a:r>
            <a:r>
              <a:rPr lang="vi-VN" sz="4000" smtClean="0">
                <a:solidFill>
                  <a:srgbClr val="3351E9"/>
                </a:solidFill>
              </a:rPr>
              <a:t>Ư</a:t>
            </a:r>
            <a:r>
              <a:rPr lang="en-US" sz="4000" smtClean="0">
                <a:solidFill>
                  <a:srgbClr val="3351E9"/>
                </a:solidFill>
              </a:rPr>
              <a:t>u và nhược điểm của thị trường cạnh tranh hoàn toàn</a:t>
            </a:r>
          </a:p>
        </p:txBody>
      </p:sp>
      <p:sp>
        <p:nvSpPr>
          <p:cNvPr id="34819" name="Content Placeholder 4"/>
          <p:cNvSpPr>
            <a:spLocks noGrp="1"/>
          </p:cNvSpPr>
          <p:nvPr>
            <p:ph sz="quarter" idx="1"/>
          </p:nvPr>
        </p:nvSpPr>
        <p:spPr>
          <a:xfrm>
            <a:off x="612775" y="1600200"/>
            <a:ext cx="8153400" cy="4495800"/>
          </a:xfrm>
        </p:spPr>
        <p:txBody>
          <a:bodyPr/>
          <a:lstStyle/>
          <a:p>
            <a:pPr algn="just">
              <a:lnSpc>
                <a:spcPct val="150000"/>
              </a:lnSpc>
              <a:spcBef>
                <a:spcPts val="0"/>
              </a:spcBef>
            </a:pPr>
            <a:r>
              <a:rPr lang="vi-VN" sz="2400" smtClean="0">
                <a:solidFill>
                  <a:srgbClr val="7030A0"/>
                </a:solidFill>
              </a:rPr>
              <a:t>Ư</a:t>
            </a:r>
            <a:r>
              <a:rPr lang="en-US" sz="2400" smtClean="0">
                <a:solidFill>
                  <a:srgbClr val="7030A0"/>
                </a:solidFill>
              </a:rPr>
              <a:t>u điểm:</a:t>
            </a:r>
          </a:p>
          <a:p>
            <a:pPr algn="just">
              <a:lnSpc>
                <a:spcPct val="150000"/>
              </a:lnSpc>
              <a:spcBef>
                <a:spcPts val="0"/>
              </a:spcBef>
              <a:buFontTx/>
              <a:buChar char="-"/>
            </a:pPr>
            <a:r>
              <a:rPr lang="en-US" sz="2400" smtClean="0"/>
              <a:t>Áp lực cạnh tranh là động lực cho sự phát triển, cạnh tranh sẽ dẫn đến giảm giá, giảm chi phí sản xuất, nhà sản xuất sẽ phải cải tiến công nghệ, nâng cao chất lượng sản phẩm.</a:t>
            </a:r>
          </a:p>
          <a:p>
            <a:pPr algn="just">
              <a:lnSpc>
                <a:spcPct val="150000"/>
              </a:lnSpc>
              <a:spcBef>
                <a:spcPts val="0"/>
              </a:spcBef>
              <a:buFontTx/>
              <a:buChar char="-"/>
            </a:pPr>
            <a:r>
              <a:rPr lang="en-US" sz="2400" smtClean="0"/>
              <a:t>Người tiêu dùng sẽ có lợi trong thị trường cạnh tranh hoàn hảo vì họ sẽ mua nhiều sản phẩm với mức giá ngày càng giảm.</a:t>
            </a:r>
          </a:p>
          <a:p>
            <a:pPr algn="just">
              <a:lnSpc>
                <a:spcPct val="150000"/>
              </a:lnSpc>
              <a:spcBef>
                <a:spcPts val="0"/>
              </a:spcBef>
              <a:buFontTx/>
              <a:buChar char="-"/>
            </a:pPr>
            <a:r>
              <a:rPr lang="en-US" sz="2400" smtClean="0"/>
              <a:t>Nhà SX dễ dàng tham gia vào thị trường để kiếm lợi nhuận, việc sử dụng tài nguyên ngày càng có hiệu quả hơn.</a:t>
            </a:r>
          </a:p>
        </p:txBody>
      </p:sp>
      <p:sp>
        <p:nvSpPr>
          <p:cNvPr id="399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0D66D67-8EB5-4C55-B6FA-104680384D24}" type="slidenum">
              <a:rPr lang="en-US" sz="1200">
                <a:solidFill>
                  <a:srgbClr val="FFFFFF"/>
                </a:solidFill>
              </a:rPr>
              <a:pPr>
                <a:lnSpc>
                  <a:spcPct val="80000"/>
                </a:lnSpc>
                <a:spcBef>
                  <a:spcPct val="0"/>
                </a:spcBef>
                <a:buClrTx/>
                <a:buSzTx/>
                <a:buFontTx/>
                <a:buNone/>
              </a:pPr>
              <a:t>22</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arn(inHorizontal)">
                                      <p:cBhvr>
                                        <p:cTn id="7" dur="500"/>
                                        <p:tgtEl>
                                          <p:spTgt spid="34818"/>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animEffect transition="in" filter="barn(inHorizontal)">
                                      <p:cBhvr>
                                        <p:cTn id="11" dur="500"/>
                                        <p:tgtEl>
                                          <p:spTgt spid="34819">
                                            <p:txEl>
                                              <p:pRg st="0" end="0"/>
                                            </p:txEl>
                                          </p:spTgt>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Effect transition="in" filter="barn(inHorizontal)">
                                      <p:cBhvr>
                                        <p:cTn id="15" dur="500"/>
                                        <p:tgtEl>
                                          <p:spTgt spid="34819">
                                            <p:txEl>
                                              <p:pRg st="1" end="1"/>
                                            </p:txEl>
                                          </p:spTgt>
                                        </p:tgtEl>
                                      </p:cBhvr>
                                    </p:animEffect>
                                  </p:childTnLst>
                                </p:cTn>
                              </p:par>
                            </p:childTnLst>
                          </p:cTn>
                        </p:par>
                        <p:par>
                          <p:cTn id="16" fill="hold" nodeType="afterGroup">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Effect transition="in" filter="barn(inHorizontal)">
                                      <p:cBhvr>
                                        <p:cTn id="19" dur="500"/>
                                        <p:tgtEl>
                                          <p:spTgt spid="34819">
                                            <p:txEl>
                                              <p:pRg st="2" end="2"/>
                                            </p:txEl>
                                          </p:spTgt>
                                        </p:tgtEl>
                                      </p:cBhvr>
                                    </p:animEffect>
                                  </p:childTnLst>
                                </p:cTn>
                              </p:par>
                            </p:childTnLst>
                          </p:cTn>
                        </p:par>
                        <p:par>
                          <p:cTn id="20" fill="hold" nodeType="afterGroup">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34819">
                                            <p:txEl>
                                              <p:pRg st="3" end="3"/>
                                            </p:txEl>
                                          </p:spTgt>
                                        </p:tgtEl>
                                        <p:attrNameLst>
                                          <p:attrName>style.visibility</p:attrName>
                                        </p:attrNameLst>
                                      </p:cBhvr>
                                      <p:to>
                                        <p:strVal val="visible"/>
                                      </p:to>
                                    </p:set>
                                    <p:animEffect transition="in" filter="barn(inHorizontal)">
                                      <p:cBhvr>
                                        <p:cTn id="23"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endParaRPr lang="en-US" smtClean="0"/>
          </a:p>
        </p:txBody>
      </p:sp>
      <p:sp>
        <p:nvSpPr>
          <p:cNvPr id="35843" name="Content Placeholder 2"/>
          <p:cNvSpPr>
            <a:spLocks noGrp="1"/>
          </p:cNvSpPr>
          <p:nvPr>
            <p:ph sz="quarter" idx="1"/>
          </p:nvPr>
        </p:nvSpPr>
        <p:spPr>
          <a:xfrm>
            <a:off x="612775" y="1600200"/>
            <a:ext cx="8153400" cy="4495800"/>
          </a:xfrm>
        </p:spPr>
        <p:txBody>
          <a:bodyPr/>
          <a:lstStyle/>
          <a:p>
            <a:pPr>
              <a:lnSpc>
                <a:spcPct val="150000"/>
              </a:lnSpc>
              <a:spcBef>
                <a:spcPts val="0"/>
              </a:spcBef>
            </a:pPr>
            <a:r>
              <a:rPr lang="en-US" smtClean="0">
                <a:solidFill>
                  <a:srgbClr val="7030A0"/>
                </a:solidFill>
              </a:rPr>
              <a:t>Nhược điểm:</a:t>
            </a:r>
          </a:p>
          <a:p>
            <a:pPr marL="0" indent="342900" algn="just">
              <a:lnSpc>
                <a:spcPct val="150000"/>
              </a:lnSpc>
              <a:spcBef>
                <a:spcPts val="0"/>
              </a:spcBef>
              <a:buFont typeface="Wingdings" panose="05000000000000000000" pitchFamily="2" charset="2"/>
              <a:buNone/>
            </a:pPr>
            <a:r>
              <a:rPr lang="en-US" smtClean="0"/>
              <a:t>Là việc đóng cửa sản xuất, rời khỏi kinh doanh hay phá sản doanh nghiệp đều là những tín hiệu để báo cho nhà sản xuất biết rằng họ không sử dụng nguồn tài nguyên xã hội một cách hiệu quả.</a:t>
            </a:r>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B31C2E41-6E46-4DB7-B96D-4630606C6FF7}" type="slidenum">
              <a:rPr lang="en-US" sz="1200">
                <a:solidFill>
                  <a:srgbClr val="FFFFFF"/>
                </a:solidFill>
              </a:rPr>
              <a:pPr>
                <a:lnSpc>
                  <a:spcPct val="80000"/>
                </a:lnSpc>
                <a:spcBef>
                  <a:spcPct val="0"/>
                </a:spcBef>
                <a:buClrTx/>
                <a:buSzTx/>
                <a:buFontTx/>
                <a:buNone/>
              </a:pPr>
              <a:t>23</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1000" fill="hold"/>
                                        <p:tgtEl>
                                          <p:spTgt spid="3584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584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843">
                                            <p:txEl>
                                              <p:pRg st="0" end="0"/>
                                            </p:txEl>
                                          </p:spTgt>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p:cTn id="13" dur="1000" fill="hold"/>
                                        <p:tgtEl>
                                          <p:spTgt spid="35843">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3584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952" y="894270"/>
            <a:ext cx="8418598" cy="4495800"/>
          </a:xfrm>
        </p:spPr>
        <p:txBody>
          <a:bodyPr/>
          <a:lstStyle/>
          <a:p>
            <a:pPr>
              <a:lnSpc>
                <a:spcPct val="150000"/>
              </a:lnSpc>
              <a:spcBef>
                <a:spcPts val="0"/>
              </a:spcBef>
            </a:pPr>
            <a:r>
              <a:rPr lang="en-US" sz="2400" smtClean="0">
                <a:latin typeface="+mj-lt"/>
                <a:ea typeface="VNI-Aptima Normal"/>
                <a:cs typeface="Times New Roman" panose="02020603050405020304" pitchFamily="18" charset="0"/>
              </a:rPr>
              <a:t>Một doanh nghiệp hoạt động trong thị trường CTHH có hàm chi phí: </a:t>
            </a:r>
          </a:p>
          <a:p>
            <a:pPr marL="0" indent="0" algn="ctr">
              <a:lnSpc>
                <a:spcPct val="150000"/>
              </a:lnSpc>
              <a:spcBef>
                <a:spcPts val="0"/>
              </a:spcBef>
              <a:buNone/>
            </a:pPr>
            <a:r>
              <a:rPr lang="en-US" sz="2400" smtClean="0">
                <a:latin typeface="VNI-Times" pitchFamily="2" charset="0"/>
                <a:ea typeface="VNI-Aptima Normal"/>
                <a:cs typeface="Times New Roman" panose="02020603050405020304" pitchFamily="18" charset="0"/>
              </a:rPr>
              <a:t>TC </a:t>
            </a:r>
            <a:r>
              <a:rPr lang="en-US" sz="2400" smtClean="0">
                <a:latin typeface="VNI-Times" pitchFamily="2" charset="0"/>
                <a:ea typeface="VNI-Aptima Normal"/>
                <a:cs typeface="Times New Roman" panose="02020603050405020304" pitchFamily="18" charset="0"/>
              </a:rPr>
              <a:t>= Q</a:t>
            </a:r>
            <a:r>
              <a:rPr lang="en-US" sz="2400" baseline="30000" smtClean="0">
                <a:latin typeface="VNI-Times" pitchFamily="2" charset="0"/>
                <a:ea typeface="VNI-Aptima Normal"/>
                <a:cs typeface="Times New Roman" panose="02020603050405020304" pitchFamily="18" charset="0"/>
              </a:rPr>
              <a:t>2</a:t>
            </a:r>
            <a:r>
              <a:rPr lang="en-US" sz="2400" smtClean="0">
                <a:latin typeface="VNI-Times" pitchFamily="2" charset="0"/>
                <a:ea typeface="VNI-Aptima Normal"/>
                <a:cs typeface="Times New Roman" panose="02020603050405020304" pitchFamily="18" charset="0"/>
              </a:rPr>
              <a:t> + 10Q + </a:t>
            </a:r>
            <a:r>
              <a:rPr lang="en-US" sz="2400" smtClean="0">
                <a:latin typeface="VNI-Times" pitchFamily="2" charset="0"/>
                <a:ea typeface="VNI-Aptima Normal"/>
                <a:cs typeface="Times New Roman" panose="02020603050405020304" pitchFamily="18" charset="0"/>
              </a:rPr>
              <a:t>169  </a:t>
            </a:r>
            <a:endParaRPr lang="en-US" sz="2400" smtClean="0">
              <a:latin typeface="VNI-Times" pitchFamily="2" charset="0"/>
              <a:ea typeface="VNI-Aptima Normal"/>
              <a:cs typeface="Times New Roman" panose="02020603050405020304" pitchFamily="18" charset="0"/>
            </a:endParaRPr>
          </a:p>
          <a:p>
            <a:pPr marL="0" indent="0" algn="ctr">
              <a:lnSpc>
                <a:spcPct val="150000"/>
              </a:lnSpc>
              <a:spcBef>
                <a:spcPts val="0"/>
              </a:spcBef>
              <a:buNone/>
            </a:pPr>
            <a:r>
              <a:rPr lang="en-US" sz="2400" smtClean="0">
                <a:latin typeface="+mj-lt"/>
                <a:ea typeface="VNI-Aptima Normal"/>
                <a:cs typeface="Times New Roman" panose="02020603050405020304" pitchFamily="18" charset="0"/>
              </a:rPr>
              <a:t>(Đơn vị tính: Q: ngàn sản phẩm; TC: triệu đồng)</a:t>
            </a:r>
          </a:p>
          <a:p>
            <a:pPr marL="514350" indent="-514350" algn="just">
              <a:lnSpc>
                <a:spcPct val="150000"/>
              </a:lnSpc>
              <a:spcBef>
                <a:spcPts val="0"/>
              </a:spcBef>
              <a:buAutoNum type="arabicPeriod"/>
            </a:pPr>
            <a:r>
              <a:rPr lang="en-US" sz="2400" smtClean="0">
                <a:latin typeface="+mj-lt"/>
                <a:ea typeface="VNI-Aptima Normal"/>
                <a:cs typeface="Times New Roman" panose="02020603050405020304" pitchFamily="18" charset="0"/>
              </a:rPr>
              <a:t>Viết phương trình đường VC, AVC, AC, MC</a:t>
            </a:r>
          </a:p>
          <a:p>
            <a:pPr marL="514350" indent="-514350" algn="just">
              <a:lnSpc>
                <a:spcPct val="150000"/>
              </a:lnSpc>
              <a:spcBef>
                <a:spcPts val="0"/>
              </a:spcBef>
              <a:buAutoNum type="arabicPeriod"/>
            </a:pPr>
            <a:r>
              <a:rPr lang="en-US" sz="2400" smtClean="0">
                <a:latin typeface="+mj-lt"/>
                <a:ea typeface="VNI-Aptima Normal"/>
                <a:cs typeface="Times New Roman" panose="02020603050405020304" pitchFamily="18" charset="0"/>
              </a:rPr>
              <a:t>Nếu giá thị trường P = 80 ngàn đồng/sp, DN sẽ sản xuất ở mức sản lượng là bao nhiêu để tối đa hóa lợi nhuận? </a:t>
            </a:r>
          </a:p>
          <a:p>
            <a:pPr marL="514350" indent="-514350" algn="just">
              <a:lnSpc>
                <a:spcPct val="150000"/>
              </a:lnSpc>
              <a:spcBef>
                <a:spcPts val="0"/>
              </a:spcBef>
              <a:buAutoNum type="arabicPeriod"/>
            </a:pPr>
            <a:r>
              <a:rPr lang="en-US" sz="2400" smtClean="0">
                <a:latin typeface="+mj-lt"/>
                <a:ea typeface="VNI-Aptima Normal"/>
                <a:cs typeface="Times New Roman" panose="02020603050405020304" pitchFamily="18" charset="0"/>
              </a:rPr>
              <a:t>Tính lợi nhuận tối đa</a:t>
            </a:r>
            <a:endParaRPr lang="en-US" sz="2400" smtClean="0">
              <a:latin typeface="+mj-lt"/>
              <a:ea typeface="VNI-Aptima Normal"/>
              <a:cs typeface="Times New Roman" panose="02020603050405020304" pitchFamily="18" charset="0"/>
            </a:endParaRPr>
          </a:p>
          <a:p>
            <a:pPr>
              <a:lnSpc>
                <a:spcPct val="150000"/>
              </a:lnSpc>
              <a:spcBef>
                <a:spcPts val="0"/>
              </a:spcBef>
            </a:pPr>
            <a:endParaRPr lang="en-US" sz="2400" smtClean="0">
              <a:latin typeface="VNI-Times" pitchFamily="2" charset="0"/>
              <a:ea typeface="VNI-Aptima Normal"/>
              <a:cs typeface="Times New Roman" panose="02020603050405020304" pitchFamily="18" charset="0"/>
            </a:endParaRPr>
          </a:p>
        </p:txBody>
      </p:sp>
    </p:spTree>
    <p:extLst>
      <p:ext uri="{BB962C8B-B14F-4D97-AF65-F5344CB8AC3E}">
        <p14:creationId xmlns:p14="http://schemas.microsoft.com/office/powerpoint/2010/main" val="782941552"/>
      </p:ext>
    </p:extLst>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31775" y="699830"/>
            <a:ext cx="8642350" cy="4495800"/>
          </a:xfrm>
        </p:spPr>
        <p:txBody>
          <a:bodyPr/>
          <a:lstStyle/>
          <a:p>
            <a:pPr algn="just">
              <a:lnSpc>
                <a:spcPct val="150000"/>
              </a:lnSpc>
              <a:spcBef>
                <a:spcPts val="0"/>
              </a:spcBef>
              <a:defRPr/>
            </a:pPr>
            <a:r>
              <a:rPr lang="en-US" sz="2400" b="1" dirty="0" err="1"/>
              <a:t>Một</a:t>
            </a:r>
            <a:r>
              <a:rPr lang="en-US" sz="2400" b="1" dirty="0"/>
              <a:t> </a:t>
            </a:r>
            <a:r>
              <a:rPr lang="en-US" sz="2400" b="1" dirty="0" err="1"/>
              <a:t>hãng</a:t>
            </a:r>
            <a:r>
              <a:rPr lang="en-US" sz="2400" b="1" dirty="0"/>
              <a:t> </a:t>
            </a:r>
            <a:r>
              <a:rPr lang="en-US" sz="2400" b="1" dirty="0" err="1"/>
              <a:t>cạnh</a:t>
            </a:r>
            <a:r>
              <a:rPr lang="en-US" sz="2400" b="1" dirty="0"/>
              <a:t> </a:t>
            </a:r>
            <a:r>
              <a:rPr lang="en-US" sz="2400" b="1" dirty="0" err="1"/>
              <a:t>tranh</a:t>
            </a:r>
            <a:r>
              <a:rPr lang="en-US" sz="2400" b="1" dirty="0"/>
              <a:t> </a:t>
            </a:r>
            <a:r>
              <a:rPr lang="en-US" sz="2400" b="1" dirty="0" err="1"/>
              <a:t>hoàn</a:t>
            </a:r>
            <a:r>
              <a:rPr lang="en-US" sz="2400" b="1" dirty="0"/>
              <a:t> </a:t>
            </a:r>
            <a:r>
              <a:rPr lang="en-US" sz="2400" b="1" dirty="0" err="1"/>
              <a:t>hảo</a:t>
            </a:r>
            <a:r>
              <a:rPr lang="en-US" sz="2400" b="1" dirty="0"/>
              <a:t> </a:t>
            </a:r>
            <a:r>
              <a:rPr lang="en-US" sz="2400" b="1" dirty="0" err="1"/>
              <a:t>trong</a:t>
            </a:r>
            <a:r>
              <a:rPr lang="en-US" sz="2400" b="1" dirty="0"/>
              <a:t> </a:t>
            </a:r>
            <a:r>
              <a:rPr lang="en-US" sz="2400" b="1" dirty="0" err="1"/>
              <a:t>ngắn</a:t>
            </a:r>
            <a:r>
              <a:rPr lang="en-US" sz="2400" b="1" dirty="0"/>
              <a:t> </a:t>
            </a:r>
            <a:r>
              <a:rPr lang="en-US" sz="2400" b="1" dirty="0" err="1"/>
              <a:t>hạn</a:t>
            </a:r>
            <a:r>
              <a:rPr lang="en-US" sz="2400" b="1" dirty="0"/>
              <a:t> </a:t>
            </a:r>
            <a:r>
              <a:rPr lang="en-US" sz="2400" b="1" dirty="0" err="1"/>
              <a:t>có</a:t>
            </a:r>
            <a:r>
              <a:rPr lang="en-US" sz="2400" b="1" dirty="0"/>
              <a:t> </a:t>
            </a:r>
            <a:r>
              <a:rPr lang="en-US" sz="2400" b="1" dirty="0" err="1"/>
              <a:t>phương</a:t>
            </a:r>
            <a:r>
              <a:rPr lang="en-US" sz="2400" b="1" dirty="0"/>
              <a:t> </a:t>
            </a:r>
            <a:r>
              <a:rPr lang="en-US" sz="2400" b="1" dirty="0" err="1"/>
              <a:t>trình</a:t>
            </a:r>
            <a:r>
              <a:rPr lang="en-US" sz="2400" b="1" dirty="0"/>
              <a:t> </a:t>
            </a:r>
            <a:r>
              <a:rPr lang="en-US" sz="2400" b="1" dirty="0" err="1"/>
              <a:t>đường</a:t>
            </a:r>
            <a:r>
              <a:rPr lang="en-US" sz="2400" b="1" dirty="0"/>
              <a:t> </a:t>
            </a:r>
            <a:r>
              <a:rPr lang="en-US" sz="2400" b="1" dirty="0" err="1"/>
              <a:t>cung</a:t>
            </a:r>
            <a:r>
              <a:rPr lang="en-US" sz="2400" b="1" dirty="0"/>
              <a:t> </a:t>
            </a:r>
            <a:r>
              <a:rPr lang="en-US" sz="2400" b="1" dirty="0" err="1"/>
              <a:t>là</a:t>
            </a:r>
            <a:r>
              <a:rPr lang="en-US" sz="2400" b="1" dirty="0"/>
              <a:t>: Q</a:t>
            </a:r>
            <a:r>
              <a:rPr lang="en-US" sz="2400" b="1" baseline="-25000" dirty="0"/>
              <a:t>S</a:t>
            </a:r>
            <a:r>
              <a:rPr lang="en-US" sz="2400" b="1" dirty="0"/>
              <a:t> = 0,5(P - 4); </a:t>
            </a:r>
            <a:r>
              <a:rPr lang="en-US" sz="2400" b="1" dirty="0" err="1"/>
              <a:t>và</a:t>
            </a:r>
            <a:r>
              <a:rPr lang="en-US" sz="2400" b="1" dirty="0"/>
              <a:t> chi </a:t>
            </a:r>
            <a:r>
              <a:rPr lang="en-US" sz="2400" b="1" dirty="0" err="1"/>
              <a:t>phí</a:t>
            </a:r>
            <a:r>
              <a:rPr lang="en-US" sz="2400" b="1" dirty="0"/>
              <a:t> </a:t>
            </a:r>
            <a:r>
              <a:rPr lang="en-US" sz="2400" b="1" dirty="0" err="1"/>
              <a:t>cố</a:t>
            </a:r>
            <a:r>
              <a:rPr lang="en-US" sz="2400" b="1" dirty="0"/>
              <a:t> </a:t>
            </a:r>
            <a:r>
              <a:rPr lang="en-US" sz="2400" b="1" dirty="0" err="1"/>
              <a:t>định</a:t>
            </a:r>
            <a:r>
              <a:rPr lang="en-US" sz="2400" b="1" dirty="0"/>
              <a:t> </a:t>
            </a:r>
            <a:r>
              <a:rPr lang="en-US" sz="2400" b="1" dirty="0" err="1"/>
              <a:t>của</a:t>
            </a:r>
            <a:r>
              <a:rPr lang="en-US" sz="2400" b="1" dirty="0"/>
              <a:t> </a:t>
            </a:r>
            <a:r>
              <a:rPr lang="en-US" sz="2400" b="1" dirty="0" err="1"/>
              <a:t>hãng</a:t>
            </a:r>
            <a:r>
              <a:rPr lang="en-US" sz="2400" b="1" dirty="0"/>
              <a:t> </a:t>
            </a:r>
            <a:r>
              <a:rPr lang="en-US" sz="2400" b="1" dirty="0" err="1"/>
              <a:t>là</a:t>
            </a:r>
            <a:r>
              <a:rPr lang="en-US" sz="2400" b="1" dirty="0"/>
              <a:t> 225</a:t>
            </a:r>
          </a:p>
          <a:p>
            <a:pPr marL="514350" indent="-514350" algn="just">
              <a:lnSpc>
                <a:spcPct val="150000"/>
              </a:lnSpc>
              <a:spcBef>
                <a:spcPts val="0"/>
              </a:spcBef>
              <a:buFont typeface="+mj-lt"/>
              <a:buAutoNum type="alphaLcPeriod"/>
              <a:defRPr/>
            </a:pPr>
            <a:r>
              <a:rPr lang="en-US" sz="2400" smtClean="0"/>
              <a:t>Xác </a:t>
            </a:r>
            <a:r>
              <a:rPr lang="en-US" sz="2400" dirty="0" err="1"/>
              <a:t>định</a:t>
            </a:r>
            <a:r>
              <a:rPr lang="en-US" sz="2400" dirty="0"/>
              <a:t> </a:t>
            </a:r>
            <a:r>
              <a:rPr lang="en-US" sz="2400" dirty="0" err="1"/>
              <a:t>mức</a:t>
            </a:r>
            <a:r>
              <a:rPr lang="en-US" sz="2400" dirty="0"/>
              <a:t> </a:t>
            </a:r>
            <a:r>
              <a:rPr lang="en-US" sz="2400" dirty="0" err="1"/>
              <a:t>giá</a:t>
            </a:r>
            <a:r>
              <a:rPr lang="en-US" sz="2400" dirty="0"/>
              <a:t> </a:t>
            </a:r>
            <a:r>
              <a:rPr lang="en-US" sz="2400" dirty="0" err="1"/>
              <a:t>hòa</a:t>
            </a:r>
            <a:r>
              <a:rPr lang="en-US" sz="2400" dirty="0"/>
              <a:t> </a:t>
            </a:r>
            <a:r>
              <a:rPr lang="en-US" sz="2400" dirty="0" err="1"/>
              <a:t>vốn</a:t>
            </a:r>
            <a:r>
              <a:rPr lang="en-US" sz="2400" dirty="0"/>
              <a:t> </a:t>
            </a:r>
            <a:r>
              <a:rPr lang="en-US" sz="2400" dirty="0" err="1"/>
              <a:t>và</a:t>
            </a:r>
            <a:r>
              <a:rPr lang="en-US" sz="2400" dirty="0"/>
              <a:t> </a:t>
            </a:r>
            <a:r>
              <a:rPr lang="en-US" sz="2400" dirty="0" err="1"/>
              <a:t>mức</a:t>
            </a:r>
            <a:r>
              <a:rPr lang="en-US" sz="2400" dirty="0"/>
              <a:t> </a:t>
            </a:r>
            <a:r>
              <a:rPr lang="en-US" sz="2400" dirty="0" err="1"/>
              <a:t>giá</a:t>
            </a:r>
            <a:r>
              <a:rPr lang="en-US" sz="2400" dirty="0"/>
              <a:t> </a:t>
            </a:r>
            <a:r>
              <a:rPr lang="en-US" sz="2400" dirty="0" err="1"/>
              <a:t>đóng</a:t>
            </a:r>
            <a:r>
              <a:rPr lang="en-US" sz="2400" dirty="0"/>
              <a:t> </a:t>
            </a:r>
            <a:r>
              <a:rPr lang="en-US" sz="2400" dirty="0" err="1"/>
              <a:t>cửa</a:t>
            </a:r>
            <a:r>
              <a:rPr lang="en-US" sz="2400" dirty="0"/>
              <a:t> </a:t>
            </a:r>
            <a:r>
              <a:rPr lang="en-US" sz="2400" dirty="0" err="1"/>
              <a:t>sản</a:t>
            </a:r>
            <a:r>
              <a:rPr lang="en-US" sz="2400" dirty="0"/>
              <a:t> </a:t>
            </a:r>
            <a:r>
              <a:rPr lang="en-US" sz="2400" dirty="0" err="1"/>
              <a:t>xuất</a:t>
            </a:r>
            <a:r>
              <a:rPr lang="en-US" sz="2400" dirty="0"/>
              <a:t> </a:t>
            </a:r>
            <a:r>
              <a:rPr lang="en-US" sz="2400" dirty="0" err="1"/>
              <a:t>của</a:t>
            </a:r>
            <a:r>
              <a:rPr lang="en-US" sz="2400" dirty="0"/>
              <a:t> </a:t>
            </a:r>
            <a:r>
              <a:rPr lang="en-US" sz="2400" dirty="0" err="1"/>
              <a:t>hãng</a:t>
            </a:r>
            <a:r>
              <a:rPr lang="en-US" sz="2400" dirty="0"/>
              <a:t>.</a:t>
            </a:r>
          </a:p>
          <a:p>
            <a:pPr marL="514350" indent="-514350" algn="just">
              <a:lnSpc>
                <a:spcPct val="150000"/>
              </a:lnSpc>
              <a:spcBef>
                <a:spcPts val="0"/>
              </a:spcBef>
              <a:buFont typeface="+mj-lt"/>
              <a:buAutoNum type="alphaLcPeriod"/>
              <a:defRPr/>
            </a:pPr>
            <a:r>
              <a:rPr lang="en-US" sz="2400" dirty="0" err="1"/>
              <a:t>Nếu</a:t>
            </a:r>
            <a:r>
              <a:rPr lang="en-US" sz="2400" dirty="0"/>
              <a:t> </a:t>
            </a:r>
            <a:r>
              <a:rPr lang="en-US" sz="2400" dirty="0" err="1"/>
              <a:t>giá</a:t>
            </a:r>
            <a:r>
              <a:rPr lang="en-US" sz="2400" dirty="0"/>
              <a:t> </a:t>
            </a:r>
            <a:r>
              <a:rPr lang="en-US" sz="2400" dirty="0" err="1"/>
              <a:t>thị</a:t>
            </a:r>
            <a:r>
              <a:rPr lang="en-US" sz="2400" dirty="0"/>
              <a:t> </a:t>
            </a:r>
            <a:r>
              <a:rPr lang="en-US" sz="2400" dirty="0" err="1"/>
              <a:t>trường</a:t>
            </a:r>
            <a:r>
              <a:rPr lang="en-US" sz="2400" dirty="0"/>
              <a:t> </a:t>
            </a:r>
            <a:r>
              <a:rPr lang="en-US" sz="2400" dirty="0" err="1"/>
              <a:t>là</a:t>
            </a:r>
            <a:r>
              <a:rPr lang="en-US" sz="2400" dirty="0"/>
              <a:t> P = 16, </a:t>
            </a:r>
            <a:r>
              <a:rPr lang="en-US" sz="2400" dirty="0" err="1"/>
              <a:t>thì</a:t>
            </a:r>
            <a:r>
              <a:rPr lang="en-US" sz="2400" dirty="0"/>
              <a:t> </a:t>
            </a:r>
            <a:r>
              <a:rPr lang="en-US" sz="2400" dirty="0" err="1"/>
              <a:t>lợi</a:t>
            </a:r>
            <a:r>
              <a:rPr lang="en-US" sz="2400" dirty="0"/>
              <a:t> </a:t>
            </a:r>
            <a:r>
              <a:rPr lang="en-US" sz="2400" dirty="0" err="1"/>
              <a:t>nhuận</a:t>
            </a:r>
            <a:r>
              <a:rPr lang="en-US" sz="2400" dirty="0"/>
              <a:t> </a:t>
            </a:r>
            <a:r>
              <a:rPr lang="en-US" sz="2400" dirty="0" err="1"/>
              <a:t>tối</a:t>
            </a:r>
            <a:r>
              <a:rPr lang="en-US" sz="2400" dirty="0"/>
              <a:t> </a:t>
            </a:r>
            <a:r>
              <a:rPr lang="en-US" sz="2400" dirty="0" err="1"/>
              <a:t>đa</a:t>
            </a:r>
            <a:r>
              <a:rPr lang="en-US" sz="2400" dirty="0"/>
              <a:t> </a:t>
            </a:r>
            <a:r>
              <a:rPr lang="en-US" sz="2400" dirty="0" err="1"/>
              <a:t>của</a:t>
            </a:r>
            <a:r>
              <a:rPr lang="en-US" sz="2400" dirty="0"/>
              <a:t> </a:t>
            </a:r>
            <a:r>
              <a:rPr lang="en-US" sz="2400" dirty="0" err="1"/>
              <a:t>hãng</a:t>
            </a:r>
            <a:r>
              <a:rPr lang="en-US" sz="2400" dirty="0"/>
              <a:t> </a:t>
            </a:r>
            <a:r>
              <a:rPr lang="en-US" sz="2400" dirty="0" err="1"/>
              <a:t>là</a:t>
            </a:r>
            <a:r>
              <a:rPr lang="en-US" sz="2400" dirty="0"/>
              <a:t> </a:t>
            </a:r>
            <a:r>
              <a:rPr lang="en-US" sz="2400" dirty="0" err="1"/>
              <a:t>bao</a:t>
            </a:r>
            <a:r>
              <a:rPr lang="en-US" sz="2400" dirty="0"/>
              <a:t> </a:t>
            </a:r>
            <a:r>
              <a:rPr lang="en-US" sz="2400" dirty="0" err="1"/>
              <a:t>nhiêu</a:t>
            </a:r>
            <a:r>
              <a:rPr lang="en-US" sz="2400" dirty="0"/>
              <a:t>? </a:t>
            </a:r>
            <a:r>
              <a:rPr lang="en-US" sz="2400" dirty="0" err="1"/>
              <a:t>Hãng</a:t>
            </a:r>
            <a:r>
              <a:rPr lang="en-US" sz="2400" dirty="0"/>
              <a:t> </a:t>
            </a:r>
            <a:r>
              <a:rPr lang="en-US" sz="2400" dirty="0" err="1"/>
              <a:t>có</a:t>
            </a:r>
            <a:r>
              <a:rPr lang="en-US" sz="2400" dirty="0"/>
              <a:t> </a:t>
            </a:r>
            <a:r>
              <a:rPr lang="en-US" sz="2400" dirty="0" err="1"/>
              <a:t>nên</a:t>
            </a:r>
            <a:r>
              <a:rPr lang="en-US" sz="2400" dirty="0"/>
              <a:t> </a:t>
            </a:r>
            <a:r>
              <a:rPr lang="en-US" sz="2400" dirty="0" err="1"/>
              <a:t>tiếp</a:t>
            </a:r>
            <a:r>
              <a:rPr lang="en-US" sz="2400" dirty="0"/>
              <a:t> </a:t>
            </a:r>
            <a:r>
              <a:rPr lang="en-US" sz="2400" dirty="0" err="1"/>
              <a:t>tục</a:t>
            </a:r>
            <a:r>
              <a:rPr lang="en-US" sz="2400" dirty="0"/>
              <a:t> </a:t>
            </a:r>
            <a:r>
              <a:rPr lang="en-US" sz="2400" dirty="0" err="1"/>
              <a:t>sản</a:t>
            </a:r>
            <a:r>
              <a:rPr lang="en-US" sz="2400" dirty="0"/>
              <a:t> </a:t>
            </a:r>
            <a:r>
              <a:rPr lang="en-US" sz="2400" dirty="0" err="1"/>
              <a:t>xuất</a:t>
            </a:r>
            <a:r>
              <a:rPr lang="en-US" sz="2400" dirty="0"/>
              <a:t> hay </a:t>
            </a:r>
            <a:r>
              <a:rPr lang="en-US" sz="2400" dirty="0" err="1"/>
              <a:t>không</a:t>
            </a:r>
            <a:r>
              <a:rPr lang="en-US" sz="2400" dirty="0"/>
              <a:t> </a:t>
            </a:r>
            <a:r>
              <a:rPr lang="en-US" sz="2400" dirty="0" err="1"/>
              <a:t>trong</a:t>
            </a:r>
            <a:r>
              <a:rPr lang="en-US" sz="2400" dirty="0"/>
              <a:t> </a:t>
            </a:r>
            <a:r>
              <a:rPr lang="en-US" sz="2400" dirty="0" err="1"/>
              <a:t>trường</a:t>
            </a:r>
            <a:r>
              <a:rPr lang="en-US" sz="2400" dirty="0"/>
              <a:t> </a:t>
            </a:r>
            <a:r>
              <a:rPr lang="en-US" sz="2400" dirty="0" err="1"/>
              <a:t>hợp</a:t>
            </a:r>
            <a:r>
              <a:rPr lang="en-US" sz="2400" dirty="0"/>
              <a:t> </a:t>
            </a:r>
            <a:r>
              <a:rPr lang="en-US" sz="2400" dirty="0" err="1"/>
              <a:t>này</a:t>
            </a:r>
            <a:r>
              <a:rPr lang="en-US" sz="2400" dirty="0"/>
              <a:t>, </a:t>
            </a:r>
            <a:r>
              <a:rPr lang="en-US" sz="2400" dirty="0" err="1"/>
              <a:t>vì</a:t>
            </a:r>
            <a:r>
              <a:rPr lang="en-US" sz="2400" dirty="0"/>
              <a:t> </a:t>
            </a:r>
            <a:r>
              <a:rPr lang="en-US" sz="2400" dirty="0" err="1"/>
              <a:t>sao</a:t>
            </a:r>
            <a:r>
              <a:rPr lang="en-US" sz="2400" dirty="0"/>
              <a:t>?</a:t>
            </a:r>
          </a:p>
          <a:p>
            <a:pPr marL="514350" indent="-514350" algn="just">
              <a:lnSpc>
                <a:spcPct val="150000"/>
              </a:lnSpc>
              <a:spcBef>
                <a:spcPts val="0"/>
              </a:spcBef>
              <a:buFont typeface="+mj-lt"/>
              <a:buAutoNum type="alphaLcPeriod"/>
              <a:defRPr/>
            </a:pPr>
            <a:r>
              <a:rPr lang="en-US" sz="2400" dirty="0" err="1"/>
              <a:t>Nếu</a:t>
            </a:r>
            <a:r>
              <a:rPr lang="en-US" sz="2400" dirty="0"/>
              <a:t> </a:t>
            </a:r>
            <a:r>
              <a:rPr lang="en-US" sz="2400" dirty="0" err="1"/>
              <a:t>giá</a:t>
            </a:r>
            <a:r>
              <a:rPr lang="en-US" sz="2400" dirty="0"/>
              <a:t> </a:t>
            </a:r>
            <a:r>
              <a:rPr lang="en-US" sz="2400" dirty="0" err="1"/>
              <a:t>thị</a:t>
            </a:r>
            <a:r>
              <a:rPr lang="en-US" sz="2400" dirty="0"/>
              <a:t> </a:t>
            </a:r>
            <a:r>
              <a:rPr lang="en-US" sz="2400" dirty="0" err="1"/>
              <a:t>trường</a:t>
            </a:r>
            <a:r>
              <a:rPr lang="en-US" sz="2400" dirty="0"/>
              <a:t> </a:t>
            </a:r>
            <a:r>
              <a:rPr lang="en-US" sz="2400" dirty="0" err="1"/>
              <a:t>là</a:t>
            </a:r>
            <a:r>
              <a:rPr lang="en-US" sz="2400" dirty="0"/>
              <a:t> P = 68 </a:t>
            </a:r>
            <a:r>
              <a:rPr lang="en-US" sz="2400" dirty="0" err="1"/>
              <a:t>thì</a:t>
            </a:r>
            <a:r>
              <a:rPr lang="en-US" sz="2400" dirty="0"/>
              <a:t> </a:t>
            </a:r>
            <a:r>
              <a:rPr lang="en-US" sz="2400" dirty="0" err="1"/>
              <a:t>lợi</a:t>
            </a:r>
            <a:r>
              <a:rPr lang="en-US" sz="2400" dirty="0"/>
              <a:t> </a:t>
            </a:r>
            <a:r>
              <a:rPr lang="en-US" sz="2400" dirty="0" err="1"/>
              <a:t>nhuận</a:t>
            </a:r>
            <a:r>
              <a:rPr lang="en-US" sz="2400" dirty="0"/>
              <a:t> </a:t>
            </a:r>
            <a:r>
              <a:rPr lang="en-US" sz="2400" dirty="0" err="1"/>
              <a:t>tối</a:t>
            </a:r>
            <a:r>
              <a:rPr lang="en-US" sz="2400" dirty="0"/>
              <a:t> </a:t>
            </a:r>
            <a:r>
              <a:rPr lang="en-US" sz="2400" dirty="0" err="1"/>
              <a:t>đa</a:t>
            </a:r>
            <a:r>
              <a:rPr lang="en-US" sz="2400" dirty="0"/>
              <a:t> </a:t>
            </a:r>
            <a:r>
              <a:rPr lang="en-US" sz="2400" dirty="0" err="1"/>
              <a:t>của</a:t>
            </a:r>
            <a:r>
              <a:rPr lang="en-US" sz="2400" dirty="0"/>
              <a:t> </a:t>
            </a:r>
            <a:r>
              <a:rPr lang="en-US" sz="2400" dirty="0" err="1"/>
              <a:t>hãng</a:t>
            </a:r>
            <a:r>
              <a:rPr lang="en-US" sz="2400" dirty="0"/>
              <a:t> </a:t>
            </a:r>
            <a:r>
              <a:rPr lang="en-US" sz="2400" dirty="0" err="1"/>
              <a:t>là</a:t>
            </a:r>
            <a:r>
              <a:rPr lang="en-US" sz="2400" dirty="0"/>
              <a:t> </a:t>
            </a:r>
            <a:r>
              <a:rPr lang="en-US" sz="2400" dirty="0" err="1"/>
              <a:t>bao</a:t>
            </a:r>
            <a:r>
              <a:rPr lang="en-US" sz="2400" dirty="0"/>
              <a:t> </a:t>
            </a:r>
            <a:r>
              <a:rPr lang="en-US" sz="2400" err="1"/>
              <a:t>nhiêu</a:t>
            </a:r>
            <a:r>
              <a:rPr lang="en-US" sz="2400" smtClean="0"/>
              <a:t>?</a:t>
            </a:r>
            <a:endParaRPr lang="en-US" sz="2400" dirty="0"/>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D103069D-1B60-49BD-B515-5262432C857E}" type="slidenum">
              <a:rPr lang="en-US" sz="1200">
                <a:solidFill>
                  <a:srgbClr val="FFFFFF"/>
                </a:solidFill>
              </a:rPr>
              <a:pPr>
                <a:lnSpc>
                  <a:spcPct val="80000"/>
                </a:lnSpc>
                <a:spcBef>
                  <a:spcPct val="0"/>
                </a:spcBef>
                <a:buClrTx/>
                <a:buSzTx/>
                <a:buFontTx/>
                <a:buNone/>
              </a:pPr>
              <a:t>25</a:t>
            </a:fld>
            <a:endParaRPr lang="en-US" sz="1200">
              <a:solidFill>
                <a:srgbClr val="FFFFFF"/>
              </a:solidFill>
            </a:endParaRP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A17346BB-C3E2-42CD-A32B-2779369244F7}" type="slidenum">
              <a:rPr lang="en-US" sz="1200">
                <a:solidFill>
                  <a:srgbClr val="FFFFFF"/>
                </a:solidFill>
              </a:rPr>
              <a:pPr>
                <a:lnSpc>
                  <a:spcPct val="80000"/>
                </a:lnSpc>
                <a:spcBef>
                  <a:spcPct val="0"/>
                </a:spcBef>
                <a:buClrTx/>
                <a:buSzTx/>
                <a:buFontTx/>
                <a:buNone/>
              </a:pPr>
              <a:t>26</a:t>
            </a:fld>
            <a:endParaRPr lang="en-US" sz="1200">
              <a:solidFill>
                <a:srgbClr val="FFFFFF"/>
              </a:solidFill>
            </a:endParaRPr>
          </a:p>
        </p:txBody>
      </p:sp>
      <p:sp>
        <p:nvSpPr>
          <p:cNvPr id="36868" name="Title 1"/>
          <p:cNvSpPr>
            <a:spLocks noGrp="1"/>
          </p:cNvSpPr>
          <p:nvPr>
            <p:ph type="title"/>
          </p:nvPr>
        </p:nvSpPr>
        <p:spPr>
          <a:xfrm>
            <a:off x="762000" y="241385"/>
            <a:ext cx="8153400" cy="990600"/>
          </a:xfrm>
        </p:spPr>
        <p:txBody>
          <a:bodyPr/>
          <a:lstStyle/>
          <a:p>
            <a:pPr algn="ctr" eaLnBrk="1" hangingPunct="1"/>
            <a:r>
              <a:rPr lang="en-US" sz="2800" b="1" smtClean="0">
                <a:solidFill>
                  <a:srgbClr val="FF0000"/>
                </a:solidFill>
              </a:rPr>
              <a:t>II. </a:t>
            </a:r>
            <a:r>
              <a:rPr lang="en-US" sz="2800" b="1" smtClean="0">
                <a:solidFill>
                  <a:srgbClr val="FF0000"/>
                </a:solidFill>
              </a:rPr>
              <a:t>THỊ TRƯỜNG </a:t>
            </a:r>
            <a:r>
              <a:rPr lang="en-US" sz="2800" b="1" smtClean="0">
                <a:solidFill>
                  <a:srgbClr val="FF0000"/>
                </a:solidFill>
              </a:rPr>
              <a:t>ĐỘC </a:t>
            </a:r>
            <a:r>
              <a:rPr lang="en-US" sz="2800" b="1" smtClean="0">
                <a:solidFill>
                  <a:srgbClr val="FF0000"/>
                </a:solidFill>
              </a:rPr>
              <a:t>QUYỀN HOÀN TOÀN</a:t>
            </a:r>
          </a:p>
        </p:txBody>
      </p:sp>
      <p:sp>
        <p:nvSpPr>
          <p:cNvPr id="7" name="Content Placeholder 2"/>
          <p:cNvSpPr>
            <a:spLocks noGrp="1"/>
          </p:cNvSpPr>
          <p:nvPr>
            <p:ph sz="quarter" idx="1"/>
          </p:nvPr>
        </p:nvSpPr>
        <p:spPr>
          <a:xfrm>
            <a:off x="612775" y="1600200"/>
            <a:ext cx="8153400" cy="4495800"/>
          </a:xfrm>
        </p:spPr>
        <p:txBody>
          <a:bodyPr/>
          <a:lstStyle/>
          <a:p>
            <a:pPr marL="58738" indent="-58738" algn="just" eaLnBrk="1" hangingPunct="1">
              <a:lnSpc>
                <a:spcPct val="150000"/>
              </a:lnSpc>
              <a:spcBef>
                <a:spcPts val="0"/>
              </a:spcBef>
              <a:buFontTx/>
              <a:buNone/>
              <a:defRPr/>
            </a:pPr>
            <a:r>
              <a:rPr lang="en-US" sz="3200" dirty="0" smtClean="0">
                <a:solidFill>
                  <a:srgbClr val="2116AA"/>
                </a:solidFill>
              </a:rPr>
              <a:t>1. </a:t>
            </a:r>
            <a:r>
              <a:rPr lang="vi-VN" sz="3200" noProof="1" smtClean="0">
                <a:solidFill>
                  <a:srgbClr val="2116AA"/>
                </a:solidFill>
              </a:rPr>
              <a:t>Đặc trưng của thị trường </a:t>
            </a:r>
            <a:r>
              <a:rPr lang="en-US" sz="3200" noProof="1" smtClean="0">
                <a:solidFill>
                  <a:srgbClr val="2116AA"/>
                </a:solidFill>
              </a:rPr>
              <a:t>độc quyền hoàn toàn</a:t>
            </a:r>
            <a:endParaRPr lang="en-US" sz="3200" dirty="0" smtClean="0">
              <a:solidFill>
                <a:srgbClr val="2116AA"/>
              </a:solidFill>
            </a:endParaRPr>
          </a:p>
          <a:p>
            <a:pPr marL="58738" indent="-58738" algn="just" eaLnBrk="1" hangingPunct="1">
              <a:lnSpc>
                <a:spcPct val="150000"/>
              </a:lnSpc>
              <a:spcBef>
                <a:spcPts val="0"/>
              </a:spcBef>
              <a:buFontTx/>
              <a:buNone/>
              <a:defRPr/>
            </a:pPr>
            <a:r>
              <a:rPr lang="en-US" sz="2800" noProof="1" smtClean="0"/>
              <a:t>	- Chỉ có 1 ng</a:t>
            </a:r>
            <a:r>
              <a:rPr lang="vi-VN" sz="2800" noProof="1" smtClean="0"/>
              <a:t>ười bán và rất nhiều người mua.</a:t>
            </a:r>
          </a:p>
          <a:p>
            <a:pPr algn="just" eaLnBrk="1" hangingPunct="1">
              <a:lnSpc>
                <a:spcPct val="150000"/>
              </a:lnSpc>
              <a:spcBef>
                <a:spcPts val="0"/>
              </a:spcBef>
              <a:buFont typeface="Wingdings" panose="05000000000000000000" pitchFamily="2" charset="2"/>
              <a:buNone/>
              <a:defRPr/>
            </a:pPr>
            <a:r>
              <a:rPr lang="vi-VN" sz="2800" noProof="1" smtClean="0"/>
              <a:t>- </a:t>
            </a:r>
            <a:r>
              <a:rPr lang="en-US" sz="2800" dirty="0" err="1" smtClean="0"/>
              <a:t>Sản</a:t>
            </a:r>
            <a:r>
              <a:rPr lang="en-US" sz="2800" dirty="0" smtClean="0"/>
              <a:t> </a:t>
            </a:r>
            <a:r>
              <a:rPr lang="en-US" sz="2800" dirty="0" err="1" smtClean="0"/>
              <a:t>xuất</a:t>
            </a:r>
            <a:r>
              <a:rPr lang="en-US" sz="2800" dirty="0" smtClean="0"/>
              <a:t> </a:t>
            </a:r>
            <a:r>
              <a:rPr lang="en-US" sz="2800" dirty="0" err="1" smtClean="0"/>
              <a:t>ra</a:t>
            </a:r>
            <a:r>
              <a:rPr lang="en-US" sz="2800" dirty="0" smtClean="0"/>
              <a:t> 1 </a:t>
            </a:r>
            <a:r>
              <a:rPr lang="en-US" sz="2800" dirty="0" err="1" smtClean="0"/>
              <a:t>loại</a:t>
            </a:r>
            <a:r>
              <a:rPr lang="en-US" sz="2800" dirty="0" smtClean="0"/>
              <a:t> </a:t>
            </a:r>
            <a:r>
              <a:rPr lang="en-US" sz="2800" dirty="0" err="1" smtClean="0"/>
              <a:t>sản</a:t>
            </a:r>
            <a:r>
              <a:rPr lang="en-US" sz="2800" dirty="0" smtClean="0"/>
              <a:t> </a:t>
            </a:r>
            <a:r>
              <a:rPr lang="en-US" sz="2800" dirty="0" err="1" smtClean="0"/>
              <a:t>phẩm</a:t>
            </a:r>
            <a:r>
              <a:rPr lang="en-US" sz="2800" dirty="0" smtClean="0"/>
              <a:t> </a:t>
            </a:r>
            <a:r>
              <a:rPr lang="en-US" sz="2800" dirty="0" err="1" smtClean="0"/>
              <a:t>riêng</a:t>
            </a:r>
            <a:r>
              <a:rPr lang="en-US" sz="2800" dirty="0" smtClean="0"/>
              <a:t> </a:t>
            </a:r>
            <a:r>
              <a:rPr lang="en-US" sz="2800" dirty="0" err="1" smtClean="0"/>
              <a:t>biệt</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sản</a:t>
            </a:r>
            <a:r>
              <a:rPr lang="en-US" sz="2800" dirty="0" smtClean="0"/>
              <a:t> </a:t>
            </a:r>
            <a:r>
              <a:rPr lang="en-US" sz="2800" dirty="0" err="1" smtClean="0"/>
              <a:t>phẩm</a:t>
            </a:r>
            <a:r>
              <a:rPr lang="en-US" sz="2800" dirty="0" smtClean="0"/>
              <a:t> </a:t>
            </a:r>
            <a:r>
              <a:rPr lang="en-US" sz="2800" dirty="0" err="1" smtClean="0"/>
              <a:t>thay</a:t>
            </a:r>
            <a:r>
              <a:rPr lang="en-US" sz="2800" dirty="0" smtClean="0"/>
              <a:t> </a:t>
            </a:r>
            <a:r>
              <a:rPr lang="en-US" sz="2800" dirty="0" err="1" smtClean="0"/>
              <a:t>thế</a:t>
            </a:r>
            <a:r>
              <a:rPr lang="en-US" sz="2800" dirty="0" smtClean="0"/>
              <a:t>.</a:t>
            </a:r>
          </a:p>
          <a:p>
            <a:pPr algn="just" eaLnBrk="1" hangingPunct="1">
              <a:lnSpc>
                <a:spcPct val="150000"/>
              </a:lnSpc>
              <a:spcBef>
                <a:spcPts val="0"/>
              </a:spcBef>
              <a:buFont typeface="Wingdings" panose="05000000000000000000" pitchFamily="2" charset="2"/>
              <a:buNone/>
              <a:defRPr/>
            </a:pPr>
            <a:r>
              <a:rPr lang="vi-VN" sz="2800" noProof="1" smtClean="0"/>
              <a:t>- </a:t>
            </a:r>
            <a:r>
              <a:rPr lang="en-US" sz="2800" dirty="0" err="1" smtClean="0"/>
              <a:t>Có</a:t>
            </a:r>
            <a:r>
              <a:rPr lang="en-US" sz="2800" dirty="0" smtClean="0"/>
              <a:t> </a:t>
            </a:r>
            <a:r>
              <a:rPr lang="en-US" sz="2800" dirty="0" err="1" smtClean="0"/>
              <a:t>sự</a:t>
            </a:r>
            <a:r>
              <a:rPr lang="en-US" sz="2800" dirty="0" smtClean="0"/>
              <a:t> </a:t>
            </a:r>
            <a:r>
              <a:rPr lang="en-US" sz="2800" dirty="0" err="1" smtClean="0"/>
              <a:t>cản</a:t>
            </a:r>
            <a:r>
              <a:rPr lang="en-US" sz="2800" dirty="0" smtClean="0"/>
              <a:t> </a:t>
            </a:r>
            <a:r>
              <a:rPr lang="en-US" sz="2800" dirty="0" err="1" smtClean="0"/>
              <a:t>trở</a:t>
            </a:r>
            <a:r>
              <a:rPr lang="en-US" sz="2800" dirty="0" smtClean="0"/>
              <a:t> </a:t>
            </a:r>
            <a:r>
              <a:rPr lang="en-US" sz="2800" dirty="0" err="1" smtClean="0"/>
              <a:t>rất</a:t>
            </a:r>
            <a:r>
              <a:rPr lang="en-US" sz="2800" dirty="0" smtClean="0"/>
              <a:t> </a:t>
            </a:r>
            <a:r>
              <a:rPr lang="en-US" sz="2800" dirty="0" err="1" smtClean="0"/>
              <a:t>lớn</a:t>
            </a:r>
            <a:r>
              <a:rPr lang="en-US" sz="2800" dirty="0" smtClean="0"/>
              <a:t> </a:t>
            </a:r>
            <a:r>
              <a:rPr lang="en-US" sz="2800" dirty="0" err="1" smtClean="0"/>
              <a:t>đối</a:t>
            </a:r>
            <a:r>
              <a:rPr lang="en-US" sz="2800" dirty="0" smtClean="0"/>
              <a:t> </a:t>
            </a:r>
            <a:r>
              <a:rPr lang="en-US" sz="2800" dirty="0" err="1" smtClean="0"/>
              <a:t>với</a:t>
            </a:r>
            <a:r>
              <a:rPr lang="en-US" sz="2800" dirty="0" smtClean="0"/>
              <a:t> </a:t>
            </a:r>
            <a:r>
              <a:rPr lang="en-US" sz="2800" dirty="0" err="1" smtClean="0"/>
              <a:t>việc</a:t>
            </a:r>
            <a:r>
              <a:rPr lang="en-US" sz="2800" dirty="0" smtClean="0"/>
              <a:t> </a:t>
            </a:r>
            <a:r>
              <a:rPr lang="en-US" sz="2800" dirty="0" err="1" smtClean="0"/>
              <a:t>xâm</a:t>
            </a:r>
            <a:r>
              <a:rPr lang="en-US" sz="2800" dirty="0" smtClean="0"/>
              <a:t> </a:t>
            </a:r>
            <a:r>
              <a:rPr lang="en-US" sz="2800" dirty="0" err="1" smtClean="0"/>
              <a:t>nhập</a:t>
            </a:r>
            <a:r>
              <a:rPr lang="en-US" sz="2800" dirty="0" smtClean="0"/>
              <a:t> </a:t>
            </a:r>
            <a:r>
              <a:rPr lang="en-US" sz="2800" dirty="0" err="1" smtClean="0"/>
              <a:t>hoặc</a:t>
            </a:r>
            <a:r>
              <a:rPr lang="en-US" sz="2800" dirty="0" smtClean="0"/>
              <a:t> </a:t>
            </a:r>
            <a:r>
              <a:rPr lang="en-US" sz="2800" dirty="0" err="1" smtClean="0"/>
              <a:t>rút</a:t>
            </a:r>
            <a:r>
              <a:rPr lang="en-US" sz="2800" dirty="0" smtClean="0"/>
              <a:t> </a:t>
            </a:r>
            <a:r>
              <a:rPr lang="en-US" sz="2800" dirty="0" err="1" smtClean="0"/>
              <a:t>lui</a:t>
            </a:r>
            <a:r>
              <a:rPr lang="en-US" sz="2800" dirty="0" smtClean="0"/>
              <a:t> </a:t>
            </a:r>
            <a:r>
              <a:rPr lang="en-US" sz="2800" dirty="0" err="1" smtClean="0"/>
              <a:t>khỏi</a:t>
            </a:r>
            <a:r>
              <a:rPr lang="en-US" sz="2800" dirty="0" smtClean="0"/>
              <a:t> </a:t>
            </a:r>
            <a:r>
              <a:rPr lang="en-US" sz="2800" dirty="0" err="1" smtClean="0"/>
              <a:t>thị</a:t>
            </a:r>
            <a:r>
              <a:rPr lang="en-US" sz="2800" dirty="0" smtClean="0"/>
              <a:t> </a:t>
            </a:r>
            <a:r>
              <a:rPr lang="en-US" sz="2800" dirty="0" err="1" smtClean="0"/>
              <a:t>trường</a:t>
            </a:r>
            <a:r>
              <a:rPr lang="en-US" sz="2800" dirty="0" smtClean="0"/>
              <a:t>.</a:t>
            </a:r>
          </a:p>
          <a:p>
            <a:pPr algn="just" eaLnBrk="1" hangingPunct="1">
              <a:lnSpc>
                <a:spcPct val="150000"/>
              </a:lnSpc>
              <a:spcBef>
                <a:spcPts val="0"/>
              </a:spcBef>
              <a:defRPr/>
            </a:pPr>
            <a:endParaRPr lang="en-US" sz="28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p:cTn id="7" dur="1000" fill="hold"/>
                                        <p:tgtEl>
                                          <p:spTgt spid="36868"/>
                                        </p:tgtEl>
                                        <p:attrNameLst>
                                          <p:attrName>ppt_x</p:attrName>
                                        </p:attrNameLst>
                                      </p:cBhvr>
                                      <p:tavLst>
                                        <p:tav tm="0">
                                          <p:val>
                                            <p:strVal val="#ppt_x-.2"/>
                                          </p:val>
                                        </p:tav>
                                        <p:tav tm="100000">
                                          <p:val>
                                            <p:strVal val="#ppt_x"/>
                                          </p:val>
                                        </p:tav>
                                      </p:tavLst>
                                    </p:anim>
                                    <p:anim calcmode="lin" valueType="num">
                                      <p:cBhvr>
                                        <p:cTn id="8" dur="1000" fill="hold"/>
                                        <p:tgtEl>
                                          <p:spTgt spid="3686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68"/>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10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7">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10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7">
                                            <p:txEl>
                                              <p:pRg st="2" end="2"/>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1000" fill="hold"/>
                                        <p:tgtEl>
                                          <p:spTgt spid="7">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775" y="1600200"/>
            <a:ext cx="4957763" cy="4495800"/>
          </a:xfrm>
        </p:spPr>
        <p:txBody>
          <a:bodyPr/>
          <a:lstStyle/>
          <a:p>
            <a:pPr algn="just">
              <a:lnSpc>
                <a:spcPct val="150000"/>
              </a:lnSpc>
              <a:spcBef>
                <a:spcPts val="0"/>
              </a:spcBef>
              <a:defRPr/>
            </a:pPr>
            <a:r>
              <a:rPr lang="en-US" sz="2400" b="1" smtClean="0">
                <a:solidFill>
                  <a:srgbClr val="3351E9"/>
                </a:solidFill>
              </a:rPr>
              <a:t>Đường cầu của doanh nghiệp:</a:t>
            </a:r>
          </a:p>
          <a:p>
            <a:pPr marL="0" indent="0" algn="just">
              <a:lnSpc>
                <a:spcPct val="150000"/>
              </a:lnSpc>
              <a:spcBef>
                <a:spcPts val="0"/>
              </a:spcBef>
              <a:buFont typeface="Wingdings" panose="05000000000000000000" pitchFamily="2" charset="2"/>
              <a:buNone/>
              <a:defRPr/>
            </a:pPr>
            <a:r>
              <a:rPr lang="en-US" sz="2400" smtClean="0"/>
              <a:t>- Đường cầu của </a:t>
            </a:r>
            <a:r>
              <a:rPr lang="en-US" sz="2400" smtClean="0"/>
              <a:t>DNĐQ </a:t>
            </a:r>
            <a:r>
              <a:rPr lang="en-US" sz="2400" smtClean="0"/>
              <a:t>cũng chính là đường cầu thị trường, vì nó là đơn vị duy nhất cung ứng sản phẩm ra thị trường.</a:t>
            </a:r>
          </a:p>
          <a:p>
            <a:pPr marL="0" indent="0" algn="just">
              <a:lnSpc>
                <a:spcPct val="150000"/>
              </a:lnSpc>
              <a:spcBef>
                <a:spcPts val="0"/>
              </a:spcBef>
              <a:buFont typeface="Wingdings" panose="05000000000000000000" pitchFamily="2" charset="2"/>
              <a:buNone/>
              <a:defRPr/>
            </a:pPr>
            <a:r>
              <a:rPr lang="en-US" sz="2400" smtClean="0">
                <a:solidFill>
                  <a:schemeClr val="accent1">
                    <a:lumMod val="75000"/>
                  </a:schemeClr>
                </a:solidFill>
              </a:rPr>
              <a:t>- </a:t>
            </a:r>
            <a:r>
              <a:rPr lang="en-US" sz="2400" smtClean="0"/>
              <a:t>Là đường dốc xuống về phía phải, có độ dốc âm và tuân theo luật cầu.</a:t>
            </a:r>
          </a:p>
          <a:p>
            <a:pPr algn="just">
              <a:lnSpc>
                <a:spcPct val="150000"/>
              </a:lnSpc>
              <a:spcBef>
                <a:spcPts val="0"/>
              </a:spcBef>
              <a:buFont typeface="Wingdings" panose="05000000000000000000" pitchFamily="2" charset="2"/>
              <a:buNone/>
              <a:defRPr/>
            </a:pPr>
            <a:endParaRPr lang="en-US" sz="2400">
              <a:solidFill>
                <a:schemeClr val="accent1">
                  <a:lumMod val="75000"/>
                </a:schemeClr>
              </a:solidFill>
            </a:endParaRPr>
          </a:p>
        </p:txBody>
      </p:sp>
      <p:sp>
        <p:nvSpPr>
          <p:cNvPr id="481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61169687-3D22-4828-9F8E-6F8E78B839C8}" type="slidenum">
              <a:rPr lang="en-US" sz="1200">
                <a:solidFill>
                  <a:srgbClr val="FFFFFF"/>
                </a:solidFill>
              </a:rPr>
              <a:pPr>
                <a:lnSpc>
                  <a:spcPct val="80000"/>
                </a:lnSpc>
                <a:spcBef>
                  <a:spcPct val="0"/>
                </a:spcBef>
                <a:buClrTx/>
                <a:buSzTx/>
                <a:buFontTx/>
                <a:buNone/>
              </a:pPr>
              <a:t>27</a:t>
            </a:fld>
            <a:endParaRPr lang="en-US" sz="1200">
              <a:solidFill>
                <a:srgbClr val="FFFFFF"/>
              </a:solidFill>
            </a:endParaRPr>
          </a:p>
        </p:txBody>
      </p:sp>
      <p:sp>
        <p:nvSpPr>
          <p:cNvPr id="7" name="Rectangle 16"/>
          <p:cNvSpPr>
            <a:spLocks noGrp="1" noChangeArrowheads="1"/>
          </p:cNvSpPr>
          <p:nvPr>
            <p:ph type="title"/>
          </p:nvPr>
        </p:nvSpPr>
        <p:spPr>
          <a:xfrm>
            <a:off x="612775" y="210910"/>
            <a:ext cx="8153400" cy="990600"/>
          </a:xfrm>
        </p:spPr>
        <p:txBody>
          <a:bodyPr/>
          <a:lstStyle/>
          <a:p>
            <a:pPr algn="ctr" eaLnBrk="1" hangingPunct="1"/>
            <a:r>
              <a:rPr lang="en-US" sz="2800" smtClean="0">
                <a:solidFill>
                  <a:srgbClr val="2116AA"/>
                </a:solidFill>
              </a:rPr>
              <a:t>2. </a:t>
            </a:r>
            <a:r>
              <a:rPr lang="en-US" sz="2800" noProof="1" smtClean="0">
                <a:solidFill>
                  <a:srgbClr val="2116AA"/>
                </a:solidFill>
              </a:rPr>
              <a:t>Đặc tr</a:t>
            </a:r>
            <a:r>
              <a:rPr lang="vi-VN" sz="2800" noProof="1" smtClean="0">
                <a:solidFill>
                  <a:srgbClr val="2116AA"/>
                </a:solidFill>
              </a:rPr>
              <a:t>ưng của Doanh nghiệp </a:t>
            </a:r>
            <a:r>
              <a:rPr lang="vi-VN" sz="2800" noProof="1" smtClean="0">
                <a:solidFill>
                  <a:srgbClr val="2116AA"/>
                </a:solidFill>
              </a:rPr>
              <a:t>trong</a:t>
            </a:r>
            <a:r>
              <a:rPr lang="en-US" sz="2800" noProof="1" smtClean="0">
                <a:solidFill>
                  <a:srgbClr val="2116AA"/>
                </a:solidFill>
              </a:rPr>
              <a:t> </a:t>
            </a:r>
            <a:r>
              <a:rPr lang="vi-VN" sz="2800" noProof="1" smtClean="0">
                <a:solidFill>
                  <a:srgbClr val="2116AA"/>
                </a:solidFill>
              </a:rPr>
              <a:t>thị </a:t>
            </a:r>
            <a:r>
              <a:rPr lang="vi-VN" sz="2800" noProof="1" smtClean="0">
                <a:solidFill>
                  <a:srgbClr val="2116AA"/>
                </a:solidFill>
              </a:rPr>
              <a:t>trường </a:t>
            </a:r>
            <a:r>
              <a:rPr lang="en-US" sz="2800" noProof="1" smtClean="0">
                <a:solidFill>
                  <a:srgbClr val="2116AA"/>
                </a:solidFill>
              </a:rPr>
              <a:t/>
            </a:r>
            <a:br>
              <a:rPr lang="en-US" sz="2800" noProof="1" smtClean="0">
                <a:solidFill>
                  <a:srgbClr val="2116AA"/>
                </a:solidFill>
              </a:rPr>
            </a:br>
            <a:r>
              <a:rPr lang="vi-VN" sz="2800" noProof="1" smtClean="0">
                <a:solidFill>
                  <a:srgbClr val="2116AA"/>
                </a:solidFill>
              </a:rPr>
              <a:t>độc </a:t>
            </a:r>
            <a:r>
              <a:rPr lang="vi-VN" sz="2800" noProof="1" smtClean="0">
                <a:solidFill>
                  <a:srgbClr val="2116AA"/>
                </a:solidFill>
              </a:rPr>
              <a:t>quyền hoàn toàn</a:t>
            </a:r>
          </a:p>
        </p:txBody>
      </p:sp>
      <p:cxnSp>
        <p:nvCxnSpPr>
          <p:cNvPr id="6" name="Straight Arrow Connector 5"/>
          <p:cNvCxnSpPr/>
          <p:nvPr/>
        </p:nvCxnSpPr>
        <p:spPr>
          <a:xfrm rot="5400000" flipH="1" flipV="1">
            <a:off x="4311651" y="3771900"/>
            <a:ext cx="3581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02350" y="5562600"/>
            <a:ext cx="2857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02350" y="2514600"/>
            <a:ext cx="2166938" cy="3049588"/>
          </a:xfrm>
          <a:prstGeom prst="line">
            <a:avLst/>
          </a:prstGeom>
        </p:spPr>
        <p:style>
          <a:lnRef idx="1">
            <a:schemeClr val="accent1"/>
          </a:lnRef>
          <a:fillRef idx="0">
            <a:schemeClr val="accent1"/>
          </a:fillRef>
          <a:effectRef idx="0">
            <a:schemeClr val="accent1"/>
          </a:effectRef>
          <a:fontRef idx="minor">
            <a:schemeClr val="tx1"/>
          </a:fontRef>
        </p:style>
      </p:cxnSp>
      <p:sp>
        <p:nvSpPr>
          <p:cNvPr id="48137" name="TextBox 11"/>
          <p:cNvSpPr txBox="1">
            <a:spLocks noChangeArrowheads="1"/>
          </p:cNvSpPr>
          <p:nvPr/>
        </p:nvSpPr>
        <p:spPr bwMode="auto">
          <a:xfrm>
            <a:off x="7932738" y="492601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D</a:t>
            </a:r>
          </a:p>
        </p:txBody>
      </p:sp>
      <p:sp>
        <p:nvSpPr>
          <p:cNvPr id="48138" name="TextBox 12"/>
          <p:cNvSpPr txBox="1">
            <a:spLocks noChangeArrowheads="1"/>
          </p:cNvSpPr>
          <p:nvPr/>
        </p:nvSpPr>
        <p:spPr bwMode="auto">
          <a:xfrm>
            <a:off x="5645150" y="19050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48139" name="TextBox 13"/>
          <p:cNvSpPr txBox="1">
            <a:spLocks noChangeArrowheads="1"/>
          </p:cNvSpPr>
          <p:nvPr/>
        </p:nvSpPr>
        <p:spPr bwMode="auto">
          <a:xfrm>
            <a:off x="8778875" y="56388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600">
                                          <p:stCondLst>
                                            <p:cond delay="0"/>
                                          </p:stCondLst>
                                        </p:cTn>
                                        <p:tgtEl>
                                          <p:spTgt spid="7"/>
                                        </p:tgtEl>
                                      </p:cBhvr>
                                    </p:animEffect>
                                    <p:anim calcmode="lin" valueType="num">
                                      <p:cBhvr>
                                        <p:cTn id="8" dur="600" fill="hold">
                                          <p:stCondLst>
                                            <p:cond delay="0"/>
                                          </p:stCondLst>
                                        </p:cTn>
                                        <p:tgtEl>
                                          <p:spTgt spid="7"/>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7"/>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7"/>
                                        </p:tgtEl>
                                        <p:attrNameLst>
                                          <p:attrName>ppt_w</p:attrName>
                                        </p:attrNameLst>
                                      </p:cBhvr>
                                      <p:tavLst>
                                        <p:tav tm="0">
                                          <p:val>
                                            <p:fltVal val="0"/>
                                          </p:val>
                                        </p:tav>
                                        <p:tav tm="100000">
                                          <p:val>
                                            <p:strVal val="#ppt_w"/>
                                          </p:val>
                                        </p:tav>
                                      </p:tavLst>
                                    </p:anim>
                                  </p:childTnLst>
                                </p:cTn>
                              </p:par>
                            </p:childTnLst>
                          </p:cTn>
                        </p:par>
                        <p:par>
                          <p:cTn id="11" fill="hold" nodeType="afterGroup">
                            <p:stCondLst>
                              <p:cond delay="3780"/>
                            </p:stCondLst>
                            <p:childTnLst>
                              <p:par>
                                <p:cTn id="12" presetID="29"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par>
                          <p:cTn id="17" fill="hold" nodeType="afterGroup">
                            <p:stCondLst>
                              <p:cond delay="4780"/>
                            </p:stCondLst>
                            <p:childTnLst>
                              <p:par>
                                <p:cTn id="18" presetID="29"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3">
                                            <p:txEl>
                                              <p:pRg st="1" end="1"/>
                                            </p:txEl>
                                          </p:spTgt>
                                        </p:tgtEl>
                                      </p:cBhvr>
                                    </p:animEffect>
                                  </p:childTnLst>
                                </p:cTn>
                              </p:par>
                            </p:childTnLst>
                          </p:cTn>
                        </p:par>
                        <p:par>
                          <p:cTn id="23" fill="hold" nodeType="afterGroup">
                            <p:stCondLst>
                              <p:cond delay="5780"/>
                            </p:stCondLst>
                            <p:childTnLst>
                              <p:par>
                                <p:cTn id="24" presetID="29"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5D3F1435-935E-43C1-A75B-9762036FB7C4}" type="slidenum">
              <a:rPr lang="en-US" sz="1200">
                <a:solidFill>
                  <a:srgbClr val="FFFFFF"/>
                </a:solidFill>
              </a:rPr>
              <a:pPr>
                <a:lnSpc>
                  <a:spcPct val="80000"/>
                </a:lnSpc>
                <a:spcBef>
                  <a:spcPct val="0"/>
                </a:spcBef>
                <a:buClrTx/>
                <a:buSzTx/>
                <a:buFontTx/>
                <a:buNone/>
              </a:pPr>
              <a:t>28</a:t>
            </a:fld>
            <a:endParaRPr lang="en-US" sz="1200">
              <a:solidFill>
                <a:srgbClr val="FFFFFF"/>
              </a:solidFill>
            </a:endParaRPr>
          </a:p>
        </p:txBody>
      </p:sp>
      <p:cxnSp>
        <p:nvCxnSpPr>
          <p:cNvPr id="7" name="Straight Arrow Connector 6"/>
          <p:cNvCxnSpPr/>
          <p:nvPr/>
        </p:nvCxnSpPr>
        <p:spPr>
          <a:xfrm rot="5400000" flipH="1" flipV="1">
            <a:off x="-38099" y="3771900"/>
            <a:ext cx="3581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52600" y="5562600"/>
            <a:ext cx="457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524000" y="2743200"/>
            <a:ext cx="304800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50183" name="TextBox 11"/>
          <p:cNvSpPr txBox="1">
            <a:spLocks noChangeArrowheads="1"/>
          </p:cNvSpPr>
          <p:nvPr/>
        </p:nvSpPr>
        <p:spPr bwMode="auto">
          <a:xfrm>
            <a:off x="4189413" y="5111750"/>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D</a:t>
            </a:r>
          </a:p>
        </p:txBody>
      </p:sp>
      <p:sp>
        <p:nvSpPr>
          <p:cNvPr id="50184" name="TextBox 12"/>
          <p:cNvSpPr txBox="1">
            <a:spLocks noChangeArrowheads="1"/>
          </p:cNvSpPr>
          <p:nvPr/>
        </p:nvSpPr>
        <p:spPr bwMode="auto">
          <a:xfrm>
            <a:off x="1295400" y="19050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50185" name="TextBox 13"/>
          <p:cNvSpPr txBox="1">
            <a:spLocks noChangeArrowheads="1"/>
          </p:cNvSpPr>
          <p:nvPr/>
        </p:nvSpPr>
        <p:spPr bwMode="auto">
          <a:xfrm>
            <a:off x="6019800" y="56388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cxnSp>
        <p:nvCxnSpPr>
          <p:cNvPr id="16" name="Straight Connector 15"/>
          <p:cNvCxnSpPr/>
          <p:nvPr/>
        </p:nvCxnSpPr>
        <p:spPr>
          <a:xfrm rot="16200000" flipH="1">
            <a:off x="723900" y="3543300"/>
            <a:ext cx="3429000" cy="1371600"/>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048000" y="5638800"/>
            <a:ext cx="543739" cy="369332"/>
          </a:xfrm>
          <a:prstGeom prst="rect">
            <a:avLst/>
          </a:prstGeom>
          <a:noFill/>
        </p:spPr>
        <p:txBody>
          <a:bodyPr wrap="none">
            <a:spAutoFit/>
          </a:bodyPr>
          <a:lstStyle/>
          <a:p>
            <a:pPr eaLnBrk="1" hangingPunct="1">
              <a:defRPr/>
            </a:pPr>
            <a:r>
              <a:rPr lang="en-US">
                <a:ln>
                  <a:solidFill>
                    <a:srgbClr val="00FFFF"/>
                  </a:solidFill>
                </a:ln>
                <a:latin typeface="Arial" charset="0"/>
              </a:rPr>
              <a:t>MR</a:t>
            </a:r>
          </a:p>
        </p:txBody>
      </p:sp>
      <p:sp>
        <p:nvSpPr>
          <p:cNvPr id="13" name="Title 1"/>
          <p:cNvSpPr txBox="1">
            <a:spLocks/>
          </p:cNvSpPr>
          <p:nvPr/>
        </p:nvSpPr>
        <p:spPr bwMode="auto">
          <a:xfrm>
            <a:off x="765175" y="3810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4000">
                <a:solidFill>
                  <a:srgbClr val="7030A0"/>
                </a:solidFill>
              </a:rPr>
              <a:t>Đường doanh thu biên</a:t>
            </a:r>
          </a:p>
        </p:txBody>
      </p:sp>
      <p:sp>
        <p:nvSpPr>
          <p:cNvPr id="50189" name="TextBox 2"/>
          <p:cNvSpPr txBox="1">
            <a:spLocks noChangeArrowheads="1"/>
          </p:cNvSpPr>
          <p:nvPr/>
        </p:nvSpPr>
        <p:spPr bwMode="auto">
          <a:xfrm>
            <a:off x="4149725" y="1982788"/>
            <a:ext cx="2613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(D): P = aQ + b</a:t>
            </a:r>
          </a:p>
        </p:txBody>
      </p:sp>
      <p:sp>
        <p:nvSpPr>
          <p:cNvPr id="50190" name="TextBox 17"/>
          <p:cNvSpPr txBox="1">
            <a:spLocks noChangeArrowheads="1"/>
          </p:cNvSpPr>
          <p:nvPr/>
        </p:nvSpPr>
        <p:spPr bwMode="auto">
          <a:xfrm>
            <a:off x="4187825" y="2636838"/>
            <a:ext cx="2541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800">
                <a:latin typeface="Arial" panose="020B0604020202020204" pitchFamily="34" charset="0"/>
              </a:rPr>
              <a:t>MR =  2aQ + b</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775" y="228600"/>
            <a:ext cx="8153400" cy="990600"/>
          </a:xfrm>
        </p:spPr>
        <p:txBody>
          <a:bodyPr/>
          <a:lstStyle/>
          <a:p>
            <a:pPr algn="ctr"/>
            <a:r>
              <a:rPr lang="en-US" sz="4000" smtClean="0">
                <a:solidFill>
                  <a:srgbClr val="7030A0"/>
                </a:solidFill>
              </a:rPr>
              <a:t>Mối quan hệ giữa MR và P</a:t>
            </a:r>
          </a:p>
        </p:txBody>
      </p:sp>
      <p:sp>
        <p:nvSpPr>
          <p:cNvPr id="47107" name="Content Placeholder 2"/>
          <p:cNvSpPr>
            <a:spLocks noGrp="1"/>
          </p:cNvSpPr>
          <p:nvPr>
            <p:ph sz="quarter" idx="1"/>
          </p:nvPr>
        </p:nvSpPr>
        <p:spPr>
          <a:xfrm>
            <a:off x="612775" y="1620838"/>
            <a:ext cx="8153400" cy="4495800"/>
          </a:xfrm>
        </p:spPr>
        <p:txBody>
          <a:bodyPr/>
          <a:lstStyle/>
          <a:p>
            <a:pPr>
              <a:buFont typeface="Wingdings" panose="05000000000000000000" pitchFamily="2" charset="2"/>
              <a:buNone/>
            </a:pPr>
            <a:r>
              <a:rPr lang="en-US" sz="3200" noProof="1" smtClean="0"/>
              <a:t>MR= TR’</a:t>
            </a:r>
            <a:r>
              <a:rPr lang="en-US" sz="3200" baseline="-25000" noProof="1" smtClean="0"/>
              <a:t>Q</a:t>
            </a:r>
            <a:r>
              <a:rPr lang="en-US" sz="3200" noProof="1" smtClean="0"/>
              <a:t> = (P.Q)’</a:t>
            </a:r>
            <a:r>
              <a:rPr lang="en-US" sz="3200" baseline="-25000" noProof="1" smtClean="0"/>
              <a:t>Q</a:t>
            </a:r>
            <a:endParaRPr lang="en-US" sz="3200" noProof="1" smtClean="0"/>
          </a:p>
          <a:p>
            <a:pPr>
              <a:buFont typeface="Wingdings" panose="05000000000000000000" pitchFamily="2" charset="2"/>
              <a:buNone/>
            </a:pPr>
            <a:r>
              <a:rPr lang="en-US" sz="3200" noProof="1" smtClean="0"/>
              <a:t>		= Q’.P + P’.Q</a:t>
            </a:r>
          </a:p>
          <a:p>
            <a:pPr>
              <a:buFont typeface="Wingdings" panose="05000000000000000000" pitchFamily="2" charset="2"/>
              <a:buNone/>
            </a:pPr>
            <a:r>
              <a:rPr lang="en-US" sz="3200" noProof="1" smtClean="0"/>
              <a:t>		= P + (</a:t>
            </a:r>
            <a:r>
              <a:rPr lang="el-GR" sz="3200" noProof="1" smtClean="0"/>
              <a:t>Δ</a:t>
            </a:r>
            <a:r>
              <a:rPr lang="en-US" sz="3200" noProof="1" smtClean="0"/>
              <a:t>P/ </a:t>
            </a:r>
            <a:r>
              <a:rPr lang="el-GR" sz="3200" noProof="1" smtClean="0"/>
              <a:t>Δ</a:t>
            </a:r>
            <a:r>
              <a:rPr lang="en-US" sz="3200" noProof="1" smtClean="0"/>
              <a:t>Q).(Q/P).P</a:t>
            </a:r>
          </a:p>
          <a:p>
            <a:pPr>
              <a:buFont typeface="Wingdings" panose="05000000000000000000" pitchFamily="2" charset="2"/>
              <a:buNone/>
            </a:pPr>
            <a:r>
              <a:rPr lang="en-US" sz="3200" noProof="1" smtClean="0"/>
              <a:t>		= P(1+ 1/E</a:t>
            </a:r>
            <a:r>
              <a:rPr lang="en-US" sz="3200" baseline="-25000" noProof="1" smtClean="0"/>
              <a:t>D</a:t>
            </a:r>
            <a:r>
              <a:rPr lang="en-US" sz="3200" noProof="1" smtClean="0"/>
              <a:t>)</a:t>
            </a:r>
          </a:p>
          <a:p>
            <a:pPr>
              <a:buFont typeface="Wingdings" panose="05000000000000000000" pitchFamily="2" charset="2"/>
              <a:buNone/>
            </a:pPr>
            <a:r>
              <a:rPr lang="en-US" sz="3200" noProof="1" smtClean="0"/>
              <a:t>Vì E</a:t>
            </a:r>
            <a:r>
              <a:rPr lang="en-US" sz="3200" baseline="-25000" noProof="1" smtClean="0"/>
              <a:t>D</a:t>
            </a:r>
            <a:r>
              <a:rPr lang="en-US" sz="3200" noProof="1" smtClean="0"/>
              <a:t> luôn luôn mang dấu âm nên:</a:t>
            </a:r>
          </a:p>
          <a:p>
            <a:pPr>
              <a:buFont typeface="Wingdings" panose="05000000000000000000" pitchFamily="2" charset="2"/>
              <a:buNone/>
            </a:pPr>
            <a:r>
              <a:rPr lang="en-US" sz="3200" noProof="1" smtClean="0"/>
              <a:t>MR = P (1 -         )</a:t>
            </a:r>
            <a:endParaRPr lang="en-US" smtClean="0"/>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222A62AE-618A-4EC5-8F86-316F58A98B76}" type="slidenum">
              <a:rPr lang="en-US" sz="1200">
                <a:solidFill>
                  <a:srgbClr val="FFFFFF"/>
                </a:solidFill>
              </a:rPr>
              <a:pPr>
                <a:lnSpc>
                  <a:spcPct val="80000"/>
                </a:lnSpc>
                <a:spcBef>
                  <a:spcPct val="0"/>
                </a:spcBef>
                <a:buClrTx/>
                <a:buSzTx/>
                <a:buFontTx/>
                <a:buNone/>
              </a:pPr>
              <a:t>29</a:t>
            </a:fld>
            <a:endParaRPr lang="en-US" sz="1200">
              <a:solidFill>
                <a:srgbClr val="FFFFFF"/>
              </a:solidFill>
            </a:endParaRPr>
          </a:p>
        </p:txBody>
      </p:sp>
      <p:grpSp>
        <p:nvGrpSpPr>
          <p:cNvPr id="2" name="Group 16"/>
          <p:cNvGrpSpPr>
            <a:grpSpLocks/>
          </p:cNvGrpSpPr>
          <p:nvPr/>
        </p:nvGrpSpPr>
        <p:grpSpPr bwMode="auto">
          <a:xfrm>
            <a:off x="2895600" y="4343400"/>
            <a:ext cx="654050" cy="1057275"/>
            <a:chOff x="2895600" y="4343400"/>
            <a:chExt cx="653602" cy="1056620"/>
          </a:xfrm>
        </p:grpSpPr>
        <p:sp>
          <p:nvSpPr>
            <p:cNvPr id="6" name="TextBox 5"/>
            <p:cNvSpPr txBox="1"/>
            <p:nvPr/>
          </p:nvSpPr>
          <p:spPr>
            <a:xfrm>
              <a:off x="2971748" y="4343400"/>
              <a:ext cx="364875" cy="523550"/>
            </a:xfrm>
            <a:prstGeom prst="rect">
              <a:avLst/>
            </a:prstGeom>
            <a:noFill/>
          </p:spPr>
          <p:txBody>
            <a:bodyPr>
              <a:spAutoFit/>
            </a:bodyPr>
            <a:lstStyle/>
            <a:p>
              <a:pPr eaLnBrk="1" hangingPunct="1">
                <a:defRPr/>
              </a:pPr>
              <a:r>
                <a:rPr lang="en-US" sz="2800">
                  <a:latin typeface="+mj-lt"/>
                </a:rPr>
                <a:t>1</a:t>
              </a:r>
              <a:endParaRPr lang="en-US">
                <a:latin typeface="+mj-lt"/>
              </a:endParaRPr>
            </a:p>
          </p:txBody>
        </p:sp>
        <p:sp>
          <p:nvSpPr>
            <p:cNvPr id="7" name="TextBox 6"/>
            <p:cNvSpPr txBox="1"/>
            <p:nvPr/>
          </p:nvSpPr>
          <p:spPr>
            <a:xfrm>
              <a:off x="2971748" y="4876470"/>
              <a:ext cx="577454" cy="523550"/>
            </a:xfrm>
            <a:prstGeom prst="rect">
              <a:avLst/>
            </a:prstGeom>
            <a:noFill/>
          </p:spPr>
          <p:txBody>
            <a:bodyPr>
              <a:spAutoFit/>
            </a:bodyPr>
            <a:lstStyle/>
            <a:p>
              <a:pPr eaLnBrk="1" hangingPunct="1">
                <a:defRPr/>
              </a:pPr>
              <a:r>
                <a:rPr lang="en-US" sz="2800">
                  <a:latin typeface="+mj-lt"/>
                </a:rPr>
                <a:t>E</a:t>
              </a:r>
              <a:r>
                <a:rPr lang="en-US" sz="2800" baseline="-25000">
                  <a:latin typeface="+mj-lt"/>
                </a:rPr>
                <a:t>D</a:t>
              </a:r>
              <a:endParaRPr lang="en-US">
                <a:latin typeface="+mj-lt"/>
              </a:endParaRPr>
            </a:p>
          </p:txBody>
        </p:sp>
        <p:cxnSp>
          <p:nvCxnSpPr>
            <p:cNvPr id="9" name="Straight Connector 8"/>
            <p:cNvCxnSpPr/>
            <p:nvPr/>
          </p:nvCxnSpPr>
          <p:spPr>
            <a:xfrm>
              <a:off x="2895600" y="4874884"/>
              <a:ext cx="609182" cy="1586"/>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2782159" y="5143798"/>
              <a:ext cx="380764" cy="158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3315987" y="5143004"/>
              <a:ext cx="379177" cy="1587"/>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lide(fromBottom)">
                                      <p:cBhvr>
                                        <p:cTn id="7" dur="500"/>
                                        <p:tgtEl>
                                          <p:spTgt spid="47106"/>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Effect transition="in" filter="slide(fromBottom)">
                                      <p:cBhvr>
                                        <p:cTn id="11" dur="500"/>
                                        <p:tgtEl>
                                          <p:spTgt spid="47107">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7107">
                                            <p:txEl>
                                              <p:pRg st="1" end="1"/>
                                            </p:txEl>
                                          </p:spTgt>
                                        </p:tgtEl>
                                        <p:attrNameLst>
                                          <p:attrName>style.visibility</p:attrName>
                                        </p:attrNameLst>
                                      </p:cBhvr>
                                      <p:to>
                                        <p:strVal val="visible"/>
                                      </p:to>
                                    </p:set>
                                    <p:animEffect transition="in" filter="slide(fromBottom)">
                                      <p:cBhvr>
                                        <p:cTn id="15" dur="500"/>
                                        <p:tgtEl>
                                          <p:spTgt spid="47107">
                                            <p:txEl>
                                              <p:pRg st="1" end="1"/>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Effect transition="in" filter="slide(fromBottom)">
                                      <p:cBhvr>
                                        <p:cTn id="19" dur="500"/>
                                        <p:tgtEl>
                                          <p:spTgt spid="47107">
                                            <p:txEl>
                                              <p:pRg st="2" end="2"/>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47107">
                                            <p:txEl>
                                              <p:pRg st="3" end="3"/>
                                            </p:txEl>
                                          </p:spTgt>
                                        </p:tgtEl>
                                        <p:attrNameLst>
                                          <p:attrName>style.visibility</p:attrName>
                                        </p:attrNameLst>
                                      </p:cBhvr>
                                      <p:to>
                                        <p:strVal val="visible"/>
                                      </p:to>
                                    </p:set>
                                    <p:animEffect transition="in" filter="slide(fromBottom)">
                                      <p:cBhvr>
                                        <p:cTn id="23" dur="500"/>
                                        <p:tgtEl>
                                          <p:spTgt spid="47107">
                                            <p:txEl>
                                              <p:pRg st="3" end="3"/>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slide(fromBottom)">
                                      <p:cBhvr>
                                        <p:cTn id="27" dur="500"/>
                                        <p:tgtEl>
                                          <p:spTgt spid="47107">
                                            <p:txEl>
                                              <p:pRg st="4" end="4"/>
                                            </p:txEl>
                                          </p:spTgt>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Effect transition="in" filter="slide(fromBottom)">
                                      <p:cBhvr>
                                        <p:cTn id="31" dur="500"/>
                                        <p:tgtEl>
                                          <p:spTgt spid="47107">
                                            <p:txEl>
                                              <p:pRg st="5" end="5"/>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ppt_x</p:attrName>
                                        </p:attrNameLst>
                                      </p:cBhvr>
                                      <p:tavLst>
                                        <p:tav tm="0">
                                          <p:val>
                                            <p:strVal val="#ppt_x-.2"/>
                                          </p:val>
                                        </p:tav>
                                        <p:tav tm="100000">
                                          <p:val>
                                            <p:strVal val="#ppt_x"/>
                                          </p:val>
                                        </p:tav>
                                      </p:tavLst>
                                    </p:anim>
                                    <p:anim calcmode="lin" valueType="num">
                                      <p:cBhvr>
                                        <p:cTn id="3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algn="ctr" eaLnBrk="1" hangingPunct="1"/>
            <a:r>
              <a:rPr lang="en-US" smtClean="0">
                <a:solidFill>
                  <a:srgbClr val="FF0000"/>
                </a:solidFill>
              </a:rPr>
              <a:t>PHÂN LOẠI THỊ TRƯỜNG</a:t>
            </a:r>
          </a:p>
        </p:txBody>
      </p:sp>
      <p:sp>
        <p:nvSpPr>
          <p:cNvPr id="13315" name="Content Placeholder 2"/>
          <p:cNvSpPr>
            <a:spLocks noGrp="1"/>
          </p:cNvSpPr>
          <p:nvPr>
            <p:ph sz="quarter" idx="1"/>
          </p:nvPr>
        </p:nvSpPr>
        <p:spPr>
          <a:xfrm>
            <a:off x="612775" y="1600200"/>
            <a:ext cx="8153400" cy="4495800"/>
          </a:xfrm>
        </p:spPr>
        <p:txBody>
          <a:bodyPr/>
          <a:lstStyle/>
          <a:p>
            <a:pPr algn="just" eaLnBrk="1" hangingPunct="1">
              <a:lnSpc>
                <a:spcPct val="150000"/>
              </a:lnSpc>
              <a:spcBef>
                <a:spcPts val="0"/>
              </a:spcBef>
              <a:buFont typeface="Wingdings" panose="05000000000000000000" pitchFamily="2" charset="2"/>
              <a:buNone/>
            </a:pPr>
            <a:r>
              <a:rPr lang="en-US" sz="2800" b="1" smtClean="0"/>
              <a:t>Cấu trúc thị trường</a:t>
            </a:r>
            <a:r>
              <a:rPr lang="en-US" sz="2800" smtClean="0"/>
              <a:t> được phân chia dựa vào:</a:t>
            </a:r>
          </a:p>
          <a:p>
            <a:pPr algn="just" eaLnBrk="1" hangingPunct="1">
              <a:lnSpc>
                <a:spcPct val="150000"/>
              </a:lnSpc>
              <a:spcBef>
                <a:spcPts val="0"/>
              </a:spcBef>
            </a:pPr>
            <a:r>
              <a:rPr lang="en-US" sz="2800" b="1" smtClean="0"/>
              <a:t>Số lượng người mua và bán trên thị trường:</a:t>
            </a:r>
            <a:r>
              <a:rPr lang="en-US" sz="2800" smtClean="0"/>
              <a:t> nhiều hay ít.</a:t>
            </a:r>
          </a:p>
          <a:p>
            <a:pPr algn="just" eaLnBrk="1" hangingPunct="1">
              <a:lnSpc>
                <a:spcPct val="150000"/>
              </a:lnSpc>
              <a:spcBef>
                <a:spcPts val="0"/>
              </a:spcBef>
            </a:pPr>
            <a:r>
              <a:rPr lang="en-US" sz="2800" b="1" smtClean="0"/>
              <a:t>Đặc trưng của sản phẩm:</a:t>
            </a:r>
            <a:r>
              <a:rPr lang="en-US" sz="2800" smtClean="0"/>
              <a:t> sản phẩm đồng nhất (tương tự nhau), sản phẩm phân biệt, tiêu chuẩn, hay sản phẩm duy nhất (không có sản phẩm thay thế).</a:t>
            </a:r>
          </a:p>
          <a:p>
            <a:pPr eaLnBrk="1" hangingPunct="1">
              <a:lnSpc>
                <a:spcPct val="150000"/>
              </a:lnSpc>
              <a:spcBef>
                <a:spcPts val="0"/>
              </a:spcBef>
            </a:pPr>
            <a:endParaRPr lang="en-US" sz="2800" smtClean="0"/>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3389A14A-3117-4D43-A315-2479B7D76E0F}" type="slidenum">
              <a:rPr lang="en-US" sz="1200">
                <a:solidFill>
                  <a:srgbClr val="FFFFFF"/>
                </a:solidFill>
              </a:rPr>
              <a:pPr>
                <a:lnSpc>
                  <a:spcPct val="80000"/>
                </a:lnSpc>
                <a:spcBef>
                  <a:spcPct val="0"/>
                </a:spcBef>
                <a:buClrTx/>
                <a:buSzTx/>
                <a:buFontTx/>
                <a:buNone/>
              </a:pPr>
              <a:t>3</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ppt_x</p:attrName>
                                        </p:attrNameLst>
                                      </p:cBhvr>
                                      <p:tavLst>
                                        <p:tav tm="0">
                                          <p:val>
                                            <p:strVal val="#ppt_x-.2"/>
                                          </p:val>
                                        </p:tav>
                                        <p:tav tm="100000">
                                          <p:val>
                                            <p:strVal val="#ppt_x"/>
                                          </p:val>
                                        </p:tav>
                                      </p:tavLst>
                                    </p:anim>
                                    <p:anim calcmode="lin" valueType="num">
                                      <p:cBhvr>
                                        <p:cTn id="8" dur="10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4"/>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p:cTn id="13" dur="1000" fill="hold"/>
                                        <p:tgtEl>
                                          <p:spTgt spid="13315">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1331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3315">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 calcmode="lin" valueType="num">
                                      <p:cBhvr>
                                        <p:cTn id="19" dur="1000" fill="hold"/>
                                        <p:tgtEl>
                                          <p:spTgt spid="13315">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1331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315">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13315">
                                            <p:txEl>
                                              <p:pRg st="2" end="2"/>
                                            </p:txEl>
                                          </p:spTgt>
                                        </p:tgtEl>
                                        <p:attrNameLst>
                                          <p:attrName>style.visibility</p:attrName>
                                        </p:attrNameLst>
                                      </p:cBhvr>
                                      <p:to>
                                        <p:strVal val="visible"/>
                                      </p:to>
                                    </p:set>
                                    <p:anim calcmode="lin" valueType="num">
                                      <p:cBhvr>
                                        <p:cTn id="25" dur="1000" fill="hold"/>
                                        <p:tgtEl>
                                          <p:spTgt spid="13315">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1331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8153400" cy="990600"/>
          </a:xfrm>
        </p:spPr>
        <p:txBody>
          <a:bodyPr/>
          <a:lstStyle/>
          <a:p>
            <a:pPr algn="ctr"/>
            <a:r>
              <a:rPr lang="en-US" sz="4000" smtClean="0">
                <a:solidFill>
                  <a:srgbClr val="7030A0"/>
                </a:solidFill>
              </a:rPr>
              <a:t>Đường doanh thu trung bình (AR)</a:t>
            </a:r>
          </a:p>
        </p:txBody>
      </p:sp>
      <p:sp>
        <p:nvSpPr>
          <p:cNvPr id="3" name="Content Placeholder 2"/>
          <p:cNvSpPr>
            <a:spLocks noGrp="1"/>
          </p:cNvSpPr>
          <p:nvPr>
            <p:ph sz="quarter" idx="1"/>
          </p:nvPr>
        </p:nvSpPr>
        <p:spPr>
          <a:xfrm>
            <a:off x="232235" y="1623965"/>
            <a:ext cx="4418865" cy="4495800"/>
          </a:xfrm>
        </p:spPr>
        <p:txBody>
          <a:bodyPr/>
          <a:lstStyle/>
          <a:p>
            <a:pPr algn="just">
              <a:lnSpc>
                <a:spcPct val="150000"/>
              </a:lnSpc>
              <a:spcBef>
                <a:spcPts val="0"/>
              </a:spcBef>
              <a:buFont typeface="Wingdings" panose="05000000000000000000" pitchFamily="2" charset="2"/>
              <a:buNone/>
              <a:defRPr/>
            </a:pPr>
            <a:r>
              <a:rPr lang="en-US" smtClean="0"/>
              <a:t>AR = TR/Q = (P.Q)/Q = P</a:t>
            </a:r>
          </a:p>
          <a:p>
            <a:pPr marL="0" indent="0" algn="just">
              <a:lnSpc>
                <a:spcPct val="150000"/>
              </a:lnSpc>
              <a:spcBef>
                <a:spcPts val="0"/>
              </a:spcBef>
              <a:buFont typeface="Wingdings" panose="05000000000000000000" pitchFamily="2" charset="2"/>
              <a:buNone/>
              <a:defRPr/>
            </a:pPr>
            <a:r>
              <a:rPr lang="en-US" smtClean="0"/>
              <a:t>Đ</a:t>
            </a:r>
            <a:r>
              <a:rPr lang="en-US" smtClean="0"/>
              <a:t>ường doanh </a:t>
            </a:r>
            <a:r>
              <a:rPr lang="en-US" smtClean="0"/>
              <a:t>thu trung bình cũng chính là đường cầu của doanh </a:t>
            </a:r>
            <a:r>
              <a:rPr lang="en-US" smtClean="0"/>
              <a:t>nghiệp </a:t>
            </a:r>
            <a:r>
              <a:rPr lang="en-US" smtClean="0">
                <a:sym typeface="Wingdings" panose="05000000000000000000" pitchFamily="2" charset="2"/>
              </a:rPr>
              <a:t> </a:t>
            </a:r>
            <a:r>
              <a:rPr lang="en-US" smtClean="0"/>
              <a:t>Doanh thu </a:t>
            </a:r>
            <a:r>
              <a:rPr lang="en-US" smtClean="0"/>
              <a:t>trung bình bằng giá bán ở mọi mức sản lượng.</a:t>
            </a:r>
            <a:endParaRPr lang="en-US"/>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D739B6CA-E744-416F-8171-148AD4CBF0DF}" type="slidenum">
              <a:rPr lang="en-US" sz="1200">
                <a:solidFill>
                  <a:srgbClr val="FFFFFF"/>
                </a:solidFill>
              </a:rPr>
              <a:pPr>
                <a:lnSpc>
                  <a:spcPct val="80000"/>
                </a:lnSpc>
                <a:spcBef>
                  <a:spcPct val="0"/>
                </a:spcBef>
                <a:buClrTx/>
                <a:buSzTx/>
                <a:buFontTx/>
                <a:buNone/>
              </a:pPr>
              <a:t>30</a:t>
            </a:fld>
            <a:endParaRPr lang="en-US" sz="1200">
              <a:solidFill>
                <a:srgbClr val="FFFFFF"/>
              </a:solidFill>
            </a:endParaRPr>
          </a:p>
        </p:txBody>
      </p:sp>
      <p:cxnSp>
        <p:nvCxnSpPr>
          <p:cNvPr id="6" name="Straight Arrow Connector 5"/>
          <p:cNvCxnSpPr/>
          <p:nvPr/>
        </p:nvCxnSpPr>
        <p:spPr>
          <a:xfrm rot="5400000" flipH="1" flipV="1">
            <a:off x="3467101" y="3467100"/>
            <a:ext cx="3581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57800" y="5257800"/>
            <a:ext cx="35798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5029200" y="2438400"/>
            <a:ext cx="304800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48137" name="TextBox 11"/>
          <p:cNvSpPr txBox="1">
            <a:spLocks noChangeArrowheads="1"/>
          </p:cNvSpPr>
          <p:nvPr/>
        </p:nvSpPr>
        <p:spPr bwMode="auto">
          <a:xfrm>
            <a:off x="5410200" y="1981200"/>
            <a:ext cx="922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D = AR</a:t>
            </a:r>
          </a:p>
        </p:txBody>
      </p:sp>
      <p:sp>
        <p:nvSpPr>
          <p:cNvPr id="48138" name="TextBox 12"/>
          <p:cNvSpPr txBox="1">
            <a:spLocks noChangeArrowheads="1"/>
          </p:cNvSpPr>
          <p:nvPr/>
        </p:nvSpPr>
        <p:spPr bwMode="auto">
          <a:xfrm>
            <a:off x="4800600" y="1600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48139" name="TextBox 13"/>
          <p:cNvSpPr txBox="1">
            <a:spLocks noChangeArrowheads="1"/>
          </p:cNvSpPr>
          <p:nvPr/>
        </p:nvSpPr>
        <p:spPr bwMode="auto">
          <a:xfrm>
            <a:off x="8380413" y="5259388"/>
            <a:ext cx="3651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slide(fromBottom)">
                                      <p:cBhvr>
                                        <p:cTn id="7" dur="500"/>
                                        <p:tgtEl>
                                          <p:spTgt spid="48130"/>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lide(fromBottom)">
                                      <p:cBhvr>
                                        <p:cTn id="11" dur="500"/>
                                        <p:tgtEl>
                                          <p:spTgt spid="3">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par>
                                <p:cTn id="19" presetID="1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Bottom)">
                                      <p:cBhvr>
                                        <p:cTn id="21" dur="500"/>
                                        <p:tgtEl>
                                          <p:spTgt spid="7"/>
                                        </p:tgtEl>
                                      </p:cBhvr>
                                    </p:animEffect>
                                  </p:childTnLst>
                                </p:cTn>
                              </p:par>
                              <p:par>
                                <p:cTn id="22" presetID="1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lide(fromBottom)">
                                      <p:cBhvr>
                                        <p:cTn id="24" dur="500"/>
                                        <p:tgtEl>
                                          <p:spTgt spid="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8137"/>
                                        </p:tgtEl>
                                        <p:attrNameLst>
                                          <p:attrName>style.visibility</p:attrName>
                                        </p:attrNameLst>
                                      </p:cBhvr>
                                      <p:to>
                                        <p:strVal val="visible"/>
                                      </p:to>
                                    </p:set>
                                    <p:animEffect transition="in" filter="slide(fromBottom)">
                                      <p:cBhvr>
                                        <p:cTn id="27" dur="500"/>
                                        <p:tgtEl>
                                          <p:spTgt spid="48137"/>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8138"/>
                                        </p:tgtEl>
                                        <p:attrNameLst>
                                          <p:attrName>style.visibility</p:attrName>
                                        </p:attrNameLst>
                                      </p:cBhvr>
                                      <p:to>
                                        <p:strVal val="visible"/>
                                      </p:to>
                                    </p:set>
                                    <p:animEffect transition="in" filter="slide(fromBottom)">
                                      <p:cBhvr>
                                        <p:cTn id="30" dur="500"/>
                                        <p:tgtEl>
                                          <p:spTgt spid="48138"/>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8139"/>
                                        </p:tgtEl>
                                        <p:attrNameLst>
                                          <p:attrName>style.visibility</p:attrName>
                                        </p:attrNameLst>
                                      </p:cBhvr>
                                      <p:to>
                                        <p:strVal val="visible"/>
                                      </p:to>
                                    </p:set>
                                    <p:animEffect transition="in" filter="slide(fromBottom)">
                                      <p:cBhvr>
                                        <p:cTn id="33"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3" grpId="0" build="p"/>
      <p:bldP spid="48137" grpId="0"/>
      <p:bldP spid="48138" grpId="0"/>
      <p:bldP spid="4813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28"/>
          <p:cNvSpPr>
            <a:spLocks noChangeArrowheads="1"/>
          </p:cNvSpPr>
          <p:nvPr/>
        </p:nvSpPr>
        <p:spPr bwMode="auto">
          <a:xfrm>
            <a:off x="1295400" y="3852863"/>
            <a:ext cx="1500188" cy="2357437"/>
          </a:xfrm>
          <a:prstGeom prst="rect">
            <a:avLst/>
          </a:prstGeom>
          <a:solidFill>
            <a:schemeClr val="accent1"/>
          </a:solidFill>
          <a:ln w="9525" algn="ctr">
            <a:solidFill>
              <a:schemeClr val="tx1"/>
            </a:solidFill>
            <a:round/>
            <a:headEnd/>
            <a:tailEnd/>
          </a:ln>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21506" name="Rectangle 55"/>
          <p:cNvSpPr>
            <a:spLocks noChangeArrowheads="1"/>
          </p:cNvSpPr>
          <p:nvPr/>
        </p:nvSpPr>
        <p:spPr bwMode="auto">
          <a:xfrm>
            <a:off x="1290638" y="3852863"/>
            <a:ext cx="1500187" cy="857250"/>
          </a:xfrm>
          <a:prstGeom prst="rect">
            <a:avLst/>
          </a:prstGeom>
          <a:blipFill dpi="0" rotWithShape="1">
            <a:blip r:embed="rId3"/>
            <a:srcRect/>
            <a:tile tx="0" ty="0" sx="100000" sy="100000" flip="none" algn="tl"/>
          </a:blipFill>
          <a:ln w="9525" algn="ctr">
            <a:solidFill>
              <a:schemeClr val="tx1"/>
            </a:solidFill>
            <a:round/>
            <a:headEnd/>
            <a:tailEnd/>
          </a:ln>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21509" name="Rectangle 20"/>
          <p:cNvSpPr>
            <a:spLocks noChangeArrowheads="1"/>
          </p:cNvSpPr>
          <p:nvPr/>
        </p:nvSpPr>
        <p:spPr bwMode="auto">
          <a:xfrm>
            <a:off x="381000" y="1524000"/>
            <a:ext cx="8280400" cy="646113"/>
          </a:xfrm>
          <a:prstGeom prst="rect">
            <a:avLst/>
          </a:prstGeom>
          <a:noFill/>
          <a:ln w="9525">
            <a:noFill/>
            <a:miter lim="800000"/>
            <a:headEnd/>
            <a:tailEnd/>
          </a:ln>
        </p:spPr>
        <p:txBody>
          <a:bodyPr wrap="none">
            <a:spAutoFit/>
          </a:bodyPr>
          <a:lstStyle/>
          <a:p>
            <a:pPr eaLnBrk="1" hangingPunct="1">
              <a:spcBef>
                <a:spcPct val="50000"/>
              </a:spcBef>
              <a:defRPr/>
            </a:pPr>
            <a:r>
              <a:rPr lang="en-US" sz="3600">
                <a:solidFill>
                  <a:srgbClr val="7030A0"/>
                </a:solidFill>
                <a:latin typeface="+mj-lt"/>
              </a:rPr>
              <a:t>a) Mục tiêu tối đa hoá lợi nhuận: MR = MC</a:t>
            </a:r>
          </a:p>
        </p:txBody>
      </p:sp>
      <p:cxnSp>
        <p:nvCxnSpPr>
          <p:cNvPr id="21510" name="Straight Arrow Connector 22"/>
          <p:cNvCxnSpPr>
            <a:cxnSpLocks noChangeShapeType="1"/>
          </p:cNvCxnSpPr>
          <p:nvPr/>
        </p:nvCxnSpPr>
        <p:spPr bwMode="auto">
          <a:xfrm rot="5400000" flipH="1" flipV="1">
            <a:off x="-642144" y="4285457"/>
            <a:ext cx="38576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1" name="Straight Arrow Connector 26"/>
          <p:cNvCxnSpPr>
            <a:cxnSpLocks noChangeShapeType="1"/>
          </p:cNvCxnSpPr>
          <p:nvPr/>
        </p:nvCxnSpPr>
        <p:spPr bwMode="auto">
          <a:xfrm>
            <a:off x="1285875" y="6215063"/>
            <a:ext cx="6000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2" name="Straight Connector 28"/>
          <p:cNvCxnSpPr>
            <a:cxnSpLocks noChangeShapeType="1"/>
          </p:cNvCxnSpPr>
          <p:nvPr/>
        </p:nvCxnSpPr>
        <p:spPr bwMode="auto">
          <a:xfrm>
            <a:off x="1357313" y="2643188"/>
            <a:ext cx="4286250" cy="350043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 name="Straight Connector 30"/>
          <p:cNvCxnSpPr>
            <a:cxnSpLocks noChangeShapeType="1"/>
          </p:cNvCxnSpPr>
          <p:nvPr/>
        </p:nvCxnSpPr>
        <p:spPr bwMode="auto">
          <a:xfrm rot="16200000" flipH="1">
            <a:off x="642938" y="3429000"/>
            <a:ext cx="3714750" cy="2286000"/>
          </a:xfrm>
          <a:prstGeom prst="line">
            <a:avLst/>
          </a:prstGeom>
          <a:ln>
            <a:headEnd/>
            <a:tailEnd/>
          </a:ln>
        </p:spPr>
        <p:style>
          <a:lnRef idx="1">
            <a:schemeClr val="accent2"/>
          </a:lnRef>
          <a:fillRef idx="0">
            <a:schemeClr val="accent2"/>
          </a:fillRef>
          <a:effectRef idx="0">
            <a:schemeClr val="accent2"/>
          </a:effectRef>
          <a:fontRef idx="minor">
            <a:schemeClr val="tx1"/>
          </a:fontRef>
        </p:style>
      </p:cxnSp>
      <p:sp>
        <p:nvSpPr>
          <p:cNvPr id="21514" name="Freeform 31"/>
          <p:cNvSpPr>
            <a:spLocks noChangeArrowheads="1"/>
          </p:cNvSpPr>
          <p:nvPr/>
        </p:nvSpPr>
        <p:spPr bwMode="auto">
          <a:xfrm>
            <a:off x="1643063" y="2643188"/>
            <a:ext cx="2438400" cy="2676525"/>
          </a:xfrm>
          <a:custGeom>
            <a:avLst/>
            <a:gdLst>
              <a:gd name="T0" fmla="*/ 0 w 2438400"/>
              <a:gd name="T1" fmla="*/ 2184432 h 2676359"/>
              <a:gd name="T2" fmla="*/ 577516 w 2438400"/>
              <a:gd name="T3" fmla="*/ 2618105 h 2676359"/>
              <a:gd name="T4" fmla="*/ 1652337 w 2438400"/>
              <a:gd name="T5" fmla="*/ 1815015 h 2676359"/>
              <a:gd name="T6" fmla="*/ 2438400 w 2438400"/>
              <a:gd name="T7" fmla="*/ 0 h 2676359"/>
              <a:gd name="T8" fmla="*/ 2438400 w 2438400"/>
              <a:gd name="T9" fmla="*/ 0 h 2676359"/>
              <a:gd name="T10" fmla="*/ 0 60000 65536"/>
              <a:gd name="T11" fmla="*/ 0 60000 65536"/>
              <a:gd name="T12" fmla="*/ 0 60000 65536"/>
              <a:gd name="T13" fmla="*/ 0 60000 65536"/>
              <a:gd name="T14" fmla="*/ 0 60000 65536"/>
              <a:gd name="T15" fmla="*/ 0 w 2438400"/>
              <a:gd name="T16" fmla="*/ 0 h 2676359"/>
              <a:gd name="T17" fmla="*/ 2438400 w 2438400"/>
              <a:gd name="T18" fmla="*/ 2676359 h 2676359"/>
            </a:gdLst>
            <a:ahLst/>
            <a:cxnLst>
              <a:cxn ang="T10">
                <a:pos x="T0" y="T1"/>
              </a:cxn>
              <a:cxn ang="T11">
                <a:pos x="T2" y="T3"/>
              </a:cxn>
              <a:cxn ang="T12">
                <a:pos x="T4" y="T5"/>
              </a:cxn>
              <a:cxn ang="T13">
                <a:pos x="T6" y="T7"/>
              </a:cxn>
              <a:cxn ang="T14">
                <a:pos x="T8" y="T9"/>
              </a:cxn>
            </a:cxnLst>
            <a:rect l="T15" t="T16" r="T17" b="T18"/>
            <a:pathLst>
              <a:path w="2438400" h="2676359">
                <a:moveTo>
                  <a:pt x="0" y="2181727"/>
                </a:moveTo>
                <a:cubicBezTo>
                  <a:pt x="151063" y="2429043"/>
                  <a:pt x="302127" y="2676359"/>
                  <a:pt x="577516" y="2614864"/>
                </a:cubicBezTo>
                <a:cubicBezTo>
                  <a:pt x="852905" y="2553369"/>
                  <a:pt x="1342190" y="2248569"/>
                  <a:pt x="1652337" y="1812758"/>
                </a:cubicBezTo>
                <a:cubicBezTo>
                  <a:pt x="1962484" y="1376947"/>
                  <a:pt x="2438400" y="0"/>
                  <a:pt x="2438400" y="0"/>
                </a:cubicBezTo>
              </a:path>
            </a:pathLst>
          </a:custGeom>
          <a:noFill/>
          <a:ln w="28575"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5" name="Freeform 32"/>
          <p:cNvSpPr>
            <a:spLocks noChangeArrowheads="1"/>
          </p:cNvSpPr>
          <p:nvPr/>
        </p:nvSpPr>
        <p:spPr bwMode="auto">
          <a:xfrm rot="265326">
            <a:off x="1916113" y="3203575"/>
            <a:ext cx="3497262" cy="1658938"/>
          </a:xfrm>
          <a:custGeom>
            <a:avLst/>
            <a:gdLst>
              <a:gd name="T0" fmla="*/ 0 w 3497179"/>
              <a:gd name="T1" fmla="*/ 1156347 h 1657684"/>
              <a:gd name="T2" fmla="*/ 401253 w 3497179"/>
              <a:gd name="T3" fmla="*/ 1400647 h 1657684"/>
              <a:gd name="T4" fmla="*/ 1364226 w 3497179"/>
              <a:gd name="T5" fmla="*/ 1547226 h 1657684"/>
              <a:gd name="T6" fmla="*/ 2921050 w 3497179"/>
              <a:gd name="T7" fmla="*/ 586319 h 1657684"/>
              <a:gd name="T8" fmla="*/ 3498844 w 3497179"/>
              <a:gd name="T9" fmla="*/ 0 h 1657684"/>
              <a:gd name="T10" fmla="*/ 3498844 w 3497179"/>
              <a:gd name="T11" fmla="*/ 0 h 1657684"/>
              <a:gd name="T12" fmla="*/ 0 60000 65536"/>
              <a:gd name="T13" fmla="*/ 0 60000 65536"/>
              <a:gd name="T14" fmla="*/ 0 60000 65536"/>
              <a:gd name="T15" fmla="*/ 0 60000 65536"/>
              <a:gd name="T16" fmla="*/ 0 60000 65536"/>
              <a:gd name="T17" fmla="*/ 0 60000 65536"/>
              <a:gd name="T18" fmla="*/ 0 w 3497179"/>
              <a:gd name="T19" fmla="*/ 0 h 1657684"/>
              <a:gd name="T20" fmla="*/ 3497179 w 3497179"/>
              <a:gd name="T21" fmla="*/ 1657684 h 1657684"/>
            </a:gdLst>
            <a:ahLst/>
            <a:cxnLst>
              <a:cxn ang="T12">
                <a:pos x="T0" y="T1"/>
              </a:cxn>
              <a:cxn ang="T13">
                <a:pos x="T2" y="T3"/>
              </a:cxn>
              <a:cxn ang="T14">
                <a:pos x="T4" y="T5"/>
              </a:cxn>
              <a:cxn ang="T15">
                <a:pos x="T6" y="T7"/>
              </a:cxn>
              <a:cxn ang="T16">
                <a:pos x="T8" y="T9"/>
              </a:cxn>
              <a:cxn ang="T17">
                <a:pos x="T10" y="T11"/>
              </a:cxn>
            </a:cxnLst>
            <a:rect l="T18" t="T19" r="T20" b="T21"/>
            <a:pathLst>
              <a:path w="3497179" h="1657684">
                <a:moveTo>
                  <a:pt x="0" y="1138990"/>
                </a:moveTo>
                <a:cubicBezTo>
                  <a:pt x="86895" y="1227222"/>
                  <a:pt x="173790" y="1315454"/>
                  <a:pt x="401053" y="1379622"/>
                </a:cubicBezTo>
                <a:cubicBezTo>
                  <a:pt x="628316" y="1443790"/>
                  <a:pt x="943811" y="1657684"/>
                  <a:pt x="1363579" y="1524000"/>
                </a:cubicBezTo>
                <a:cubicBezTo>
                  <a:pt x="1783347" y="1390316"/>
                  <a:pt x="2564064" y="831516"/>
                  <a:pt x="2919664" y="577516"/>
                </a:cubicBezTo>
                <a:cubicBezTo>
                  <a:pt x="3275264" y="323516"/>
                  <a:pt x="3497179" y="0"/>
                  <a:pt x="3497179" y="0"/>
                </a:cubicBezTo>
              </a:path>
            </a:pathLst>
          </a:custGeom>
          <a:noFill/>
          <a:ln w="19050" algn="ctr">
            <a:solidFill>
              <a:srgbClr val="7561E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6" name="TextBox 33"/>
          <p:cNvSpPr txBox="1">
            <a:spLocks noChangeArrowheads="1"/>
          </p:cNvSpPr>
          <p:nvPr/>
        </p:nvSpPr>
        <p:spPr bwMode="auto">
          <a:xfrm>
            <a:off x="4786313" y="5072063"/>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D</a:t>
            </a:r>
          </a:p>
        </p:txBody>
      </p:sp>
      <p:sp>
        <p:nvSpPr>
          <p:cNvPr id="21517" name="TextBox 34"/>
          <p:cNvSpPr txBox="1">
            <a:spLocks noChangeArrowheads="1"/>
          </p:cNvSpPr>
          <p:nvPr/>
        </p:nvSpPr>
        <p:spPr bwMode="auto">
          <a:xfrm>
            <a:off x="3214688" y="5357813"/>
            <a:ext cx="58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MR</a:t>
            </a:r>
          </a:p>
        </p:txBody>
      </p:sp>
      <p:sp>
        <p:nvSpPr>
          <p:cNvPr id="21518" name="TextBox 35"/>
          <p:cNvSpPr txBox="1">
            <a:spLocks noChangeArrowheads="1"/>
          </p:cNvSpPr>
          <p:nvPr/>
        </p:nvSpPr>
        <p:spPr bwMode="auto">
          <a:xfrm>
            <a:off x="5143500" y="2714625"/>
            <a:ext cx="67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ATC</a:t>
            </a:r>
          </a:p>
        </p:txBody>
      </p:sp>
      <p:sp>
        <p:nvSpPr>
          <p:cNvPr id="21519" name="TextBox 36"/>
          <p:cNvSpPr txBox="1">
            <a:spLocks noChangeArrowheads="1"/>
          </p:cNvSpPr>
          <p:nvPr/>
        </p:nvSpPr>
        <p:spPr bwMode="auto">
          <a:xfrm>
            <a:off x="3571875" y="2500313"/>
            <a:ext cx="58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MC</a:t>
            </a:r>
          </a:p>
        </p:txBody>
      </p:sp>
      <p:cxnSp>
        <p:nvCxnSpPr>
          <p:cNvPr id="3" name="Straight Connector 38"/>
          <p:cNvCxnSpPr>
            <a:cxnSpLocks noChangeShapeType="1"/>
          </p:cNvCxnSpPr>
          <p:nvPr/>
        </p:nvCxnSpPr>
        <p:spPr bwMode="auto">
          <a:xfrm rot="5400000">
            <a:off x="1570038" y="5000625"/>
            <a:ext cx="243046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21" name="Straight Connector 41"/>
          <p:cNvCxnSpPr>
            <a:cxnSpLocks noChangeShapeType="1"/>
          </p:cNvCxnSpPr>
          <p:nvPr/>
        </p:nvCxnSpPr>
        <p:spPr bwMode="auto">
          <a:xfrm rot="10800000">
            <a:off x="1285875" y="5000625"/>
            <a:ext cx="15001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 name="Straight Connector 43"/>
          <p:cNvCxnSpPr>
            <a:cxnSpLocks noChangeShapeType="1"/>
          </p:cNvCxnSpPr>
          <p:nvPr/>
        </p:nvCxnSpPr>
        <p:spPr bwMode="auto">
          <a:xfrm rot="10800000">
            <a:off x="1285875" y="3829050"/>
            <a:ext cx="15001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23" name="Straight Connector 45"/>
          <p:cNvCxnSpPr>
            <a:cxnSpLocks noChangeShapeType="1"/>
          </p:cNvCxnSpPr>
          <p:nvPr/>
        </p:nvCxnSpPr>
        <p:spPr bwMode="auto">
          <a:xfrm rot="10800000">
            <a:off x="1285875" y="4686300"/>
            <a:ext cx="15001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24" name="TextBox 46"/>
          <p:cNvSpPr txBox="1">
            <a:spLocks noChangeArrowheads="1"/>
          </p:cNvSpPr>
          <p:nvPr/>
        </p:nvSpPr>
        <p:spPr bwMode="auto">
          <a:xfrm>
            <a:off x="6858000" y="6215063"/>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Q</a:t>
            </a:r>
          </a:p>
        </p:txBody>
      </p:sp>
      <p:sp>
        <p:nvSpPr>
          <p:cNvPr id="21525" name="TextBox 47"/>
          <p:cNvSpPr txBox="1">
            <a:spLocks noChangeArrowheads="1"/>
          </p:cNvSpPr>
          <p:nvPr/>
        </p:nvSpPr>
        <p:spPr bwMode="auto">
          <a:xfrm>
            <a:off x="914400" y="2357438"/>
            <a:ext cx="30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P</a:t>
            </a:r>
          </a:p>
        </p:txBody>
      </p:sp>
      <p:sp>
        <p:nvSpPr>
          <p:cNvPr id="21526" name="TextBox 48"/>
          <p:cNvSpPr txBox="1">
            <a:spLocks noChangeArrowheads="1"/>
          </p:cNvSpPr>
          <p:nvPr/>
        </p:nvSpPr>
        <p:spPr bwMode="auto">
          <a:xfrm>
            <a:off x="2571750" y="6215063"/>
            <a:ext cx="477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Q</a:t>
            </a:r>
            <a:r>
              <a:rPr lang="en-US" sz="2000" baseline="-25000">
                <a:latin typeface="Arial" panose="020B0604020202020204" pitchFamily="34" charset="0"/>
              </a:rPr>
              <a:t>1</a:t>
            </a:r>
            <a:endParaRPr lang="en-US" sz="2000">
              <a:latin typeface="Arial" panose="020B0604020202020204" pitchFamily="34" charset="0"/>
            </a:endParaRPr>
          </a:p>
        </p:txBody>
      </p:sp>
      <p:sp>
        <p:nvSpPr>
          <p:cNvPr id="21527" name="TextBox 49"/>
          <p:cNvSpPr txBox="1">
            <a:spLocks noChangeArrowheads="1"/>
          </p:cNvSpPr>
          <p:nvPr/>
        </p:nvSpPr>
        <p:spPr bwMode="auto">
          <a:xfrm>
            <a:off x="785813" y="3643313"/>
            <a:ext cx="450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P</a:t>
            </a:r>
            <a:r>
              <a:rPr lang="en-US" sz="2000" baseline="-25000">
                <a:latin typeface="Arial" panose="020B0604020202020204" pitchFamily="34" charset="0"/>
              </a:rPr>
              <a:t>1</a:t>
            </a:r>
            <a:endParaRPr lang="en-US" sz="2000">
              <a:latin typeface="Arial" panose="020B0604020202020204" pitchFamily="34" charset="0"/>
            </a:endParaRPr>
          </a:p>
        </p:txBody>
      </p:sp>
      <p:sp>
        <p:nvSpPr>
          <p:cNvPr id="21528" name="TextBox 50"/>
          <p:cNvSpPr txBox="1">
            <a:spLocks noChangeArrowheads="1"/>
          </p:cNvSpPr>
          <p:nvPr/>
        </p:nvSpPr>
        <p:spPr bwMode="auto">
          <a:xfrm>
            <a:off x="225425" y="4857750"/>
            <a:ext cx="116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MC = MR</a:t>
            </a:r>
          </a:p>
        </p:txBody>
      </p:sp>
      <p:sp>
        <p:nvSpPr>
          <p:cNvPr id="21529" name="TextBox 51"/>
          <p:cNvSpPr txBox="1">
            <a:spLocks noChangeArrowheads="1"/>
          </p:cNvSpPr>
          <p:nvPr/>
        </p:nvSpPr>
        <p:spPr bwMode="auto">
          <a:xfrm>
            <a:off x="646113" y="4486275"/>
            <a:ext cx="757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AC</a:t>
            </a:r>
          </a:p>
        </p:txBody>
      </p:sp>
      <p:sp>
        <p:nvSpPr>
          <p:cNvPr id="5" name="Oval 52"/>
          <p:cNvSpPr>
            <a:spLocks noChangeArrowheads="1"/>
          </p:cNvSpPr>
          <p:nvPr/>
        </p:nvSpPr>
        <p:spPr bwMode="auto">
          <a:xfrm>
            <a:off x="2643188" y="4857750"/>
            <a:ext cx="200025" cy="200025"/>
          </a:xfrm>
          <a:prstGeom prst="ellipse">
            <a:avLst/>
          </a:prstGeom>
          <a:solidFill>
            <a:schemeClr val="accent1"/>
          </a:solidFill>
          <a:ln w="9525" algn="ctr">
            <a:solidFill>
              <a:srgbClr val="FF3300"/>
            </a:solidFill>
            <a:round/>
            <a:headEnd/>
            <a:tailEnd/>
          </a:ln>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21530" name="Rectangle 56"/>
          <p:cNvSpPr>
            <a:spLocks noChangeArrowheads="1"/>
          </p:cNvSpPr>
          <p:nvPr/>
        </p:nvSpPr>
        <p:spPr bwMode="auto">
          <a:xfrm>
            <a:off x="2071688" y="25003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l-GR" sz="2400">
                <a:cs typeface="Times New Roman" panose="02020603050405020304" pitchFamily="18" charset="0"/>
              </a:rPr>
              <a:t>Π</a:t>
            </a:r>
            <a:r>
              <a:rPr lang="en-US" sz="2400">
                <a:cs typeface="Times New Roman" panose="02020603050405020304" pitchFamily="18" charset="0"/>
              </a:rPr>
              <a:t> max</a:t>
            </a:r>
            <a:endParaRPr lang="en-US" sz="2400">
              <a:latin typeface="Arial" panose="020B0604020202020204" pitchFamily="34" charset="0"/>
            </a:endParaRPr>
          </a:p>
        </p:txBody>
      </p:sp>
      <p:cxnSp>
        <p:nvCxnSpPr>
          <p:cNvPr id="21531" name="Straight Arrow Connector 58"/>
          <p:cNvCxnSpPr>
            <a:cxnSpLocks noChangeShapeType="1"/>
          </p:cNvCxnSpPr>
          <p:nvPr/>
        </p:nvCxnSpPr>
        <p:spPr bwMode="auto">
          <a:xfrm rot="5400000">
            <a:off x="1571626" y="3214687"/>
            <a:ext cx="1071562"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32" name="Rectangle 29"/>
          <p:cNvSpPr>
            <a:spLocks noChangeArrowheads="1"/>
          </p:cNvSpPr>
          <p:nvPr/>
        </p:nvSpPr>
        <p:spPr bwMode="auto">
          <a:xfrm>
            <a:off x="5000625" y="3811588"/>
            <a:ext cx="43576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gn="just" eaLnBrk="1" hangingPunct="1">
              <a:spcBef>
                <a:spcPct val="0"/>
              </a:spcBef>
              <a:buClrTx/>
              <a:buSzTx/>
              <a:buFontTx/>
              <a:buNone/>
            </a:pPr>
            <a:r>
              <a:rPr lang="el-GR" sz="2800">
                <a:cs typeface="Times New Roman" panose="02020603050405020304" pitchFamily="18" charset="0"/>
              </a:rPr>
              <a:t>Π</a:t>
            </a:r>
            <a:r>
              <a:rPr lang="en-US" sz="2800">
                <a:cs typeface="Times New Roman" panose="02020603050405020304" pitchFamily="18" charset="0"/>
              </a:rPr>
              <a:t>max = TR – TC</a:t>
            </a:r>
          </a:p>
          <a:p>
            <a:pPr algn="just" eaLnBrk="1" hangingPunct="1">
              <a:spcBef>
                <a:spcPct val="0"/>
              </a:spcBef>
              <a:buClrTx/>
              <a:buSzTx/>
              <a:buFontTx/>
              <a:buNone/>
            </a:pPr>
            <a:r>
              <a:rPr lang="en-US" sz="2800">
                <a:cs typeface="Times New Roman" panose="02020603050405020304" pitchFamily="18" charset="0"/>
              </a:rPr>
              <a:t>           = P</a:t>
            </a:r>
            <a:r>
              <a:rPr lang="en-US" sz="2800" baseline="-25000">
                <a:cs typeface="Times New Roman" panose="02020603050405020304" pitchFamily="18" charset="0"/>
              </a:rPr>
              <a:t>1</a:t>
            </a:r>
            <a:r>
              <a:rPr lang="en-US" sz="2800">
                <a:cs typeface="Times New Roman" panose="02020603050405020304" pitchFamily="18" charset="0"/>
              </a:rPr>
              <a:t>*Q</a:t>
            </a:r>
            <a:r>
              <a:rPr lang="en-US" sz="2800" baseline="-25000">
                <a:cs typeface="Times New Roman" panose="02020603050405020304" pitchFamily="18" charset="0"/>
              </a:rPr>
              <a:t>1</a:t>
            </a:r>
            <a:r>
              <a:rPr lang="en-US" sz="2800">
                <a:cs typeface="Times New Roman" panose="02020603050405020304" pitchFamily="18" charset="0"/>
              </a:rPr>
              <a:t> – AC*Q</a:t>
            </a:r>
            <a:r>
              <a:rPr lang="en-US" sz="2800" baseline="-25000">
                <a:cs typeface="Times New Roman" panose="02020603050405020304" pitchFamily="18" charset="0"/>
              </a:rPr>
              <a:t>1</a:t>
            </a:r>
          </a:p>
          <a:p>
            <a:pPr algn="just" eaLnBrk="1" hangingPunct="1">
              <a:spcBef>
                <a:spcPct val="0"/>
              </a:spcBef>
              <a:buClrTx/>
              <a:buSzTx/>
              <a:buFontTx/>
              <a:buNone/>
            </a:pPr>
            <a:r>
              <a:rPr lang="en-US" sz="2800" baseline="-25000">
                <a:cs typeface="Times New Roman" panose="02020603050405020304" pitchFamily="18" charset="0"/>
              </a:rPr>
              <a:t> </a:t>
            </a:r>
            <a:r>
              <a:rPr lang="en-US" sz="2800">
                <a:cs typeface="Times New Roman" panose="02020603050405020304" pitchFamily="18" charset="0"/>
              </a:rPr>
              <a:t>          =</a:t>
            </a:r>
            <a:r>
              <a:rPr lang="en-US" sz="2800" baseline="-25000">
                <a:cs typeface="Times New Roman" panose="02020603050405020304" pitchFamily="18" charset="0"/>
              </a:rPr>
              <a:t>  </a:t>
            </a:r>
            <a:r>
              <a:rPr lang="en-US" sz="2800">
                <a:cs typeface="Times New Roman" panose="02020603050405020304" pitchFamily="18" charset="0"/>
              </a:rPr>
              <a:t>(P</a:t>
            </a:r>
            <a:r>
              <a:rPr lang="en-US" sz="2800" baseline="-25000">
                <a:cs typeface="Times New Roman" panose="02020603050405020304" pitchFamily="18" charset="0"/>
              </a:rPr>
              <a:t>1</a:t>
            </a:r>
            <a:r>
              <a:rPr lang="en-US" sz="2800">
                <a:cs typeface="Times New Roman" panose="02020603050405020304" pitchFamily="18" charset="0"/>
              </a:rPr>
              <a:t>- AC)*Q</a:t>
            </a:r>
            <a:r>
              <a:rPr lang="en-US" sz="2800" baseline="-25000">
                <a:cs typeface="Times New Roman" panose="02020603050405020304" pitchFamily="18" charset="0"/>
              </a:rPr>
              <a:t>1</a:t>
            </a:r>
          </a:p>
        </p:txBody>
      </p:sp>
      <p:sp>
        <p:nvSpPr>
          <p:cNvPr id="30" name="Rectangle 29"/>
          <p:cNvSpPr>
            <a:spLocks noChangeArrowheads="1"/>
          </p:cNvSpPr>
          <p:nvPr/>
        </p:nvSpPr>
        <p:spPr bwMode="auto">
          <a:xfrm>
            <a:off x="1290638" y="4695825"/>
            <a:ext cx="1500187" cy="1500188"/>
          </a:xfrm>
          <a:prstGeom prst="rect">
            <a:avLst/>
          </a:prstGeom>
          <a:solidFill>
            <a:srgbClr val="69D9E5"/>
          </a:solidFill>
          <a:ln w="9525" algn="ctr">
            <a:solidFill>
              <a:schemeClr val="tx1"/>
            </a:solidFill>
            <a:round/>
            <a:headEnd/>
            <a:tailEnd/>
          </a:ln>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sz="1800">
              <a:latin typeface="Arial" panose="020B0604020202020204" pitchFamily="34" charset="0"/>
            </a:endParaRPr>
          </a:p>
        </p:txBody>
      </p:sp>
      <p:sp>
        <p:nvSpPr>
          <p:cNvPr id="32" name="Title 1"/>
          <p:cNvSpPr>
            <a:spLocks noGrp="1"/>
          </p:cNvSpPr>
          <p:nvPr>
            <p:ph type="title"/>
          </p:nvPr>
        </p:nvSpPr>
        <p:spPr>
          <a:xfrm>
            <a:off x="152400" y="249315"/>
            <a:ext cx="8991600" cy="990600"/>
          </a:xfrm>
        </p:spPr>
        <p:txBody>
          <a:bodyPr/>
          <a:lstStyle/>
          <a:p>
            <a:pPr algn="ctr"/>
            <a:r>
              <a:rPr lang="en-US" sz="2800" smtClean="0">
                <a:solidFill>
                  <a:srgbClr val="2116AA"/>
                </a:solidFill>
              </a:rPr>
              <a:t>3. Lựa chọn sản lượng trong ngắn hạn của doanh nghiệp </a:t>
            </a:r>
            <a:r>
              <a:rPr lang="en-US" sz="2800" smtClean="0">
                <a:solidFill>
                  <a:srgbClr val="2116AA"/>
                </a:solidFill>
              </a:rPr>
              <a:t/>
            </a:r>
            <a:br>
              <a:rPr lang="en-US" sz="2800" smtClean="0">
                <a:solidFill>
                  <a:srgbClr val="2116AA"/>
                </a:solidFill>
              </a:rPr>
            </a:br>
            <a:r>
              <a:rPr lang="en-US" sz="2800" smtClean="0">
                <a:solidFill>
                  <a:srgbClr val="2116AA"/>
                </a:solidFill>
              </a:rPr>
              <a:t>độc </a:t>
            </a:r>
            <a:r>
              <a:rPr lang="en-US" sz="2800" smtClean="0">
                <a:solidFill>
                  <a:srgbClr val="2116AA"/>
                </a:solidFill>
              </a:rPr>
              <a:t>quyền hoàn toàn</a:t>
            </a:r>
          </a:p>
        </p:txBody>
      </p:sp>
      <p:sp>
        <p:nvSpPr>
          <p:cNvPr id="5328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E0900FF2-AA23-4295-96AD-C5F60C244288}" type="slidenum">
              <a:rPr lang="en-US" sz="1200">
                <a:solidFill>
                  <a:srgbClr val="FFFFFF"/>
                </a:solidFill>
              </a:rPr>
              <a:pPr>
                <a:lnSpc>
                  <a:spcPct val="80000"/>
                </a:lnSpc>
                <a:spcBef>
                  <a:spcPct val="0"/>
                </a:spcBef>
                <a:buClrTx/>
                <a:buSzTx/>
                <a:buFontTx/>
                <a:buNone/>
              </a:pPr>
              <a:t>31</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ppt_x</p:attrName>
                                        </p:attrNameLst>
                                      </p:cBhvr>
                                      <p:tavLst>
                                        <p:tav tm="0">
                                          <p:val>
                                            <p:strVal val="#ppt_x-.2"/>
                                          </p:val>
                                        </p:tav>
                                        <p:tav tm="100000">
                                          <p:val>
                                            <p:strVal val="#ppt_x"/>
                                          </p:val>
                                        </p:tav>
                                      </p:tavLst>
                                    </p:anim>
                                    <p:anim calcmode="lin" valueType="num">
                                      <p:cBhvr>
                                        <p:cTn id="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p:cTn id="13" dur="1000" fill="hold"/>
                                        <p:tgtEl>
                                          <p:spTgt spid="21509"/>
                                        </p:tgtEl>
                                        <p:attrNameLst>
                                          <p:attrName>ppt_x</p:attrName>
                                        </p:attrNameLst>
                                      </p:cBhvr>
                                      <p:tavLst>
                                        <p:tav tm="0">
                                          <p:val>
                                            <p:strVal val="#ppt_x-.2"/>
                                          </p:val>
                                        </p:tav>
                                        <p:tav tm="100000">
                                          <p:val>
                                            <p:strVal val="#ppt_x"/>
                                          </p:val>
                                        </p:tav>
                                      </p:tavLst>
                                    </p:anim>
                                    <p:anim calcmode="lin" valueType="num">
                                      <p:cBhvr>
                                        <p:cTn id="14" dur="1000" fill="hold"/>
                                        <p:tgtEl>
                                          <p:spTgt spid="21509"/>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15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21510"/>
                                        </p:tgtEl>
                                        <p:attrNameLst>
                                          <p:attrName>style.visibility</p:attrName>
                                        </p:attrNameLst>
                                      </p:cBhvr>
                                      <p:to>
                                        <p:strVal val="visible"/>
                                      </p:to>
                                    </p:set>
                                    <p:animEffect transition="in" filter="randombar(horizontal)">
                                      <p:cBhvr>
                                        <p:cTn id="20" dur="2000"/>
                                        <p:tgtEl>
                                          <p:spTgt spid="21510"/>
                                        </p:tgtEl>
                                      </p:cBhvr>
                                    </p:animEffect>
                                  </p:childTnLst>
                                </p:cTn>
                              </p:par>
                              <p:par>
                                <p:cTn id="21" presetID="14" presetClass="entr" presetSubtype="10" fill="hold" nodeType="withEffect">
                                  <p:stCondLst>
                                    <p:cond delay="0"/>
                                  </p:stCondLst>
                                  <p:childTnLst>
                                    <p:set>
                                      <p:cBhvr>
                                        <p:cTn id="22" dur="1" fill="hold">
                                          <p:stCondLst>
                                            <p:cond delay="0"/>
                                          </p:stCondLst>
                                        </p:cTn>
                                        <p:tgtEl>
                                          <p:spTgt spid="21511"/>
                                        </p:tgtEl>
                                        <p:attrNameLst>
                                          <p:attrName>style.visibility</p:attrName>
                                        </p:attrNameLst>
                                      </p:cBhvr>
                                      <p:to>
                                        <p:strVal val="visible"/>
                                      </p:to>
                                    </p:set>
                                    <p:animEffect transition="in" filter="randombar(horizontal)">
                                      <p:cBhvr>
                                        <p:cTn id="23" dur="2000"/>
                                        <p:tgtEl>
                                          <p:spTgt spid="21511"/>
                                        </p:tgtEl>
                                      </p:cBhvr>
                                    </p:animEffect>
                                  </p:childTnLst>
                                </p:cTn>
                              </p:par>
                              <p:par>
                                <p:cTn id="24" presetID="14" presetClass="entr" presetSubtype="10" fill="hold" nodeType="withEffect">
                                  <p:stCondLst>
                                    <p:cond delay="0"/>
                                  </p:stCondLst>
                                  <p:childTnLst>
                                    <p:set>
                                      <p:cBhvr>
                                        <p:cTn id="25" dur="1" fill="hold">
                                          <p:stCondLst>
                                            <p:cond delay="0"/>
                                          </p:stCondLst>
                                        </p:cTn>
                                        <p:tgtEl>
                                          <p:spTgt spid="21512"/>
                                        </p:tgtEl>
                                        <p:attrNameLst>
                                          <p:attrName>style.visibility</p:attrName>
                                        </p:attrNameLst>
                                      </p:cBhvr>
                                      <p:to>
                                        <p:strVal val="visible"/>
                                      </p:to>
                                    </p:set>
                                    <p:animEffect transition="in" filter="randombar(horizontal)">
                                      <p:cBhvr>
                                        <p:cTn id="26" dur="2000"/>
                                        <p:tgtEl>
                                          <p:spTgt spid="21512"/>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2000"/>
                                        <p:tgtEl>
                                          <p:spTgt spid="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1514"/>
                                        </p:tgtEl>
                                        <p:attrNameLst>
                                          <p:attrName>style.visibility</p:attrName>
                                        </p:attrNameLst>
                                      </p:cBhvr>
                                      <p:to>
                                        <p:strVal val="visible"/>
                                      </p:to>
                                    </p:set>
                                    <p:animEffect transition="in" filter="randombar(horizontal)">
                                      <p:cBhvr>
                                        <p:cTn id="32" dur="2000"/>
                                        <p:tgtEl>
                                          <p:spTgt spid="215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1515"/>
                                        </p:tgtEl>
                                        <p:attrNameLst>
                                          <p:attrName>style.visibility</p:attrName>
                                        </p:attrNameLst>
                                      </p:cBhvr>
                                      <p:to>
                                        <p:strVal val="visible"/>
                                      </p:to>
                                    </p:set>
                                    <p:animEffect transition="in" filter="randombar(horizontal)">
                                      <p:cBhvr>
                                        <p:cTn id="35" dur="2000"/>
                                        <p:tgtEl>
                                          <p:spTgt spid="215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1516"/>
                                        </p:tgtEl>
                                        <p:attrNameLst>
                                          <p:attrName>style.visibility</p:attrName>
                                        </p:attrNameLst>
                                      </p:cBhvr>
                                      <p:to>
                                        <p:strVal val="visible"/>
                                      </p:to>
                                    </p:set>
                                    <p:animEffect transition="in" filter="randombar(horizontal)">
                                      <p:cBhvr>
                                        <p:cTn id="38" dur="2000"/>
                                        <p:tgtEl>
                                          <p:spTgt spid="215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1517"/>
                                        </p:tgtEl>
                                        <p:attrNameLst>
                                          <p:attrName>style.visibility</p:attrName>
                                        </p:attrNameLst>
                                      </p:cBhvr>
                                      <p:to>
                                        <p:strVal val="visible"/>
                                      </p:to>
                                    </p:set>
                                    <p:animEffect transition="in" filter="randombar(horizontal)">
                                      <p:cBhvr>
                                        <p:cTn id="41" dur="2000"/>
                                        <p:tgtEl>
                                          <p:spTgt spid="215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1518"/>
                                        </p:tgtEl>
                                        <p:attrNameLst>
                                          <p:attrName>style.visibility</p:attrName>
                                        </p:attrNameLst>
                                      </p:cBhvr>
                                      <p:to>
                                        <p:strVal val="visible"/>
                                      </p:to>
                                    </p:set>
                                    <p:animEffect transition="in" filter="randombar(horizontal)">
                                      <p:cBhvr>
                                        <p:cTn id="44" dur="2000"/>
                                        <p:tgtEl>
                                          <p:spTgt spid="215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519"/>
                                        </p:tgtEl>
                                        <p:attrNameLst>
                                          <p:attrName>style.visibility</p:attrName>
                                        </p:attrNameLst>
                                      </p:cBhvr>
                                      <p:to>
                                        <p:strVal val="visible"/>
                                      </p:to>
                                    </p:set>
                                    <p:animEffect transition="in" filter="randombar(horizontal)">
                                      <p:cBhvr>
                                        <p:cTn id="47" dur="2000"/>
                                        <p:tgtEl>
                                          <p:spTgt spid="2151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1524"/>
                                        </p:tgtEl>
                                        <p:attrNameLst>
                                          <p:attrName>style.visibility</p:attrName>
                                        </p:attrNameLst>
                                      </p:cBhvr>
                                      <p:to>
                                        <p:strVal val="visible"/>
                                      </p:to>
                                    </p:set>
                                    <p:animEffect transition="in" filter="randombar(horizontal)">
                                      <p:cBhvr>
                                        <p:cTn id="50" dur="2000"/>
                                        <p:tgtEl>
                                          <p:spTgt spid="2152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1525"/>
                                        </p:tgtEl>
                                        <p:attrNameLst>
                                          <p:attrName>style.visibility</p:attrName>
                                        </p:attrNameLst>
                                      </p:cBhvr>
                                      <p:to>
                                        <p:strVal val="visible"/>
                                      </p:to>
                                    </p:set>
                                    <p:animEffect transition="in" filter="randombar(horizontal)">
                                      <p:cBhvr>
                                        <p:cTn id="53" dur="2000"/>
                                        <p:tgtEl>
                                          <p:spTgt spid="215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21526"/>
                                        </p:tgtEl>
                                        <p:attrNameLst>
                                          <p:attrName>style.visibility</p:attrName>
                                        </p:attrNameLst>
                                      </p:cBhvr>
                                      <p:to>
                                        <p:strVal val="visible"/>
                                      </p:to>
                                    </p:set>
                                    <p:animEffect transition="in" filter="barn(inHorizontal)">
                                      <p:cBhvr>
                                        <p:cTn id="58" dur="500"/>
                                        <p:tgtEl>
                                          <p:spTgt spid="21526"/>
                                        </p:tgtEl>
                                      </p:cBhvr>
                                    </p:animEffect>
                                  </p:childTnLst>
                                </p:cTn>
                              </p:par>
                              <p:par>
                                <p:cTn id="59" presetID="16" presetClass="entr" presetSubtype="26"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arn(inHorizontal)">
                                      <p:cBhvr>
                                        <p:cTn id="61" dur="500"/>
                                        <p:tgtEl>
                                          <p:spTgt spid="3"/>
                                        </p:tgtEl>
                                      </p:cBhvr>
                                    </p:animEffect>
                                  </p:childTnLst>
                                </p:cTn>
                              </p:par>
                              <p:par>
                                <p:cTn id="62" presetID="16" presetClass="entr" presetSubtype="26"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arn(inHorizontal)">
                                      <p:cBhvr>
                                        <p:cTn id="64" dur="500"/>
                                        <p:tgtEl>
                                          <p:spTgt spid="4"/>
                                        </p:tgtEl>
                                      </p:cBhvr>
                                    </p:animEffect>
                                  </p:childTnLst>
                                </p:cTn>
                              </p:par>
                              <p:par>
                                <p:cTn id="65" presetID="16" presetClass="entr" presetSubtype="26" fill="hold" grpId="0" nodeType="withEffect">
                                  <p:stCondLst>
                                    <p:cond delay="0"/>
                                  </p:stCondLst>
                                  <p:childTnLst>
                                    <p:set>
                                      <p:cBhvr>
                                        <p:cTn id="66" dur="1" fill="hold">
                                          <p:stCondLst>
                                            <p:cond delay="0"/>
                                          </p:stCondLst>
                                        </p:cTn>
                                        <p:tgtEl>
                                          <p:spTgt spid="21527"/>
                                        </p:tgtEl>
                                        <p:attrNameLst>
                                          <p:attrName>style.visibility</p:attrName>
                                        </p:attrNameLst>
                                      </p:cBhvr>
                                      <p:to>
                                        <p:strVal val="visible"/>
                                      </p:to>
                                    </p:set>
                                    <p:animEffect transition="in" filter="barn(inHorizontal)">
                                      <p:cBhvr>
                                        <p:cTn id="67" dur="500"/>
                                        <p:tgtEl>
                                          <p:spTgt spid="215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21528"/>
                                        </p:tgtEl>
                                        <p:attrNameLst>
                                          <p:attrName>style.visibility</p:attrName>
                                        </p:attrNameLst>
                                      </p:cBhvr>
                                      <p:to>
                                        <p:strVal val="visible"/>
                                      </p:to>
                                    </p:set>
                                    <p:animEffect transition="in" filter="strips(downLeft)">
                                      <p:cBhvr>
                                        <p:cTn id="72" dur="500"/>
                                        <p:tgtEl>
                                          <p:spTgt spid="21528"/>
                                        </p:tgtEl>
                                      </p:cBhvr>
                                    </p:animEffect>
                                  </p:childTnLst>
                                </p:cTn>
                              </p:par>
                              <p:par>
                                <p:cTn id="73" presetID="18" presetClass="entr" presetSubtype="12" fill="hold" nodeType="withEffect">
                                  <p:stCondLst>
                                    <p:cond delay="0"/>
                                  </p:stCondLst>
                                  <p:childTnLst>
                                    <p:set>
                                      <p:cBhvr>
                                        <p:cTn id="74" dur="1" fill="hold">
                                          <p:stCondLst>
                                            <p:cond delay="0"/>
                                          </p:stCondLst>
                                        </p:cTn>
                                        <p:tgtEl>
                                          <p:spTgt spid="21521"/>
                                        </p:tgtEl>
                                        <p:attrNameLst>
                                          <p:attrName>style.visibility</p:attrName>
                                        </p:attrNameLst>
                                      </p:cBhvr>
                                      <p:to>
                                        <p:strVal val="visible"/>
                                      </p:to>
                                    </p:set>
                                    <p:animEffect transition="in" filter="strips(downLeft)">
                                      <p:cBhvr>
                                        <p:cTn id="75" dur="500"/>
                                        <p:tgtEl>
                                          <p:spTgt spid="21521"/>
                                        </p:tgtEl>
                                      </p:cBhvr>
                                    </p:animEffect>
                                  </p:childTnLst>
                                </p:cTn>
                              </p:par>
                              <p:par>
                                <p:cTn id="76" presetID="18" presetClass="entr" presetSubtype="12"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strips(downLeft)">
                                      <p:cBhvr>
                                        <p:cTn id="78" dur="500"/>
                                        <p:tgtEl>
                                          <p:spTgt spid="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0" presetClass="entr" presetSubtype="0" fill="hold" grpId="0" nodeType="clickEffect">
                                  <p:stCondLst>
                                    <p:cond delay="0"/>
                                  </p:stCondLst>
                                  <p:childTnLst>
                                    <p:set>
                                      <p:cBhvr>
                                        <p:cTn id="82" dur="1" fill="hold">
                                          <p:stCondLst>
                                            <p:cond delay="0"/>
                                          </p:stCondLst>
                                        </p:cTn>
                                        <p:tgtEl>
                                          <p:spTgt spid="21529"/>
                                        </p:tgtEl>
                                        <p:attrNameLst>
                                          <p:attrName>style.visibility</p:attrName>
                                        </p:attrNameLst>
                                      </p:cBhvr>
                                      <p:to>
                                        <p:strVal val="visible"/>
                                      </p:to>
                                    </p:set>
                                    <p:animEffect transition="in" filter="wedge">
                                      <p:cBhvr>
                                        <p:cTn id="83" dur="2000"/>
                                        <p:tgtEl>
                                          <p:spTgt spid="21529"/>
                                        </p:tgtEl>
                                      </p:cBhvr>
                                    </p:animEffect>
                                  </p:childTnLst>
                                </p:cTn>
                              </p:par>
                              <p:par>
                                <p:cTn id="84" presetID="20" presetClass="entr" presetSubtype="0" fill="hold" nodeType="withEffect">
                                  <p:stCondLst>
                                    <p:cond delay="0"/>
                                  </p:stCondLst>
                                  <p:childTnLst>
                                    <p:set>
                                      <p:cBhvr>
                                        <p:cTn id="85" dur="1" fill="hold">
                                          <p:stCondLst>
                                            <p:cond delay="0"/>
                                          </p:stCondLst>
                                        </p:cTn>
                                        <p:tgtEl>
                                          <p:spTgt spid="21523"/>
                                        </p:tgtEl>
                                        <p:attrNameLst>
                                          <p:attrName>style.visibility</p:attrName>
                                        </p:attrNameLst>
                                      </p:cBhvr>
                                      <p:to>
                                        <p:strVal val="visible"/>
                                      </p:to>
                                    </p:set>
                                    <p:animEffect transition="in" filter="wedge">
                                      <p:cBhvr>
                                        <p:cTn id="86" dur="2000"/>
                                        <p:tgtEl>
                                          <p:spTgt spid="2152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randombar(horizontal)">
                                      <p:cBhvr>
                                        <p:cTn id="91" dur="500"/>
                                        <p:tgtEl>
                                          <p:spTgt spid="2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randombar(horizontal)">
                                      <p:cBhvr>
                                        <p:cTn id="96" dur="500"/>
                                        <p:tgtEl>
                                          <p:spTgt spid="3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1506"/>
                                        </p:tgtEl>
                                        <p:attrNameLst>
                                          <p:attrName>style.visibility</p:attrName>
                                        </p:attrNameLst>
                                      </p:cBhvr>
                                      <p:to>
                                        <p:strVal val="visible"/>
                                      </p:to>
                                    </p:set>
                                    <p:animEffect transition="in" filter="randombar(horizontal)">
                                      <p:cBhvr>
                                        <p:cTn id="101" dur="500"/>
                                        <p:tgtEl>
                                          <p:spTgt spid="2150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nodeType="clickEffect">
                                  <p:stCondLst>
                                    <p:cond delay="0"/>
                                  </p:stCondLst>
                                  <p:childTnLst>
                                    <p:set>
                                      <p:cBhvr>
                                        <p:cTn id="105" dur="1" fill="hold">
                                          <p:stCondLst>
                                            <p:cond delay="0"/>
                                          </p:stCondLst>
                                        </p:cTn>
                                        <p:tgtEl>
                                          <p:spTgt spid="21531"/>
                                        </p:tgtEl>
                                        <p:attrNameLst>
                                          <p:attrName>style.visibility</p:attrName>
                                        </p:attrNameLst>
                                      </p:cBhvr>
                                      <p:to>
                                        <p:strVal val="visible"/>
                                      </p:to>
                                    </p:set>
                                    <p:animEffect transition="in" filter="randombar(horizontal)">
                                      <p:cBhvr>
                                        <p:cTn id="106" dur="500"/>
                                        <p:tgtEl>
                                          <p:spTgt spid="21531"/>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1530"/>
                                        </p:tgtEl>
                                        <p:attrNameLst>
                                          <p:attrName>style.visibility</p:attrName>
                                        </p:attrNameLst>
                                      </p:cBhvr>
                                      <p:to>
                                        <p:strVal val="visible"/>
                                      </p:to>
                                    </p:set>
                                    <p:animEffect transition="in" filter="randombar(horizontal)">
                                      <p:cBhvr>
                                        <p:cTn id="109" dur="500"/>
                                        <p:tgtEl>
                                          <p:spTgt spid="2153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21532"/>
                                        </p:tgtEl>
                                        <p:attrNameLst>
                                          <p:attrName>style.visibility</p:attrName>
                                        </p:attrNameLst>
                                      </p:cBhvr>
                                      <p:to>
                                        <p:strVal val="visible"/>
                                      </p:to>
                                    </p:set>
                                    <p:animEffect transition="in" filter="strips(downLeft)">
                                      <p:cBhvr>
                                        <p:cTn id="114" dur="500"/>
                                        <p:tgtEl>
                                          <p:spTgt spid="21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506" grpId="0" animBg="1"/>
      <p:bldP spid="21509" grpId="0"/>
      <p:bldP spid="21514" grpId="0" animBg="1"/>
      <p:bldP spid="21515" grpId="0" animBg="1"/>
      <p:bldP spid="21516" grpId="0"/>
      <p:bldP spid="21517" grpId="0"/>
      <p:bldP spid="21518" grpId="0"/>
      <p:bldP spid="21519" grpId="0"/>
      <p:bldP spid="21524" grpId="0"/>
      <p:bldP spid="21525" grpId="0"/>
      <p:bldP spid="21526" grpId="0"/>
      <p:bldP spid="21527" grpId="0"/>
      <p:bldP spid="21528" grpId="0"/>
      <p:bldP spid="21529" grpId="0"/>
      <p:bldP spid="5" grpId="0" animBg="1"/>
      <p:bldP spid="21530" grpId="0"/>
      <p:bldP spid="21532" grpId="0"/>
      <p:bldP spid="30" grpId="0" animBg="1"/>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r>
              <a:rPr lang="en-US" sz="4000" smtClean="0">
                <a:solidFill>
                  <a:srgbClr val="7030A0"/>
                </a:solidFill>
              </a:rPr>
              <a:t>b) Mục tiêu tối đa hóa doanh thu</a:t>
            </a:r>
          </a:p>
        </p:txBody>
      </p:sp>
      <p:sp>
        <p:nvSpPr>
          <p:cNvPr id="50179" name="Content Placeholder 2"/>
          <p:cNvSpPr>
            <a:spLocks noGrp="1"/>
          </p:cNvSpPr>
          <p:nvPr>
            <p:ph sz="quarter" idx="1"/>
          </p:nvPr>
        </p:nvSpPr>
        <p:spPr>
          <a:xfrm>
            <a:off x="5056188" y="1600200"/>
            <a:ext cx="3709987" cy="4495800"/>
          </a:xfrm>
        </p:spPr>
        <p:txBody>
          <a:bodyPr/>
          <a:lstStyle/>
          <a:p>
            <a:pPr>
              <a:buFontTx/>
              <a:buNone/>
            </a:pPr>
            <a:r>
              <a:rPr lang="en-US" smtClean="0"/>
              <a:t>Tối đa hóa doanh thu: TRmax</a:t>
            </a:r>
            <a:r>
              <a:rPr lang="en-US" smtClean="0">
                <a:sym typeface="Wingdings" panose="05000000000000000000" pitchFamily="2" charset="2"/>
              </a:rPr>
              <a:t> </a:t>
            </a:r>
            <a:r>
              <a:rPr lang="en-US" smtClean="0"/>
              <a:t> TR’ = 0</a:t>
            </a:r>
          </a:p>
          <a:p>
            <a:pPr>
              <a:buFontTx/>
              <a:buNone/>
            </a:pPr>
            <a:r>
              <a:rPr lang="en-US" smtClean="0"/>
              <a:t>		      </a:t>
            </a:r>
            <a:r>
              <a:rPr lang="en-US" smtClean="0">
                <a:sym typeface="Wingdings" panose="05000000000000000000" pitchFamily="2" charset="2"/>
              </a:rPr>
              <a:t> MR = 0</a:t>
            </a:r>
            <a:endParaRPr lang="en-US" smtClean="0"/>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99727ED7-AE0E-45D7-8F63-98FCFE9661AF}" type="slidenum">
              <a:rPr lang="en-US" sz="1200">
                <a:solidFill>
                  <a:srgbClr val="FFFFFF"/>
                </a:solidFill>
              </a:rPr>
              <a:pPr>
                <a:lnSpc>
                  <a:spcPct val="80000"/>
                </a:lnSpc>
                <a:spcBef>
                  <a:spcPct val="0"/>
                </a:spcBef>
                <a:buClrTx/>
                <a:buSzTx/>
                <a:buFontTx/>
                <a:buNone/>
              </a:pPr>
              <a:t>32</a:t>
            </a:fld>
            <a:endParaRPr lang="en-US" sz="1200">
              <a:solidFill>
                <a:srgbClr val="FFFFFF"/>
              </a:solidFill>
            </a:endParaRPr>
          </a:p>
        </p:txBody>
      </p:sp>
      <p:cxnSp>
        <p:nvCxnSpPr>
          <p:cNvPr id="8" name="Straight Arrow Connector 22"/>
          <p:cNvCxnSpPr>
            <a:cxnSpLocks noChangeShapeType="1"/>
          </p:cNvCxnSpPr>
          <p:nvPr/>
        </p:nvCxnSpPr>
        <p:spPr bwMode="auto">
          <a:xfrm rot="5400000" flipH="1" flipV="1">
            <a:off x="-1058069" y="4285457"/>
            <a:ext cx="38576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26"/>
          <p:cNvCxnSpPr>
            <a:cxnSpLocks noChangeShapeType="1"/>
          </p:cNvCxnSpPr>
          <p:nvPr/>
        </p:nvCxnSpPr>
        <p:spPr bwMode="auto">
          <a:xfrm>
            <a:off x="869950" y="6215063"/>
            <a:ext cx="6000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941388" y="2643188"/>
            <a:ext cx="4286250" cy="350043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11" name="Straight Connector 30"/>
          <p:cNvCxnSpPr>
            <a:cxnSpLocks noChangeShapeType="1"/>
          </p:cNvCxnSpPr>
          <p:nvPr/>
        </p:nvCxnSpPr>
        <p:spPr bwMode="auto">
          <a:xfrm rot="16200000" flipH="1">
            <a:off x="227013" y="3429000"/>
            <a:ext cx="3714750" cy="2286000"/>
          </a:xfrm>
          <a:prstGeom prst="line">
            <a:avLst/>
          </a:prstGeom>
          <a:ln>
            <a:headEnd/>
            <a:tailEnd/>
          </a:ln>
        </p:spPr>
        <p:style>
          <a:lnRef idx="1">
            <a:schemeClr val="accent2"/>
          </a:lnRef>
          <a:fillRef idx="0">
            <a:schemeClr val="accent2"/>
          </a:fillRef>
          <a:effectRef idx="0">
            <a:schemeClr val="accent2"/>
          </a:effectRef>
          <a:fontRef idx="minor">
            <a:schemeClr val="tx1"/>
          </a:fontRef>
        </p:style>
      </p:cxnSp>
      <p:sp>
        <p:nvSpPr>
          <p:cNvPr id="12" name="Freeform 31"/>
          <p:cNvSpPr>
            <a:spLocks noChangeArrowheads="1"/>
          </p:cNvSpPr>
          <p:nvPr/>
        </p:nvSpPr>
        <p:spPr bwMode="auto">
          <a:xfrm>
            <a:off x="1227138" y="2643188"/>
            <a:ext cx="2438400" cy="2676525"/>
          </a:xfrm>
          <a:custGeom>
            <a:avLst/>
            <a:gdLst>
              <a:gd name="T0" fmla="*/ 0 w 2438400"/>
              <a:gd name="T1" fmla="*/ 2184432 h 2676359"/>
              <a:gd name="T2" fmla="*/ 577516 w 2438400"/>
              <a:gd name="T3" fmla="*/ 2618105 h 2676359"/>
              <a:gd name="T4" fmla="*/ 1652337 w 2438400"/>
              <a:gd name="T5" fmla="*/ 1815015 h 2676359"/>
              <a:gd name="T6" fmla="*/ 2438400 w 2438400"/>
              <a:gd name="T7" fmla="*/ 0 h 2676359"/>
              <a:gd name="T8" fmla="*/ 2438400 w 2438400"/>
              <a:gd name="T9" fmla="*/ 0 h 2676359"/>
              <a:gd name="T10" fmla="*/ 0 60000 65536"/>
              <a:gd name="T11" fmla="*/ 0 60000 65536"/>
              <a:gd name="T12" fmla="*/ 0 60000 65536"/>
              <a:gd name="T13" fmla="*/ 0 60000 65536"/>
              <a:gd name="T14" fmla="*/ 0 60000 65536"/>
              <a:gd name="T15" fmla="*/ 0 w 2438400"/>
              <a:gd name="T16" fmla="*/ 0 h 2676359"/>
              <a:gd name="T17" fmla="*/ 2438400 w 2438400"/>
              <a:gd name="T18" fmla="*/ 2676359 h 2676359"/>
            </a:gdLst>
            <a:ahLst/>
            <a:cxnLst>
              <a:cxn ang="T10">
                <a:pos x="T0" y="T1"/>
              </a:cxn>
              <a:cxn ang="T11">
                <a:pos x="T2" y="T3"/>
              </a:cxn>
              <a:cxn ang="T12">
                <a:pos x="T4" y="T5"/>
              </a:cxn>
              <a:cxn ang="T13">
                <a:pos x="T6" y="T7"/>
              </a:cxn>
              <a:cxn ang="T14">
                <a:pos x="T8" y="T9"/>
              </a:cxn>
            </a:cxnLst>
            <a:rect l="T15" t="T16" r="T17" b="T18"/>
            <a:pathLst>
              <a:path w="2438400" h="2676359">
                <a:moveTo>
                  <a:pt x="0" y="2181727"/>
                </a:moveTo>
                <a:cubicBezTo>
                  <a:pt x="151063" y="2429043"/>
                  <a:pt x="302127" y="2676359"/>
                  <a:pt x="577516" y="2614864"/>
                </a:cubicBezTo>
                <a:cubicBezTo>
                  <a:pt x="852905" y="2553369"/>
                  <a:pt x="1342190" y="2248569"/>
                  <a:pt x="1652337" y="1812758"/>
                </a:cubicBezTo>
                <a:cubicBezTo>
                  <a:pt x="1962484" y="1376947"/>
                  <a:pt x="2438400" y="0"/>
                  <a:pt x="2438400" y="0"/>
                </a:cubicBezTo>
              </a:path>
            </a:pathLst>
          </a:custGeom>
          <a:noFill/>
          <a:ln w="28575"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32"/>
          <p:cNvSpPr>
            <a:spLocks noChangeArrowheads="1"/>
          </p:cNvSpPr>
          <p:nvPr/>
        </p:nvSpPr>
        <p:spPr bwMode="auto">
          <a:xfrm rot="265326">
            <a:off x="1500188" y="3203575"/>
            <a:ext cx="3497262" cy="1658938"/>
          </a:xfrm>
          <a:custGeom>
            <a:avLst/>
            <a:gdLst>
              <a:gd name="T0" fmla="*/ 0 w 3497179"/>
              <a:gd name="T1" fmla="*/ 1156347 h 1657684"/>
              <a:gd name="T2" fmla="*/ 401253 w 3497179"/>
              <a:gd name="T3" fmla="*/ 1400647 h 1657684"/>
              <a:gd name="T4" fmla="*/ 1364226 w 3497179"/>
              <a:gd name="T5" fmla="*/ 1547226 h 1657684"/>
              <a:gd name="T6" fmla="*/ 2921050 w 3497179"/>
              <a:gd name="T7" fmla="*/ 586319 h 1657684"/>
              <a:gd name="T8" fmla="*/ 3498844 w 3497179"/>
              <a:gd name="T9" fmla="*/ 0 h 1657684"/>
              <a:gd name="T10" fmla="*/ 3498844 w 3497179"/>
              <a:gd name="T11" fmla="*/ 0 h 1657684"/>
              <a:gd name="T12" fmla="*/ 0 60000 65536"/>
              <a:gd name="T13" fmla="*/ 0 60000 65536"/>
              <a:gd name="T14" fmla="*/ 0 60000 65536"/>
              <a:gd name="T15" fmla="*/ 0 60000 65536"/>
              <a:gd name="T16" fmla="*/ 0 60000 65536"/>
              <a:gd name="T17" fmla="*/ 0 60000 65536"/>
              <a:gd name="T18" fmla="*/ 0 w 3497179"/>
              <a:gd name="T19" fmla="*/ 0 h 1657684"/>
              <a:gd name="T20" fmla="*/ 3497179 w 3497179"/>
              <a:gd name="T21" fmla="*/ 1657684 h 1657684"/>
            </a:gdLst>
            <a:ahLst/>
            <a:cxnLst>
              <a:cxn ang="T12">
                <a:pos x="T0" y="T1"/>
              </a:cxn>
              <a:cxn ang="T13">
                <a:pos x="T2" y="T3"/>
              </a:cxn>
              <a:cxn ang="T14">
                <a:pos x="T4" y="T5"/>
              </a:cxn>
              <a:cxn ang="T15">
                <a:pos x="T6" y="T7"/>
              </a:cxn>
              <a:cxn ang="T16">
                <a:pos x="T8" y="T9"/>
              </a:cxn>
              <a:cxn ang="T17">
                <a:pos x="T10" y="T11"/>
              </a:cxn>
            </a:cxnLst>
            <a:rect l="T18" t="T19" r="T20" b="T21"/>
            <a:pathLst>
              <a:path w="3497179" h="1657684">
                <a:moveTo>
                  <a:pt x="0" y="1138990"/>
                </a:moveTo>
                <a:cubicBezTo>
                  <a:pt x="86895" y="1227222"/>
                  <a:pt x="173790" y="1315454"/>
                  <a:pt x="401053" y="1379622"/>
                </a:cubicBezTo>
                <a:cubicBezTo>
                  <a:pt x="628316" y="1443790"/>
                  <a:pt x="943811" y="1657684"/>
                  <a:pt x="1363579" y="1524000"/>
                </a:cubicBezTo>
                <a:cubicBezTo>
                  <a:pt x="1783347" y="1390316"/>
                  <a:pt x="2564064" y="831516"/>
                  <a:pt x="2919664" y="577516"/>
                </a:cubicBezTo>
                <a:cubicBezTo>
                  <a:pt x="3275264" y="323516"/>
                  <a:pt x="3497179" y="0"/>
                  <a:pt x="3497179" y="0"/>
                </a:cubicBezTo>
              </a:path>
            </a:pathLst>
          </a:custGeom>
          <a:noFill/>
          <a:ln w="19050" algn="ctr">
            <a:solidFill>
              <a:srgbClr val="7561E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TextBox 33"/>
          <p:cNvSpPr txBox="1">
            <a:spLocks noChangeArrowheads="1"/>
          </p:cNvSpPr>
          <p:nvPr/>
        </p:nvSpPr>
        <p:spPr bwMode="auto">
          <a:xfrm>
            <a:off x="4370388" y="5072063"/>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D</a:t>
            </a:r>
          </a:p>
        </p:txBody>
      </p:sp>
      <p:sp>
        <p:nvSpPr>
          <p:cNvPr id="15" name="TextBox 34"/>
          <p:cNvSpPr txBox="1">
            <a:spLocks noChangeArrowheads="1"/>
          </p:cNvSpPr>
          <p:nvPr/>
        </p:nvSpPr>
        <p:spPr bwMode="auto">
          <a:xfrm>
            <a:off x="3143250" y="5678488"/>
            <a:ext cx="58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MR</a:t>
            </a:r>
          </a:p>
        </p:txBody>
      </p:sp>
      <p:sp>
        <p:nvSpPr>
          <p:cNvPr id="16" name="TextBox 35"/>
          <p:cNvSpPr txBox="1">
            <a:spLocks noChangeArrowheads="1"/>
          </p:cNvSpPr>
          <p:nvPr/>
        </p:nvSpPr>
        <p:spPr bwMode="auto">
          <a:xfrm>
            <a:off x="4187825" y="3221038"/>
            <a:ext cx="67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ATC</a:t>
            </a:r>
          </a:p>
        </p:txBody>
      </p:sp>
      <p:sp>
        <p:nvSpPr>
          <p:cNvPr id="17" name="TextBox 36"/>
          <p:cNvSpPr txBox="1">
            <a:spLocks noChangeArrowheads="1"/>
          </p:cNvSpPr>
          <p:nvPr/>
        </p:nvSpPr>
        <p:spPr bwMode="auto">
          <a:xfrm>
            <a:off x="3155950" y="2500313"/>
            <a:ext cx="58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MC</a:t>
            </a:r>
          </a:p>
        </p:txBody>
      </p:sp>
      <p:cxnSp>
        <p:nvCxnSpPr>
          <p:cNvPr id="18" name="Straight Connector 38"/>
          <p:cNvCxnSpPr>
            <a:cxnSpLocks noChangeShapeType="1"/>
          </p:cNvCxnSpPr>
          <p:nvPr/>
        </p:nvCxnSpPr>
        <p:spPr bwMode="auto">
          <a:xfrm flipH="1">
            <a:off x="3100388" y="4392613"/>
            <a:ext cx="1587" cy="1811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43"/>
          <p:cNvCxnSpPr>
            <a:cxnSpLocks noChangeShapeType="1"/>
          </p:cNvCxnSpPr>
          <p:nvPr/>
        </p:nvCxnSpPr>
        <p:spPr bwMode="auto">
          <a:xfrm flipH="1">
            <a:off x="927100" y="4391025"/>
            <a:ext cx="21748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TextBox 46"/>
          <p:cNvSpPr txBox="1">
            <a:spLocks noChangeArrowheads="1"/>
          </p:cNvSpPr>
          <p:nvPr/>
        </p:nvSpPr>
        <p:spPr bwMode="auto">
          <a:xfrm>
            <a:off x="6442075" y="6215063"/>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Q</a:t>
            </a:r>
          </a:p>
        </p:txBody>
      </p:sp>
      <p:sp>
        <p:nvSpPr>
          <p:cNvPr id="23" name="TextBox 47"/>
          <p:cNvSpPr txBox="1">
            <a:spLocks noChangeArrowheads="1"/>
          </p:cNvSpPr>
          <p:nvPr/>
        </p:nvSpPr>
        <p:spPr bwMode="auto">
          <a:xfrm>
            <a:off x="498475" y="2357438"/>
            <a:ext cx="30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P</a:t>
            </a:r>
          </a:p>
        </p:txBody>
      </p:sp>
      <p:sp>
        <p:nvSpPr>
          <p:cNvPr id="24" name="TextBox 48"/>
          <p:cNvSpPr txBox="1">
            <a:spLocks noChangeArrowheads="1"/>
          </p:cNvSpPr>
          <p:nvPr/>
        </p:nvSpPr>
        <p:spPr bwMode="auto">
          <a:xfrm>
            <a:off x="2798763" y="6215063"/>
            <a:ext cx="47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Q</a:t>
            </a:r>
            <a:r>
              <a:rPr lang="en-US" sz="2000" baseline="-25000">
                <a:latin typeface="Arial" panose="020B0604020202020204" pitchFamily="34" charset="0"/>
              </a:rPr>
              <a:t>2</a:t>
            </a:r>
            <a:endParaRPr lang="en-US" sz="2000">
              <a:latin typeface="Arial" panose="020B0604020202020204" pitchFamily="34" charset="0"/>
            </a:endParaRPr>
          </a:p>
        </p:txBody>
      </p:sp>
      <p:sp>
        <p:nvSpPr>
          <p:cNvPr id="25" name="TextBox 49"/>
          <p:cNvSpPr txBox="1">
            <a:spLocks noChangeArrowheads="1"/>
          </p:cNvSpPr>
          <p:nvPr/>
        </p:nvSpPr>
        <p:spPr bwMode="auto">
          <a:xfrm>
            <a:off x="369888" y="4173538"/>
            <a:ext cx="450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000">
                <a:latin typeface="Arial" panose="020B0604020202020204" pitchFamily="34" charset="0"/>
              </a:rPr>
              <a:t>P</a:t>
            </a:r>
            <a:r>
              <a:rPr lang="en-US" sz="2000" baseline="-25000">
                <a:latin typeface="Arial" panose="020B0604020202020204" pitchFamily="34" charset="0"/>
              </a:rPr>
              <a:t>2</a:t>
            </a:r>
            <a:endParaRPr lang="en-US" sz="2000">
              <a:latin typeface="Arial" panose="020B0604020202020204" pitchFamily="34" charset="0"/>
            </a:endParaRPr>
          </a:p>
        </p:txBody>
      </p:sp>
      <p:sp>
        <p:nvSpPr>
          <p:cNvPr id="29" name="Rectangle 56"/>
          <p:cNvSpPr>
            <a:spLocks noChangeArrowheads="1"/>
          </p:cNvSpPr>
          <p:nvPr/>
        </p:nvSpPr>
        <p:spPr bwMode="auto">
          <a:xfrm>
            <a:off x="1984375" y="3157538"/>
            <a:ext cx="118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cs typeface="Times New Roman" panose="02020603050405020304" pitchFamily="18" charset="0"/>
              </a:rPr>
              <a:t>TR max</a:t>
            </a:r>
            <a:endParaRPr lang="en-US" sz="2400">
              <a:latin typeface="Arial" panose="020B0604020202020204" pitchFamily="34" charset="0"/>
            </a:endParaRPr>
          </a:p>
        </p:txBody>
      </p:sp>
      <p:cxnSp>
        <p:nvCxnSpPr>
          <p:cNvPr id="30" name="Straight Arrow Connector 58"/>
          <p:cNvCxnSpPr>
            <a:cxnSpLocks noChangeShapeType="1"/>
          </p:cNvCxnSpPr>
          <p:nvPr/>
        </p:nvCxnSpPr>
        <p:spPr bwMode="auto">
          <a:xfrm rot="5400000">
            <a:off x="1484313" y="3871913"/>
            <a:ext cx="1071562" cy="5000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lide(fromBottom)">
                                      <p:cBhvr>
                                        <p:cTn id="7" dur="500"/>
                                        <p:tgtEl>
                                          <p:spTgt spid="501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0179">
                                            <p:txEl>
                                              <p:pRg st="0" end="0"/>
                                            </p:txEl>
                                          </p:spTgt>
                                        </p:tgtEl>
                                        <p:attrNameLst>
                                          <p:attrName>style.visibility</p:attrName>
                                        </p:attrNameLst>
                                      </p:cBhvr>
                                      <p:to>
                                        <p:strVal val="visible"/>
                                      </p:to>
                                    </p:set>
                                    <p:animEffect transition="in" filter="slide(fromBottom)">
                                      <p:cBhvr>
                                        <p:cTn id="11" dur="500"/>
                                        <p:tgtEl>
                                          <p:spTgt spid="50179">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animEffect transition="in" filter="slide(fromBottom)">
                                      <p:cBhvr>
                                        <p:cTn id="15" dur="500"/>
                                        <p:tgtEl>
                                          <p:spTgt spid="501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2000"/>
                                        <p:tgtEl>
                                          <p:spTgt spid="8"/>
                                        </p:tgtEl>
                                      </p:cBhvr>
                                    </p:animEffect>
                                  </p:childTnLst>
                                </p:cTn>
                              </p:par>
                              <p:par>
                                <p:cTn id="21" presetID="14"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2000"/>
                                        <p:tgtEl>
                                          <p:spTgt spid="9"/>
                                        </p:tgtEl>
                                      </p:cBhvr>
                                    </p:animEffect>
                                  </p:childTnLst>
                                </p:cTn>
                              </p:par>
                              <p:par>
                                <p:cTn id="24" presetID="14"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2000"/>
                                        <p:tgtEl>
                                          <p:spTgt spid="10"/>
                                        </p:tgtEl>
                                      </p:cBhvr>
                                    </p:animEffect>
                                  </p:childTnLst>
                                </p:cTn>
                              </p:par>
                              <p:par>
                                <p:cTn id="27" presetID="14"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2000"/>
                                        <p:tgtEl>
                                          <p:spTgt spid="11"/>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2000"/>
                                        <p:tgtEl>
                                          <p:spTgt spid="12"/>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2000"/>
                                        <p:tgtEl>
                                          <p:spTgt spid="13"/>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randombar(horizontal)">
                                      <p:cBhvr>
                                        <p:cTn id="38" dur="2000"/>
                                        <p:tgtEl>
                                          <p:spTgt spid="14"/>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2000"/>
                                        <p:tgtEl>
                                          <p:spTgt spid="15"/>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20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20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2000"/>
                                        <p:tgtEl>
                                          <p:spTgt spid="2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randombar(horizontal)">
                                      <p:cBhvr>
                                        <p:cTn id="53" dur="2000"/>
                                        <p:tgtEl>
                                          <p:spTgt spid="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Horizontal)">
                                      <p:cBhvr>
                                        <p:cTn id="58" dur="500"/>
                                        <p:tgtEl>
                                          <p:spTgt spid="24"/>
                                        </p:tgtEl>
                                      </p:cBhvr>
                                    </p:animEffect>
                                  </p:childTnLst>
                                </p:cTn>
                              </p:par>
                              <p:par>
                                <p:cTn id="59" presetID="16" presetClass="entr" presetSubtype="26"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arn(inHorizontal)">
                                      <p:cBhvr>
                                        <p:cTn id="61" dur="500"/>
                                        <p:tgtEl>
                                          <p:spTgt spid="18"/>
                                        </p:tgtEl>
                                      </p:cBhvr>
                                    </p:animEffect>
                                  </p:childTnLst>
                                </p:cTn>
                              </p:par>
                              <p:par>
                                <p:cTn id="62" presetID="16" presetClass="entr" presetSubtype="26"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Horizontal)">
                                      <p:cBhvr>
                                        <p:cTn id="64" dur="500"/>
                                        <p:tgtEl>
                                          <p:spTgt spid="20"/>
                                        </p:tgtEl>
                                      </p:cBhvr>
                                    </p:animEffect>
                                  </p:childTnLst>
                                </p:cTn>
                              </p:par>
                              <p:par>
                                <p:cTn id="65" presetID="16" presetClass="entr" presetSubtype="2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Horizontal)">
                                      <p:cBhvr>
                                        <p:cTn id="67" dur="500"/>
                                        <p:tgtEl>
                                          <p:spTgt spid="2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randombar(horizontal)">
                                      <p:cBhvr>
                                        <p:cTn id="72" dur="500"/>
                                        <p:tgtEl>
                                          <p:spTgt spid="30"/>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randombar(horizontal)">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P spid="12" grpId="0" animBg="1"/>
      <p:bldP spid="13" grpId="0" animBg="1"/>
      <p:bldP spid="14" grpId="0"/>
      <p:bldP spid="15" grpId="0"/>
      <p:bldP spid="16" grpId="0"/>
      <p:bldP spid="17" grpId="0"/>
      <p:bldP spid="22" grpId="0"/>
      <p:bldP spid="23" grpId="0"/>
      <p:bldP spid="24" grpId="0"/>
      <p:bldP spid="25"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49225" y="228600"/>
            <a:ext cx="8766175" cy="990600"/>
          </a:xfrm>
        </p:spPr>
        <p:txBody>
          <a:bodyPr/>
          <a:lstStyle/>
          <a:p>
            <a:r>
              <a:rPr lang="en-US" sz="3600" smtClean="0">
                <a:solidFill>
                  <a:srgbClr val="7030A0"/>
                </a:solidFill>
              </a:rPr>
              <a:t>c) Mục tiêu mở rộng thị trường mà không bị lỗ</a:t>
            </a:r>
          </a:p>
        </p:txBody>
      </p:sp>
      <p:sp>
        <p:nvSpPr>
          <p:cNvPr id="51203" name="Content Placeholder 2"/>
          <p:cNvSpPr>
            <a:spLocks noGrp="1"/>
          </p:cNvSpPr>
          <p:nvPr>
            <p:ph sz="quarter" idx="1"/>
          </p:nvPr>
        </p:nvSpPr>
        <p:spPr>
          <a:xfrm>
            <a:off x="612775" y="1600200"/>
            <a:ext cx="8153400" cy="4495800"/>
          </a:xfrm>
        </p:spPr>
        <p:txBody>
          <a:bodyPr/>
          <a:lstStyle/>
          <a:p>
            <a:r>
              <a:rPr lang="en-US" smtClean="0"/>
              <a:t>Điều kiện để mở rộng thị trường: Q max</a:t>
            </a:r>
          </a:p>
          <a:p>
            <a:r>
              <a:rPr lang="en-US" smtClean="0"/>
              <a:t>Điều kiện không bị lỗ: TR &gt; TC</a:t>
            </a:r>
          </a:p>
          <a:p>
            <a:pPr>
              <a:buFont typeface="Wingdings" panose="05000000000000000000" pitchFamily="2" charset="2"/>
              <a:buChar char="à"/>
            </a:pPr>
            <a:r>
              <a:rPr lang="en-US" smtClean="0">
                <a:sym typeface="Wingdings" panose="05000000000000000000" pitchFamily="2" charset="2"/>
              </a:rPr>
              <a:t>Giới hạn: Qmax</a:t>
            </a:r>
          </a:p>
          <a:p>
            <a:pPr>
              <a:buFont typeface="Wingdings" panose="05000000000000000000" pitchFamily="2" charset="2"/>
              <a:buNone/>
            </a:pPr>
            <a:r>
              <a:rPr lang="en-US" smtClean="0">
                <a:sym typeface="Wingdings" panose="05000000000000000000" pitchFamily="2" charset="2"/>
              </a:rPr>
              <a:t>			TR = TC</a:t>
            </a:r>
          </a:p>
        </p:txBody>
      </p:sp>
      <p:sp>
        <p:nvSpPr>
          <p:cNvPr id="56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DC7483DC-3F6C-4C72-AB63-40FF3165D6DD}" type="slidenum">
              <a:rPr lang="en-US" sz="1200">
                <a:solidFill>
                  <a:srgbClr val="FFFFFF"/>
                </a:solidFill>
              </a:rPr>
              <a:pPr>
                <a:lnSpc>
                  <a:spcPct val="80000"/>
                </a:lnSpc>
                <a:spcBef>
                  <a:spcPct val="0"/>
                </a:spcBef>
                <a:buClrTx/>
                <a:buSzTx/>
                <a:buFontTx/>
                <a:buNone/>
              </a:pPr>
              <a:t>33</a:t>
            </a:fld>
            <a:endParaRPr lang="en-US" sz="1200">
              <a:solidFill>
                <a:srgbClr val="FFFFFF"/>
              </a:solidFill>
            </a:endParaRPr>
          </a:p>
        </p:txBody>
      </p:sp>
      <p:cxnSp>
        <p:nvCxnSpPr>
          <p:cNvPr id="7" name="Straight Connector 6"/>
          <p:cNvCxnSpPr/>
          <p:nvPr/>
        </p:nvCxnSpPr>
        <p:spPr>
          <a:xfrm flipV="1">
            <a:off x="5029200" y="2514600"/>
            <a:ext cx="152400" cy="42863"/>
          </a:xfrm>
          <a:prstGeom prst="line">
            <a:avLst/>
          </a:prstGeom>
        </p:spPr>
        <p:style>
          <a:lnRef idx="1">
            <a:schemeClr val="dk1"/>
          </a:lnRef>
          <a:fillRef idx="0">
            <a:schemeClr val="dk1"/>
          </a:fillRef>
          <a:effectRef idx="0">
            <a:schemeClr val="dk1"/>
          </a:effectRef>
          <a:fontRef idx="minor">
            <a:schemeClr val="tx1"/>
          </a:fontRef>
        </p:style>
      </p:cxnSp>
      <p:sp>
        <p:nvSpPr>
          <p:cNvPr id="12" name="Left Brace 11"/>
          <p:cNvSpPr/>
          <p:nvPr/>
        </p:nvSpPr>
        <p:spPr>
          <a:xfrm>
            <a:off x="2319338" y="2786063"/>
            <a:ext cx="198437" cy="83820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1000" fill="hold"/>
                                        <p:tgtEl>
                                          <p:spTgt spid="51202"/>
                                        </p:tgtEl>
                                        <p:attrNameLst>
                                          <p:attrName>ppt_x</p:attrName>
                                        </p:attrNameLst>
                                      </p:cBhvr>
                                      <p:tavLst>
                                        <p:tav tm="0">
                                          <p:val>
                                            <p:strVal val="#ppt_x-.2"/>
                                          </p:val>
                                        </p:tav>
                                        <p:tav tm="100000">
                                          <p:val>
                                            <p:strVal val="#ppt_x"/>
                                          </p:val>
                                        </p:tav>
                                      </p:tavLst>
                                    </p:anim>
                                    <p:anim calcmode="lin" valueType="num">
                                      <p:cBhvr>
                                        <p:cTn id="8" dur="1000" fill="hold"/>
                                        <p:tgtEl>
                                          <p:spTgt spid="512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02"/>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51203">
                                            <p:txEl>
                                              <p:pRg st="0" end="0"/>
                                            </p:txEl>
                                          </p:spTgt>
                                        </p:tgtEl>
                                        <p:attrNameLst>
                                          <p:attrName>style.visibility</p:attrName>
                                        </p:attrNameLst>
                                      </p:cBhvr>
                                      <p:to>
                                        <p:strVal val="visible"/>
                                      </p:to>
                                    </p:set>
                                    <p:anim calcmode="lin" valueType="num">
                                      <p:cBhvr>
                                        <p:cTn id="13" dur="1000" fill="hold"/>
                                        <p:tgtEl>
                                          <p:spTgt spid="51203">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5120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1203">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51203">
                                            <p:txEl>
                                              <p:pRg st="1" end="1"/>
                                            </p:txEl>
                                          </p:spTgt>
                                        </p:tgtEl>
                                        <p:attrNameLst>
                                          <p:attrName>style.visibility</p:attrName>
                                        </p:attrNameLst>
                                      </p:cBhvr>
                                      <p:to>
                                        <p:strVal val="visible"/>
                                      </p:to>
                                    </p:set>
                                    <p:anim calcmode="lin" valueType="num">
                                      <p:cBhvr>
                                        <p:cTn id="19" dur="1000" fill="hold"/>
                                        <p:tgtEl>
                                          <p:spTgt spid="5120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512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1203">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51203">
                                            <p:txEl>
                                              <p:pRg st="2" end="2"/>
                                            </p:txEl>
                                          </p:spTgt>
                                        </p:tgtEl>
                                        <p:attrNameLst>
                                          <p:attrName>style.visibility</p:attrName>
                                        </p:attrNameLst>
                                      </p:cBhvr>
                                      <p:to>
                                        <p:strVal val="visible"/>
                                      </p:to>
                                    </p:set>
                                    <p:anim calcmode="lin" valueType="num">
                                      <p:cBhvr>
                                        <p:cTn id="25" dur="1000" fill="hold"/>
                                        <p:tgtEl>
                                          <p:spTgt spid="51203">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5120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51203">
                                            <p:txEl>
                                              <p:pRg st="2" end="2"/>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51203">
                                            <p:txEl>
                                              <p:pRg st="3" end="3"/>
                                            </p:txEl>
                                          </p:spTgt>
                                        </p:tgtEl>
                                        <p:attrNameLst>
                                          <p:attrName>style.visibility</p:attrName>
                                        </p:attrNameLst>
                                      </p:cBhvr>
                                      <p:to>
                                        <p:strVal val="visible"/>
                                      </p:to>
                                    </p:set>
                                    <p:anim calcmode="lin" valueType="num">
                                      <p:cBhvr>
                                        <p:cTn id="31" dur="1000" fill="hold"/>
                                        <p:tgtEl>
                                          <p:spTgt spid="51203">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5120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1203">
                                            <p:txEl>
                                              <p:pRg st="3" end="3"/>
                                            </p:txEl>
                                          </p:spTgt>
                                        </p:tgtEl>
                                      </p:cBhvr>
                                    </p:animEffect>
                                  </p:childTnLst>
                                </p:cTn>
                              </p:par>
                            </p:childTnLst>
                          </p:cTn>
                        </p:par>
                        <p:par>
                          <p:cTn id="34" fill="hold" nodeType="afterGroup">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ppt_x</p:attrName>
                                        </p:attrNameLst>
                                      </p:cBhvr>
                                      <p:tavLst>
                                        <p:tav tm="0">
                                          <p:val>
                                            <p:strVal val="#ppt_x-.2"/>
                                          </p:val>
                                        </p:tav>
                                        <p:tav tm="100000">
                                          <p:val>
                                            <p:strVal val="#ppt_x"/>
                                          </p:val>
                                        </p:tav>
                                      </p:tavLst>
                                    </p:anim>
                                    <p:anim calcmode="lin" valueType="num">
                                      <p:cBhvr>
                                        <p:cTn id="3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76200" y="228600"/>
            <a:ext cx="9144000" cy="990600"/>
          </a:xfrm>
        </p:spPr>
        <p:txBody>
          <a:bodyPr/>
          <a:lstStyle/>
          <a:p>
            <a:r>
              <a:rPr lang="en-US" sz="3600" smtClean="0">
                <a:solidFill>
                  <a:srgbClr val="7030A0"/>
                </a:solidFill>
              </a:rPr>
              <a:t>d) Quy tắc định giá của doanh nghiệp độc quyền</a:t>
            </a: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BE2B5C73-7C37-4BA4-964E-1F908B90A44C}" type="slidenum">
              <a:rPr lang="en-US" sz="1200">
                <a:solidFill>
                  <a:srgbClr val="FFFFFF"/>
                </a:solidFill>
              </a:rPr>
              <a:pPr>
                <a:lnSpc>
                  <a:spcPct val="80000"/>
                </a:lnSpc>
                <a:spcBef>
                  <a:spcPct val="0"/>
                </a:spcBef>
                <a:buClrTx/>
                <a:buSzTx/>
                <a:buFontTx/>
                <a:buNone/>
              </a:pPr>
              <a:t>34</a:t>
            </a:fld>
            <a:endParaRPr lang="en-US" sz="1200">
              <a:solidFill>
                <a:srgbClr val="FFFFFF"/>
              </a:solidFill>
            </a:endParaRPr>
          </a:p>
        </p:txBody>
      </p:sp>
      <p:graphicFrame>
        <p:nvGraphicFramePr>
          <p:cNvPr id="1026" name="Object 4"/>
          <p:cNvGraphicFramePr>
            <a:graphicFrameLocks noChangeAspect="1"/>
          </p:cNvGraphicFramePr>
          <p:nvPr/>
        </p:nvGraphicFramePr>
        <p:xfrm>
          <a:off x="304800" y="2286000"/>
          <a:ext cx="7708900" cy="1676400"/>
        </p:xfrm>
        <a:graphic>
          <a:graphicData uri="http://schemas.openxmlformats.org/presentationml/2006/ole">
            <mc:AlternateContent xmlns:mc="http://schemas.openxmlformats.org/markup-compatibility/2006">
              <mc:Choice xmlns:v="urn:schemas-microsoft-com:vml" Requires="v">
                <p:oleObj spid="_x0000_s57366" name="Equation" r:id="rId3" imgW="2717800" imgH="558800" progId="Equation.DSMT4">
                  <p:embed/>
                </p:oleObj>
              </mc:Choice>
              <mc:Fallback>
                <p:oleObj name="Equation" r:id="rId3" imgW="2717800" imgH="55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0"/>
                        <a:ext cx="77089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6"/>
          <p:cNvSpPr txBox="1">
            <a:spLocks noChangeArrowheads="1"/>
          </p:cNvSpPr>
          <p:nvPr/>
        </p:nvSpPr>
        <p:spPr bwMode="auto">
          <a:xfrm>
            <a:off x="533400" y="1600200"/>
            <a:ext cx="396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l-GR" sz="3600">
                <a:cs typeface="Times New Roman" panose="02020603050405020304" pitchFamily="18" charset="0"/>
              </a:rPr>
              <a:t>Π</a:t>
            </a:r>
            <a:r>
              <a:rPr lang="en-US" sz="3600">
                <a:cs typeface="Times New Roman" panose="02020603050405020304" pitchFamily="18" charset="0"/>
              </a:rPr>
              <a:t>max </a:t>
            </a:r>
            <a:r>
              <a:rPr lang="en-US" sz="3600">
                <a:cs typeface="Times New Roman" panose="02020603050405020304" pitchFamily="18" charset="0"/>
                <a:sym typeface="Wingdings" panose="05000000000000000000" pitchFamily="2" charset="2"/>
              </a:rPr>
              <a:t> MR = MC</a:t>
            </a:r>
          </a:p>
        </p:txBody>
      </p:sp>
      <p:graphicFrame>
        <p:nvGraphicFramePr>
          <p:cNvPr id="1027" name="Object 7"/>
          <p:cNvGraphicFramePr>
            <a:graphicFrameLocks noChangeAspect="1"/>
          </p:cNvGraphicFramePr>
          <p:nvPr/>
        </p:nvGraphicFramePr>
        <p:xfrm>
          <a:off x="1550988" y="4151313"/>
          <a:ext cx="3927475" cy="2020887"/>
        </p:xfrm>
        <a:graphic>
          <a:graphicData uri="http://schemas.openxmlformats.org/presentationml/2006/ole">
            <mc:AlternateContent xmlns:mc="http://schemas.openxmlformats.org/markup-compatibility/2006">
              <mc:Choice xmlns:v="urn:schemas-microsoft-com:vml" Requires="v">
                <p:oleObj spid="_x0000_s57367" name="Equation" r:id="rId5" imgW="1104900" imgH="749300" progId="Equation.DSMT4">
                  <p:embed/>
                </p:oleObj>
              </mc:Choice>
              <mc:Fallback>
                <p:oleObj name="Equation" r:id="rId5" imgW="1104900" imgH="749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988" y="4151313"/>
                        <a:ext cx="3927475"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ppt_x</p:attrName>
                                        </p:attrNameLst>
                                      </p:cBhvr>
                                      <p:tavLst>
                                        <p:tav tm="0">
                                          <p:val>
                                            <p:strVal val="#ppt_x-.2"/>
                                          </p:val>
                                        </p:tav>
                                        <p:tav tm="100000">
                                          <p:val>
                                            <p:strVal val="#ppt_x"/>
                                          </p:val>
                                        </p:tav>
                                      </p:tavLst>
                                    </p:anim>
                                    <p:anim calcmode="lin" valueType="num">
                                      <p:cBhvr>
                                        <p:cTn id="8"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8"/>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031"/>
                                        </p:tgtEl>
                                        <p:attrNameLst>
                                          <p:attrName>style.visibility</p:attrName>
                                        </p:attrNameLst>
                                      </p:cBhvr>
                                      <p:to>
                                        <p:strVal val="visible"/>
                                      </p:to>
                                    </p:set>
                                    <p:anim calcmode="lin" valueType="num">
                                      <p:cBhvr>
                                        <p:cTn id="13" dur="1000" fill="hold"/>
                                        <p:tgtEl>
                                          <p:spTgt spid="1031"/>
                                        </p:tgtEl>
                                        <p:attrNameLst>
                                          <p:attrName>ppt_x</p:attrName>
                                        </p:attrNameLst>
                                      </p:cBhvr>
                                      <p:tavLst>
                                        <p:tav tm="0">
                                          <p:val>
                                            <p:strVal val="#ppt_x-.2"/>
                                          </p:val>
                                        </p:tav>
                                        <p:tav tm="100000">
                                          <p:val>
                                            <p:strVal val="#ppt_x"/>
                                          </p:val>
                                        </p:tav>
                                      </p:tavLst>
                                    </p:anim>
                                    <p:anim calcmode="lin" valueType="num">
                                      <p:cBhvr>
                                        <p:cTn id="14" dur="1000" fill="hold"/>
                                        <p:tgtEl>
                                          <p:spTgt spid="1031"/>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031"/>
                                        </p:tgtEl>
                                      </p:cBhvr>
                                    </p:animEffect>
                                  </p:childTnLst>
                                </p:cTn>
                              </p:par>
                            </p:childTnLst>
                          </p:cTn>
                        </p:par>
                        <p:par>
                          <p:cTn id="16" fill="hold" nodeType="afterGroup">
                            <p:stCondLst>
                              <p:cond delay="2000"/>
                            </p:stCondLst>
                            <p:childTnLst>
                              <p:par>
                                <p:cTn id="17" presetID="29"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ppt_x</p:attrName>
                                        </p:attrNameLst>
                                      </p:cBhvr>
                                      <p:tavLst>
                                        <p:tav tm="0">
                                          <p:val>
                                            <p:strVal val="#ppt_x-.2"/>
                                          </p:val>
                                        </p:tav>
                                        <p:tav tm="100000">
                                          <p:val>
                                            <p:strVal val="#ppt_x"/>
                                          </p:val>
                                        </p:tav>
                                      </p:tavLst>
                                    </p:anim>
                                    <p:anim calcmode="lin" valueType="num">
                                      <p:cBhvr>
                                        <p:cTn id="20"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26"/>
                                        </p:tgtEl>
                                      </p:cBhvr>
                                    </p:animEffect>
                                  </p:childTnLst>
                                </p:cTn>
                              </p:par>
                            </p:childTnLst>
                          </p:cTn>
                        </p:par>
                        <p:par>
                          <p:cTn id="22" fill="hold" nodeType="afterGroup">
                            <p:stCondLst>
                              <p:cond delay="3000"/>
                            </p:stCondLst>
                            <p:childTnLst>
                              <p:par>
                                <p:cTn id="23" presetID="29" presetClass="entr" presetSubtype="0" fill="hold" nodeType="after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p:cTn id="25" dur="1000" fill="hold"/>
                                        <p:tgtEl>
                                          <p:spTgt spid="1027"/>
                                        </p:tgtEl>
                                        <p:attrNameLst>
                                          <p:attrName>ppt_x</p:attrName>
                                        </p:attrNameLst>
                                      </p:cBhvr>
                                      <p:tavLst>
                                        <p:tav tm="0">
                                          <p:val>
                                            <p:strVal val="#ppt_x-.2"/>
                                          </p:val>
                                        </p:tav>
                                        <p:tav tm="100000">
                                          <p:val>
                                            <p:strVal val="#ppt_x"/>
                                          </p:val>
                                        </p:tav>
                                      </p:tavLst>
                                    </p:anim>
                                    <p:anim calcmode="lin" valueType="num">
                                      <p:cBhvr>
                                        <p:cTn id="26" dur="1000" fill="hold"/>
                                        <p:tgtEl>
                                          <p:spTgt spid="10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8340725" cy="990600"/>
          </a:xfrm>
        </p:spPr>
        <p:txBody>
          <a:bodyPr/>
          <a:lstStyle/>
          <a:p>
            <a:pPr algn="ctr"/>
            <a:r>
              <a:rPr lang="en-US" sz="3600" smtClean="0">
                <a:solidFill>
                  <a:srgbClr val="2116AA"/>
                </a:solidFill>
              </a:rPr>
              <a:t>4. Không có đường cung trong thị trường độc quyền hoàn toàn</a:t>
            </a:r>
          </a:p>
        </p:txBody>
      </p:sp>
      <p:sp>
        <p:nvSpPr>
          <p:cNvPr id="52227" name="Content Placeholder 2"/>
          <p:cNvSpPr>
            <a:spLocks noGrp="1"/>
          </p:cNvSpPr>
          <p:nvPr>
            <p:ph sz="quarter" idx="1"/>
          </p:nvPr>
        </p:nvSpPr>
        <p:spPr>
          <a:xfrm>
            <a:off x="612775" y="1600200"/>
            <a:ext cx="8153400" cy="4495800"/>
          </a:xfrm>
        </p:spPr>
        <p:txBody>
          <a:bodyPr/>
          <a:lstStyle/>
          <a:p>
            <a:pPr marL="0" indent="0" algn="just">
              <a:buFont typeface="Wingdings" panose="05000000000000000000" pitchFamily="2" charset="2"/>
              <a:buNone/>
            </a:pPr>
            <a:r>
              <a:rPr lang="en-US" smtClean="0"/>
              <a:t>Trong thị trường độc quyền, chỉ có 1 người bán và có rất nhiều người mua. Do đó người bán có thể ảnh hưởng đến giá bán bằng cách điều chỉnh sản lượng cung ứng. Ở đây, tùy theo mục tiêu của mình mà doanh nghiệp độc quyền quyết định mức sản lượng và giá bán. Vì vậy, thị trường độc quyền không xác định được đường cung.</a:t>
            </a:r>
          </a:p>
        </p:txBody>
      </p:sp>
      <p:sp>
        <p:nvSpPr>
          <p:cNvPr id="58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3AB7A29-C8BC-4EBC-B53D-94CDC9437D0A}" type="slidenum">
              <a:rPr lang="en-US" sz="1200">
                <a:solidFill>
                  <a:srgbClr val="FFFFFF"/>
                </a:solidFill>
              </a:rPr>
              <a:pPr>
                <a:lnSpc>
                  <a:spcPct val="80000"/>
                </a:lnSpc>
                <a:spcBef>
                  <a:spcPct val="0"/>
                </a:spcBef>
                <a:buClrTx/>
                <a:buSzTx/>
                <a:buFontTx/>
                <a:buNone/>
              </a:pPr>
              <a:t>35</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arn(inHorizontal)">
                                      <p:cBhvr>
                                        <p:cTn id="7" dur="500"/>
                                        <p:tgtEl>
                                          <p:spTgt spid="52226"/>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52227">
                                            <p:txEl>
                                              <p:pRg st="0" end="0"/>
                                            </p:txEl>
                                          </p:spTgt>
                                        </p:tgtEl>
                                        <p:attrNameLst>
                                          <p:attrName>style.visibility</p:attrName>
                                        </p:attrNameLst>
                                      </p:cBhvr>
                                      <p:to>
                                        <p:strVal val="visible"/>
                                      </p:to>
                                    </p:set>
                                    <p:animEffect transition="in" filter="barn(inHorizontal)">
                                      <p:cBhvr>
                                        <p:cTn id="11" dur="500"/>
                                        <p:tgtEl>
                                          <p:spTgt spid="52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a:t>Một hãng độc quyền bán có:</a:t>
            </a:r>
          </a:p>
          <a:p>
            <a:pPr marL="0" indent="0">
              <a:buNone/>
            </a:pPr>
            <a:r>
              <a:rPr lang="en-US"/>
              <a:t>P = 1000 – Q</a:t>
            </a:r>
          </a:p>
          <a:p>
            <a:pPr marL="0" indent="0">
              <a:buNone/>
            </a:pPr>
            <a:r>
              <a:rPr lang="en-US"/>
              <a:t>AC = 300</a:t>
            </a:r>
          </a:p>
          <a:p>
            <a:pPr marL="514350" lvl="0" indent="-514350">
              <a:buAutoNum type="alphaLcPeriod"/>
            </a:pPr>
            <a:r>
              <a:rPr lang="en-US" smtClean="0"/>
              <a:t>Chi </a:t>
            </a:r>
            <a:r>
              <a:rPr lang="en-US"/>
              <a:t>phí biên </a:t>
            </a:r>
            <a:r>
              <a:rPr lang="en-US"/>
              <a:t>của </a:t>
            </a:r>
            <a:r>
              <a:rPr lang="en-US" smtClean="0"/>
              <a:t>hãng?</a:t>
            </a:r>
          </a:p>
          <a:p>
            <a:pPr marL="514350" lvl="0" indent="-514350">
              <a:buAutoNum type="alphaLcPeriod"/>
            </a:pPr>
            <a:r>
              <a:rPr lang="en-US" smtClean="0"/>
              <a:t>Xác </a:t>
            </a:r>
            <a:r>
              <a:rPr lang="en-US"/>
              <a:t>định sản lượng, giá, doanh thu và lợi nhuận của hãng khi theo đuổi mục các tiêu: tối đa hóa doanh thu; tối đa hóa lợi nhuận.</a:t>
            </a:r>
          </a:p>
          <a:p>
            <a:pPr marL="0" indent="0">
              <a:buNone/>
            </a:pP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AF0FDEC7-F63D-4CC4-9F49-37DBCFBD0444}" type="slidenum">
              <a:rPr lang="en-US" smtClean="0"/>
              <a:pPr>
                <a:defRPr/>
              </a:pPr>
              <a:t>36</a:t>
            </a:fld>
            <a:endParaRPr lang="en-US"/>
          </a:p>
        </p:txBody>
      </p:sp>
    </p:spTree>
    <p:extLst>
      <p:ext uri="{BB962C8B-B14F-4D97-AF65-F5344CB8AC3E}">
        <p14:creationId xmlns:p14="http://schemas.microsoft.com/office/powerpoint/2010/main" val="2325616863"/>
      </p:ext>
    </p:extLst>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228600"/>
            <a:ext cx="8610600" cy="990600"/>
          </a:xfrm>
        </p:spPr>
        <p:txBody>
          <a:bodyPr/>
          <a:lstStyle/>
          <a:p>
            <a:r>
              <a:rPr lang="en-US" sz="3600" smtClean="0">
                <a:solidFill>
                  <a:srgbClr val="2116AA"/>
                </a:solidFill>
              </a:rPr>
              <a:t>5. Sức mạnh độc quyền và khoảng mất không</a:t>
            </a:r>
          </a:p>
        </p:txBody>
      </p:sp>
      <p:sp>
        <p:nvSpPr>
          <p:cNvPr id="3" name="Content Placeholder 2"/>
          <p:cNvSpPr>
            <a:spLocks noGrp="1"/>
          </p:cNvSpPr>
          <p:nvPr>
            <p:ph sz="quarter" idx="1"/>
          </p:nvPr>
        </p:nvSpPr>
        <p:spPr>
          <a:xfrm>
            <a:off x="381000" y="1447800"/>
            <a:ext cx="8610600" cy="4495800"/>
          </a:xfrm>
        </p:spPr>
        <p:txBody>
          <a:bodyPr/>
          <a:lstStyle/>
          <a:p>
            <a:pPr algn="just">
              <a:buFont typeface="Wingdings" panose="05000000000000000000" pitchFamily="2" charset="2"/>
              <a:buNone/>
              <a:defRPr/>
            </a:pPr>
            <a:r>
              <a:rPr lang="en-US" sz="3600" smtClean="0">
                <a:solidFill>
                  <a:srgbClr val="7030A0"/>
                </a:solidFill>
              </a:rPr>
              <a:t>a) Sức mạnh độc quyền:</a:t>
            </a:r>
          </a:p>
          <a:p>
            <a:pPr marL="0" indent="0" algn="just">
              <a:buFont typeface="Wingdings" panose="05000000000000000000" pitchFamily="2" charset="2"/>
              <a:buNone/>
              <a:defRPr/>
            </a:pPr>
            <a:r>
              <a:rPr lang="en-US" sz="3200" smtClean="0"/>
              <a:t>Sức mạnh độc quyền là khả năng làm thay đổi giá cả thị trường thông qua hành vi giảm cung để lượng cung bé hơn lượng cầu nhằm đẩy giá thị trường tăng lên.</a:t>
            </a:r>
          </a:p>
          <a:p>
            <a:pPr marL="0" indent="0" algn="just" eaLnBrk="1" hangingPunct="1">
              <a:buFont typeface="Wingdings" panose="05000000000000000000" pitchFamily="2" charset="2"/>
              <a:buNone/>
              <a:tabLst>
                <a:tab pos="174625" algn="l"/>
              </a:tabLst>
              <a:defRPr/>
            </a:pPr>
            <a:r>
              <a:rPr lang="en-US" sz="3200" smtClean="0"/>
              <a:t>Mức độ sức mạnh của độc quyền bán được đo bằng hệ số Lerner(L) (do Abba Lerner đưa ra năm 1934).</a:t>
            </a:r>
          </a:p>
          <a:p>
            <a:pPr marL="0" indent="0" algn="just">
              <a:buFont typeface="Wingdings" panose="05000000000000000000" pitchFamily="2" charset="2"/>
              <a:buNone/>
              <a:defRPr/>
            </a:pPr>
            <a:endParaRPr lang="en-US" sz="3200"/>
          </a:p>
        </p:txBody>
      </p:sp>
      <p:sp>
        <p:nvSpPr>
          <p:cNvPr id="593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4986772-9EE5-4485-9D81-CF86D2F2F644}" type="slidenum">
              <a:rPr lang="en-US" sz="1200">
                <a:solidFill>
                  <a:srgbClr val="FFFFFF"/>
                </a:solidFill>
              </a:rPr>
              <a:pPr>
                <a:lnSpc>
                  <a:spcPct val="80000"/>
                </a:lnSpc>
                <a:spcBef>
                  <a:spcPct val="0"/>
                </a:spcBef>
                <a:buClrTx/>
                <a:buSzTx/>
                <a:buFontTx/>
                <a:buNone/>
              </a:pPr>
              <a:t>37</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1000" fill="hold"/>
                                        <p:tgtEl>
                                          <p:spTgt spid="53250"/>
                                        </p:tgtEl>
                                        <p:attrNameLst>
                                          <p:attrName>ppt_x</p:attrName>
                                        </p:attrNameLst>
                                      </p:cBhvr>
                                      <p:tavLst>
                                        <p:tav tm="0">
                                          <p:val>
                                            <p:strVal val="#ppt_x-.2"/>
                                          </p:val>
                                        </p:tav>
                                        <p:tav tm="100000">
                                          <p:val>
                                            <p:strVal val="#ppt_x"/>
                                          </p:val>
                                        </p:tav>
                                      </p:tavLst>
                                    </p:anim>
                                    <p:anim calcmode="lin" valueType="num">
                                      <p:cBhvr>
                                        <p:cTn id="8" dur="1000" fill="hold"/>
                                        <p:tgtEl>
                                          <p:spTgt spid="532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250"/>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endParaRPr lang="en-US" smtClean="0"/>
          </a:p>
        </p:txBody>
      </p:sp>
      <p:sp>
        <p:nvSpPr>
          <p:cNvPr id="2052"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None/>
            </a:pPr>
            <a:r>
              <a:rPr lang="en-US" sz="2800" smtClean="0"/>
              <a:t>Hệ số L càng lớn thì sức mạnh độc quyền càng lớn.</a:t>
            </a:r>
          </a:p>
          <a:p>
            <a:pPr>
              <a:buFont typeface="Wingdings" panose="05000000000000000000" pitchFamily="2" charset="2"/>
              <a:buNone/>
            </a:pPr>
            <a:endParaRPr lang="en-US" sz="2800" smtClean="0"/>
          </a:p>
          <a:p>
            <a:pPr>
              <a:buFont typeface="Wingdings" panose="05000000000000000000" pitchFamily="2" charset="2"/>
              <a:buNone/>
            </a:pPr>
            <a:endParaRPr lang="en-US" sz="2800" smtClean="0"/>
          </a:p>
          <a:p>
            <a:pPr>
              <a:buFont typeface="Wingdings" panose="05000000000000000000" pitchFamily="2" charset="2"/>
              <a:buNone/>
            </a:pPr>
            <a:endParaRPr lang="en-US" sz="2800" smtClean="0"/>
          </a:p>
          <a:p>
            <a:pPr>
              <a:buFontTx/>
              <a:buChar char="-"/>
            </a:pPr>
            <a:r>
              <a:rPr lang="en-US" sz="2800" smtClean="0"/>
              <a:t>L </a:t>
            </a:r>
            <a:r>
              <a:rPr lang="en-US" sz="2800" smtClean="0">
                <a:sym typeface="Wingdings" panose="05000000000000000000" pitchFamily="2" charset="2"/>
              </a:rPr>
              <a:t> 0: Hãng có sức mạnh độc quyền yếu </a:t>
            </a:r>
          </a:p>
          <a:p>
            <a:pPr>
              <a:buFontTx/>
              <a:buChar char="-"/>
            </a:pPr>
            <a:r>
              <a:rPr lang="en-US" sz="2800" smtClean="0">
                <a:sym typeface="Wingdings" panose="05000000000000000000" pitchFamily="2" charset="2"/>
              </a:rPr>
              <a:t>L  1: Hãng có sức mạnh độc quyền mạnh</a:t>
            </a:r>
          </a:p>
          <a:p>
            <a:pPr>
              <a:buFontTx/>
              <a:buChar char="-"/>
            </a:pPr>
            <a:r>
              <a:rPr lang="en-US" sz="2800" smtClean="0">
                <a:sym typeface="Wingdings" panose="05000000000000000000" pitchFamily="2" charset="2"/>
              </a:rPr>
              <a:t>L = 0: Hãng không có sức mạnh độc quyền</a:t>
            </a:r>
            <a:endParaRPr lang="en-US" sz="2800" smtClean="0"/>
          </a:p>
          <a:p>
            <a:pPr>
              <a:buFont typeface="Wingdings" panose="05000000000000000000" pitchFamily="2" charset="2"/>
              <a:buNone/>
            </a:pPr>
            <a:endParaRPr lang="en-US" smtClean="0"/>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865FD72-B80E-41F7-89C1-9E3BD4670317}" type="slidenum">
              <a:rPr lang="en-US" sz="1200">
                <a:solidFill>
                  <a:srgbClr val="FFFFFF"/>
                </a:solidFill>
              </a:rPr>
              <a:pPr>
                <a:lnSpc>
                  <a:spcPct val="80000"/>
                </a:lnSpc>
                <a:spcBef>
                  <a:spcPct val="0"/>
                </a:spcBef>
                <a:buClrTx/>
                <a:buSzTx/>
                <a:buFontTx/>
                <a:buNone/>
              </a:pPr>
              <a:t>38</a:t>
            </a:fld>
            <a:endParaRPr lang="en-US" sz="1200">
              <a:solidFill>
                <a:srgbClr val="FFFFFF"/>
              </a:solidFill>
            </a:endParaRPr>
          </a:p>
        </p:txBody>
      </p:sp>
      <p:graphicFrame>
        <p:nvGraphicFramePr>
          <p:cNvPr id="2050" name="Object 4"/>
          <p:cNvGraphicFramePr>
            <a:graphicFrameLocks noChangeAspect="1"/>
          </p:cNvGraphicFramePr>
          <p:nvPr/>
        </p:nvGraphicFramePr>
        <p:xfrm>
          <a:off x="2667000" y="2400300"/>
          <a:ext cx="3886200" cy="1282700"/>
        </p:xfrm>
        <a:graphic>
          <a:graphicData uri="http://schemas.openxmlformats.org/presentationml/2006/ole">
            <mc:AlternateContent xmlns:mc="http://schemas.openxmlformats.org/markup-compatibility/2006">
              <mc:Choice xmlns:v="urn:schemas-microsoft-com:vml" Requires="v">
                <p:oleObj spid="_x0000_s61454" name="Equation" r:id="rId3" imgW="1384300" imgH="393700" progId="Equation.DSMT4">
                  <p:embed/>
                </p:oleObj>
              </mc:Choice>
              <mc:Fallback>
                <p:oleObj name="Equation" r:id="rId3" imgW="13843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400300"/>
                        <a:ext cx="38862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slide(fromBottom)">
                                      <p:cBhvr>
                                        <p:cTn id="7" dur="500"/>
                                        <p:tgtEl>
                                          <p:spTgt spid="205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52">
                                            <p:txEl>
                                              <p:pRg st="4" end="4"/>
                                            </p:txEl>
                                          </p:spTgt>
                                        </p:tgtEl>
                                        <p:attrNameLst>
                                          <p:attrName>style.visibility</p:attrName>
                                        </p:attrNameLst>
                                      </p:cBhvr>
                                      <p:to>
                                        <p:strVal val="visible"/>
                                      </p:to>
                                    </p:set>
                                    <p:animEffect transition="in" filter="slide(fromBottom)">
                                      <p:cBhvr>
                                        <p:cTn id="10" dur="500"/>
                                        <p:tgtEl>
                                          <p:spTgt spid="2052">
                                            <p:txEl>
                                              <p:pRg st="4" end="4"/>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052">
                                            <p:txEl>
                                              <p:pRg st="5" end="5"/>
                                            </p:txEl>
                                          </p:spTgt>
                                        </p:tgtEl>
                                        <p:attrNameLst>
                                          <p:attrName>style.visibility</p:attrName>
                                        </p:attrNameLst>
                                      </p:cBhvr>
                                      <p:to>
                                        <p:strVal val="visible"/>
                                      </p:to>
                                    </p:set>
                                    <p:animEffect transition="in" filter="slide(fromBottom)">
                                      <p:cBhvr>
                                        <p:cTn id="13" dur="500"/>
                                        <p:tgtEl>
                                          <p:spTgt spid="2052">
                                            <p:txEl>
                                              <p:pRg st="5" end="5"/>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052">
                                            <p:txEl>
                                              <p:pRg st="6" end="6"/>
                                            </p:txEl>
                                          </p:spTgt>
                                        </p:tgtEl>
                                        <p:attrNameLst>
                                          <p:attrName>style.visibility</p:attrName>
                                        </p:attrNameLst>
                                      </p:cBhvr>
                                      <p:to>
                                        <p:strVal val="visible"/>
                                      </p:to>
                                    </p:set>
                                    <p:animEffect transition="in" filter="slide(fromBottom)">
                                      <p:cBhvr>
                                        <p:cTn id="16" dur="500"/>
                                        <p:tgtEl>
                                          <p:spTgt spid="2052">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slide(fromBottom)">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1225" cy="990600"/>
          </a:xfrm>
        </p:spPr>
        <p:txBody>
          <a:bodyPr/>
          <a:lstStyle/>
          <a:p>
            <a:pPr algn="ctr"/>
            <a:r>
              <a:rPr lang="en-US" sz="3200" smtClean="0">
                <a:solidFill>
                  <a:srgbClr val="7030A0"/>
                </a:solidFill>
              </a:rPr>
              <a:t>b) Khoảng mất không (tổn thất lợi ích ròng xã hội – Net Social Benefit)</a:t>
            </a:r>
          </a:p>
        </p:txBody>
      </p:sp>
      <p:sp>
        <p:nvSpPr>
          <p:cNvPr id="3" name="Content Placeholder 2"/>
          <p:cNvSpPr>
            <a:spLocks noGrp="1"/>
          </p:cNvSpPr>
          <p:nvPr>
            <p:ph sz="quarter" idx="1"/>
          </p:nvPr>
        </p:nvSpPr>
        <p:spPr>
          <a:xfrm>
            <a:off x="304800" y="1600200"/>
            <a:ext cx="3810000" cy="4495800"/>
          </a:xfrm>
        </p:spPr>
        <p:txBody>
          <a:bodyPr/>
          <a:lstStyle/>
          <a:p>
            <a:r>
              <a:rPr lang="en-US" smtClean="0"/>
              <a:t>Cạnh tranh hoàn hảo:</a:t>
            </a:r>
          </a:p>
          <a:p>
            <a:pPr>
              <a:buFont typeface="Wingdings" panose="05000000000000000000" pitchFamily="2" charset="2"/>
              <a:buNone/>
            </a:pPr>
            <a:r>
              <a:rPr lang="en-US" smtClean="0"/>
              <a:t>Q</a:t>
            </a:r>
            <a:r>
              <a:rPr lang="en-US" baseline="-25000" smtClean="0"/>
              <a:t>ct</a:t>
            </a:r>
            <a:r>
              <a:rPr lang="en-US" smtClean="0"/>
              <a:t>: MC = P</a:t>
            </a:r>
            <a:r>
              <a:rPr lang="en-US" baseline="-25000" smtClean="0"/>
              <a:t>ct </a:t>
            </a:r>
            <a:r>
              <a:rPr lang="en-US" smtClean="0"/>
              <a:t>  </a:t>
            </a:r>
          </a:p>
          <a:p>
            <a:pPr>
              <a:buFont typeface="Wingdings" panose="05000000000000000000" pitchFamily="2" charset="2"/>
              <a:buNone/>
            </a:pPr>
            <a:r>
              <a:rPr lang="en-US" smtClean="0"/>
              <a:t>CS</a:t>
            </a:r>
            <a:r>
              <a:rPr lang="en-US" baseline="-25000" smtClean="0"/>
              <a:t>1</a:t>
            </a:r>
            <a:r>
              <a:rPr lang="en-US" smtClean="0"/>
              <a:t> = S(ΔAEP</a:t>
            </a:r>
            <a:r>
              <a:rPr lang="en-US" baseline="-25000" smtClean="0"/>
              <a:t>ct</a:t>
            </a:r>
            <a:r>
              <a:rPr lang="en-US" smtClean="0"/>
              <a:t>)</a:t>
            </a:r>
          </a:p>
          <a:p>
            <a:pPr>
              <a:buFont typeface="Wingdings" panose="05000000000000000000" pitchFamily="2" charset="2"/>
              <a:buNone/>
            </a:pPr>
            <a:r>
              <a:rPr lang="en-US" smtClean="0"/>
              <a:t>PS</a:t>
            </a:r>
            <a:r>
              <a:rPr lang="en-US" baseline="-25000" smtClean="0"/>
              <a:t>1</a:t>
            </a:r>
            <a:r>
              <a:rPr lang="en-US" smtClean="0"/>
              <a:t> = S(ΔP</a:t>
            </a:r>
            <a:r>
              <a:rPr lang="en-US" baseline="-25000" smtClean="0"/>
              <a:t>ct</a:t>
            </a:r>
            <a:r>
              <a:rPr lang="en-US" smtClean="0"/>
              <a:t>EB)</a:t>
            </a:r>
          </a:p>
          <a:p>
            <a:pPr>
              <a:buFont typeface="Wingdings" panose="05000000000000000000" pitchFamily="2" charset="2"/>
              <a:buChar char="à"/>
            </a:pPr>
            <a:r>
              <a:rPr lang="en-US" smtClean="0">
                <a:sym typeface="Wingdings" panose="05000000000000000000" pitchFamily="2" charset="2"/>
              </a:rPr>
              <a:t>SB</a:t>
            </a:r>
            <a:r>
              <a:rPr lang="en-US" baseline="-25000" smtClean="0">
                <a:sym typeface="Wingdings" panose="05000000000000000000" pitchFamily="2" charset="2"/>
              </a:rPr>
              <a:t>1</a:t>
            </a:r>
            <a:r>
              <a:rPr lang="en-US" smtClean="0">
                <a:sym typeface="Wingdings" panose="05000000000000000000" pitchFamily="2" charset="2"/>
              </a:rPr>
              <a:t> = CS</a:t>
            </a:r>
            <a:r>
              <a:rPr lang="en-US" baseline="-25000" smtClean="0">
                <a:sym typeface="Wingdings" panose="05000000000000000000" pitchFamily="2" charset="2"/>
              </a:rPr>
              <a:t>1</a:t>
            </a:r>
            <a:r>
              <a:rPr lang="en-US" smtClean="0">
                <a:sym typeface="Wingdings" panose="05000000000000000000" pitchFamily="2" charset="2"/>
              </a:rPr>
              <a:t> + PS</a:t>
            </a:r>
            <a:r>
              <a:rPr lang="en-US" baseline="-25000" smtClean="0">
                <a:sym typeface="Wingdings" panose="05000000000000000000" pitchFamily="2" charset="2"/>
              </a:rPr>
              <a:t>1</a:t>
            </a:r>
            <a:r>
              <a:rPr lang="en-US" smtClean="0">
                <a:sym typeface="Wingdings" panose="05000000000000000000" pitchFamily="2" charset="2"/>
              </a:rPr>
              <a:t> </a:t>
            </a:r>
          </a:p>
          <a:p>
            <a:pPr>
              <a:buFont typeface="Wingdings" panose="05000000000000000000" pitchFamily="2" charset="2"/>
              <a:buNone/>
            </a:pPr>
            <a:r>
              <a:rPr lang="en-US" smtClean="0">
                <a:sym typeface="Wingdings" panose="05000000000000000000" pitchFamily="2" charset="2"/>
              </a:rPr>
              <a:t>		  = S(</a:t>
            </a:r>
            <a:r>
              <a:rPr lang="en-US" smtClean="0"/>
              <a:t>ΔAEB)</a:t>
            </a:r>
          </a:p>
        </p:txBody>
      </p:sp>
      <p:sp>
        <p:nvSpPr>
          <p:cNvPr id="62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C5F82BCA-DEBF-4DA9-89C5-CA1F62EFF37B}" type="slidenum">
              <a:rPr lang="en-US" sz="1200">
                <a:solidFill>
                  <a:srgbClr val="FFFFFF"/>
                </a:solidFill>
              </a:rPr>
              <a:pPr>
                <a:lnSpc>
                  <a:spcPct val="80000"/>
                </a:lnSpc>
                <a:spcBef>
                  <a:spcPct val="0"/>
                </a:spcBef>
                <a:buClrTx/>
                <a:buSzTx/>
                <a:buFontTx/>
                <a:buNone/>
              </a:pPr>
              <a:t>39</a:t>
            </a:fld>
            <a:endParaRPr lang="en-US" sz="1200">
              <a:solidFill>
                <a:srgbClr val="FFFFFF"/>
              </a:solidFill>
            </a:endParaRPr>
          </a:p>
        </p:txBody>
      </p:sp>
      <p:cxnSp>
        <p:nvCxnSpPr>
          <p:cNvPr id="7" name="Straight Arrow Connector 6"/>
          <p:cNvCxnSpPr/>
          <p:nvPr/>
        </p:nvCxnSpPr>
        <p:spPr>
          <a:xfrm rot="5400000" flipH="1" flipV="1">
            <a:off x="3371851" y="3829050"/>
            <a:ext cx="39243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57912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4991100" y="2971800"/>
            <a:ext cx="3162300" cy="24765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6200000" flipH="1">
            <a:off x="4093369" y="3902869"/>
            <a:ext cx="3824287" cy="1323975"/>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rot="5400000" flipH="1" flipV="1">
            <a:off x="5238750" y="2838450"/>
            <a:ext cx="2667000" cy="247650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a:spLocks noChangeArrowheads="1"/>
          </p:cNvSpPr>
          <p:nvPr/>
        </p:nvSpPr>
        <p:spPr bwMode="auto">
          <a:xfrm>
            <a:off x="4991100" y="1866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19" name="TextBox 18"/>
          <p:cNvSpPr txBox="1">
            <a:spLocks noChangeArrowheads="1"/>
          </p:cNvSpPr>
          <p:nvPr/>
        </p:nvSpPr>
        <p:spPr bwMode="auto">
          <a:xfrm>
            <a:off x="5029200" y="56769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sp>
        <p:nvSpPr>
          <p:cNvPr id="20" name="TextBox 19"/>
          <p:cNvSpPr txBox="1">
            <a:spLocks noChangeArrowheads="1"/>
          </p:cNvSpPr>
          <p:nvPr/>
        </p:nvSpPr>
        <p:spPr bwMode="auto">
          <a:xfrm>
            <a:off x="7505700" y="23622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MC = (S)</a:t>
            </a:r>
          </a:p>
        </p:txBody>
      </p:sp>
      <p:sp>
        <p:nvSpPr>
          <p:cNvPr id="21" name="TextBox 20"/>
          <p:cNvSpPr txBox="1">
            <a:spLocks noChangeArrowheads="1"/>
          </p:cNvSpPr>
          <p:nvPr/>
        </p:nvSpPr>
        <p:spPr bwMode="auto">
          <a:xfrm>
            <a:off x="6400800" y="5791200"/>
            <a:ext cx="48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ct</a:t>
            </a:r>
            <a:endParaRPr lang="en-US" sz="1800">
              <a:latin typeface="Arial" panose="020B0604020202020204" pitchFamily="34" charset="0"/>
            </a:endParaRPr>
          </a:p>
        </p:txBody>
      </p:sp>
      <p:sp>
        <p:nvSpPr>
          <p:cNvPr id="22" name="TextBox 21"/>
          <p:cNvSpPr txBox="1">
            <a:spLocks noChangeArrowheads="1"/>
          </p:cNvSpPr>
          <p:nvPr/>
        </p:nvSpPr>
        <p:spPr bwMode="auto">
          <a:xfrm>
            <a:off x="8191500" y="58674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p>
        </p:txBody>
      </p:sp>
      <p:sp>
        <p:nvSpPr>
          <p:cNvPr id="23" name="TextBox 22"/>
          <p:cNvSpPr txBox="1">
            <a:spLocks noChangeArrowheads="1"/>
          </p:cNvSpPr>
          <p:nvPr/>
        </p:nvSpPr>
        <p:spPr bwMode="auto">
          <a:xfrm>
            <a:off x="5033963" y="2411413"/>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A</a:t>
            </a:r>
          </a:p>
        </p:txBody>
      </p:sp>
      <p:sp>
        <p:nvSpPr>
          <p:cNvPr id="24" name="TextBox 23"/>
          <p:cNvSpPr txBox="1">
            <a:spLocks noChangeArrowheads="1"/>
          </p:cNvSpPr>
          <p:nvPr/>
        </p:nvSpPr>
        <p:spPr bwMode="auto">
          <a:xfrm>
            <a:off x="4876800" y="3973513"/>
            <a:ext cx="45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ct</a:t>
            </a:r>
            <a:endParaRPr lang="en-US" sz="1800">
              <a:latin typeface="Arial" panose="020B0604020202020204" pitchFamily="34" charset="0"/>
            </a:endParaRPr>
          </a:p>
        </p:txBody>
      </p:sp>
      <p:cxnSp>
        <p:nvCxnSpPr>
          <p:cNvPr id="26" name="Straight Connector 25"/>
          <p:cNvCxnSpPr/>
          <p:nvPr/>
        </p:nvCxnSpPr>
        <p:spPr>
          <a:xfrm rot="10800000">
            <a:off x="5295900" y="4152900"/>
            <a:ext cx="12192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8969" y="4972844"/>
            <a:ext cx="16383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6591300" y="40005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E</a:t>
            </a:r>
          </a:p>
        </p:txBody>
      </p:sp>
      <p:sp>
        <p:nvSpPr>
          <p:cNvPr id="41" name="TextBox 40"/>
          <p:cNvSpPr txBox="1">
            <a:spLocks noChangeArrowheads="1"/>
          </p:cNvSpPr>
          <p:nvPr/>
        </p:nvSpPr>
        <p:spPr bwMode="auto">
          <a:xfrm>
            <a:off x="4991100" y="52197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B</a:t>
            </a:r>
          </a:p>
        </p:txBody>
      </p:sp>
      <p:sp>
        <p:nvSpPr>
          <p:cNvPr id="43" name="TextBox 42"/>
          <p:cNvSpPr txBox="1">
            <a:spLocks noChangeArrowheads="1"/>
          </p:cNvSpPr>
          <p:nvPr/>
        </p:nvSpPr>
        <p:spPr bwMode="auto">
          <a:xfrm>
            <a:off x="6667500" y="617220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nodeType="afterGroup">
                            <p:stCondLst>
                              <p:cond delay="1000"/>
                            </p:stCondLst>
                            <p:childTnLst>
                              <p:par>
                                <p:cTn id="11" presetID="14"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randombar(horizontal)">
                                      <p:cBhvr>
                                        <p:cTn id="46" dur="500"/>
                                        <p:tgtEl>
                                          <p:spTgt spid="4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slide(fromBottom)">
                                      <p:cBhvr>
                                        <p:cTn id="51" dur="500"/>
                                        <p:tgtEl>
                                          <p:spTgt spid="24"/>
                                        </p:tgtEl>
                                      </p:cBhvr>
                                    </p:animEffect>
                                  </p:childTnLst>
                                </p:cTn>
                              </p:par>
                              <p:par>
                                <p:cTn id="52" presetID="12" presetClass="entr" presetSubtype="4"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slide(fromBottom)">
                                      <p:cBhvr>
                                        <p:cTn id="54" dur="500"/>
                                        <p:tgtEl>
                                          <p:spTgt spid="26"/>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slide(fromBottom)">
                                      <p:cBhvr>
                                        <p:cTn id="57" dur="500"/>
                                        <p:tgtEl>
                                          <p:spTgt spid="39"/>
                                        </p:tgtEl>
                                      </p:cBhvr>
                                    </p:animEffect>
                                  </p:childTnLst>
                                </p:cTn>
                              </p:par>
                              <p:par>
                                <p:cTn id="58" presetID="12" presetClass="entr" presetSubtype="4"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slide(fromBottom)">
                                      <p:cBhvr>
                                        <p:cTn id="60" dur="500"/>
                                        <p:tgtEl>
                                          <p:spTgt spid="34"/>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slide(fromBottom)">
                                      <p:cBhvr>
                                        <p:cTn id="63" dur="500"/>
                                        <p:tgtEl>
                                          <p:spTgt spid="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animEffect transition="in" filter="strips(downLeft)">
                                      <p:cBhvr>
                                        <p:cTn id="68" dur="500"/>
                                        <p:tgtEl>
                                          <p:spTgt spid="3">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animEffect transition="in" filter="strips(downLeft)">
                                      <p:cBhvr>
                                        <p:cTn id="73" dur="500"/>
                                        <p:tgtEl>
                                          <p:spTgt spid="3">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3">
                                            <p:txEl>
                                              <p:pRg st="2" end="2"/>
                                            </p:txEl>
                                          </p:spTgt>
                                        </p:tgtEl>
                                        <p:attrNameLst>
                                          <p:attrName>style.visibility</p:attrName>
                                        </p:attrNameLst>
                                      </p:cBhvr>
                                      <p:to>
                                        <p:strVal val="visible"/>
                                      </p:to>
                                    </p:set>
                                    <p:animEffect transition="in" filter="strips(downLeft)">
                                      <p:cBhvr>
                                        <p:cTn id="78" dur="500"/>
                                        <p:tgtEl>
                                          <p:spTgt spid="3">
                                            <p:txEl>
                                              <p:pRg st="2" end="2"/>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3">
                                            <p:txEl>
                                              <p:pRg st="3" end="3"/>
                                            </p:txEl>
                                          </p:spTgt>
                                        </p:tgtEl>
                                        <p:attrNameLst>
                                          <p:attrName>style.visibility</p:attrName>
                                        </p:attrNameLst>
                                      </p:cBhvr>
                                      <p:to>
                                        <p:strVal val="visible"/>
                                      </p:to>
                                    </p:set>
                                    <p:animEffect transition="in" filter="strips(downLeft)">
                                      <p:cBhvr>
                                        <p:cTn id="83" dur="500"/>
                                        <p:tgtEl>
                                          <p:spTgt spid="3">
                                            <p:txEl>
                                              <p:pRg st="3" end="3"/>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12" fill="hold" grpId="0" nodeType="clickEffect">
                                  <p:stCondLst>
                                    <p:cond delay="0"/>
                                  </p:stCondLst>
                                  <p:childTnLst>
                                    <p:set>
                                      <p:cBhvr>
                                        <p:cTn id="87" dur="1" fill="hold">
                                          <p:stCondLst>
                                            <p:cond delay="0"/>
                                          </p:stCondLst>
                                        </p:cTn>
                                        <p:tgtEl>
                                          <p:spTgt spid="3">
                                            <p:txEl>
                                              <p:pRg st="4" end="4"/>
                                            </p:txEl>
                                          </p:spTgt>
                                        </p:tgtEl>
                                        <p:attrNameLst>
                                          <p:attrName>style.visibility</p:attrName>
                                        </p:attrNameLst>
                                      </p:cBhvr>
                                      <p:to>
                                        <p:strVal val="visible"/>
                                      </p:to>
                                    </p:set>
                                    <p:animEffect transition="in" filter="strips(downLeft)">
                                      <p:cBhvr>
                                        <p:cTn id="88" dur="500"/>
                                        <p:tgtEl>
                                          <p:spTgt spid="3">
                                            <p:txEl>
                                              <p:pRg st="4" end="4"/>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12" fill="hold" grpId="0" nodeType="click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strips(downLeft)">
                                      <p:cBhvr>
                                        <p:cTn id="9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8" grpId="0"/>
      <p:bldP spid="19" grpId="0"/>
      <p:bldP spid="20" grpId="0"/>
      <p:bldP spid="21" grpId="0"/>
      <p:bldP spid="22" grpId="0"/>
      <p:bldP spid="23" grpId="0"/>
      <p:bldP spid="24" grpId="0"/>
      <p:bldP spid="39" grpId="0"/>
      <p:bldP spid="41"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endParaRPr lang="en-US" smtClean="0"/>
          </a:p>
        </p:txBody>
      </p:sp>
      <p:sp>
        <p:nvSpPr>
          <p:cNvPr id="15363" name="Content Placeholder 2"/>
          <p:cNvSpPr>
            <a:spLocks noGrp="1"/>
          </p:cNvSpPr>
          <p:nvPr>
            <p:ph sz="quarter" idx="1"/>
          </p:nvPr>
        </p:nvSpPr>
        <p:spPr>
          <a:xfrm>
            <a:off x="612775" y="1600200"/>
            <a:ext cx="8153400" cy="4495800"/>
          </a:xfrm>
        </p:spPr>
        <p:txBody>
          <a:bodyPr/>
          <a:lstStyle/>
          <a:p>
            <a:pPr algn="just" eaLnBrk="1" hangingPunct="1">
              <a:buFont typeface="Wingdings" panose="05000000000000000000" pitchFamily="2" charset="2"/>
              <a:buNone/>
            </a:pPr>
            <a:r>
              <a:rPr lang="en-US" sz="3200" smtClean="0"/>
              <a:t>Trên cơ  sở đó, thị trường được phân chia thành:</a:t>
            </a:r>
          </a:p>
          <a:p>
            <a:pPr algn="just" eaLnBrk="1" hangingPunct="1"/>
            <a:r>
              <a:rPr lang="en-US" sz="3200" smtClean="0"/>
              <a:t>Thị trường </a:t>
            </a:r>
            <a:r>
              <a:rPr lang="en-US" sz="3200" b="1" smtClean="0"/>
              <a:t>Cạnh tranh hoàn hảo</a:t>
            </a:r>
            <a:r>
              <a:rPr lang="en-US" sz="3200" smtClean="0"/>
              <a:t>.</a:t>
            </a:r>
          </a:p>
          <a:p>
            <a:pPr algn="just" eaLnBrk="1" hangingPunct="1"/>
            <a:r>
              <a:rPr lang="en-US" sz="3200" smtClean="0"/>
              <a:t>Thị trường </a:t>
            </a:r>
            <a:r>
              <a:rPr lang="en-US" sz="3200" b="1" smtClean="0"/>
              <a:t>Độc quyền</a:t>
            </a:r>
            <a:r>
              <a:rPr lang="en-US" sz="3200" smtClean="0"/>
              <a:t>. </a:t>
            </a:r>
          </a:p>
          <a:p>
            <a:pPr algn="just" eaLnBrk="1" hangingPunct="1"/>
            <a:r>
              <a:rPr lang="en-US" sz="3200" smtClean="0"/>
              <a:t>Thị trường </a:t>
            </a:r>
            <a:r>
              <a:rPr lang="en-US" sz="3200" b="1" smtClean="0"/>
              <a:t>Cạnh tranh độc quyền</a:t>
            </a:r>
            <a:endParaRPr lang="en-US" sz="3200" smtClean="0"/>
          </a:p>
          <a:p>
            <a:pPr algn="just" eaLnBrk="1" hangingPunct="1"/>
            <a:r>
              <a:rPr lang="en-US" sz="3200" smtClean="0"/>
              <a:t>Thị trường </a:t>
            </a:r>
            <a:r>
              <a:rPr lang="en-US" sz="3200" b="1" smtClean="0"/>
              <a:t>Độc quyền cạnh tranh</a:t>
            </a:r>
            <a:endParaRPr lang="en-US" sz="3200" smtClean="0"/>
          </a:p>
          <a:p>
            <a:pPr eaLnBrk="1" hangingPunct="1">
              <a:buFont typeface="Wingdings" panose="05000000000000000000" pitchFamily="2" charset="2"/>
              <a:buNone/>
            </a:pPr>
            <a:endParaRPr lang="en-US" smtClean="0"/>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889DA473-AA62-46A8-B033-607883D4F72B}" type="slidenum">
              <a:rPr lang="en-US" sz="1200">
                <a:solidFill>
                  <a:srgbClr val="FFFFFF"/>
                </a:solidFill>
              </a:rPr>
              <a:pPr>
                <a:lnSpc>
                  <a:spcPct val="80000"/>
                </a:lnSpc>
                <a:spcBef>
                  <a:spcPct val="0"/>
                </a:spcBef>
                <a:buClrTx/>
                <a:buSzTx/>
                <a:buFontTx/>
                <a:buNone/>
              </a:pPr>
              <a:t>4</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10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36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3">
                                            <p:txEl>
                                              <p:pRg st="0" end="0"/>
                                            </p:txEl>
                                          </p:spTgt>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p:cTn id="13" dur="1000" fill="hold"/>
                                        <p:tgtEl>
                                          <p:spTgt spid="15363">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153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5363">
                                            <p:txEl>
                                              <p:pRg st="1" end="1"/>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p:cTn id="19" dur="1000" fill="hold"/>
                                        <p:tgtEl>
                                          <p:spTgt spid="15363">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153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363">
                                            <p:txEl>
                                              <p:pRg st="2" end="2"/>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p:cTn id="25" dur="1000" fill="hold"/>
                                        <p:tgtEl>
                                          <p:spTgt spid="15363">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5363">
                                            <p:txEl>
                                              <p:pRg st="3" end="3"/>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p:cTn id="31" dur="1000" fill="hold"/>
                                        <p:tgtEl>
                                          <p:spTgt spid="15363">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153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04800" y="228600"/>
            <a:ext cx="8531225" cy="990600"/>
          </a:xfrm>
        </p:spPr>
        <p:txBody>
          <a:bodyPr/>
          <a:lstStyle/>
          <a:p>
            <a:pPr algn="ctr"/>
            <a:r>
              <a:rPr lang="en-US" sz="3200" smtClean="0">
                <a:solidFill>
                  <a:srgbClr val="7030A0"/>
                </a:solidFill>
              </a:rPr>
              <a:t>b) Khoảng mất không (tổn thất lợi ích ròng xã hội – Net Social Benefit)</a:t>
            </a:r>
          </a:p>
        </p:txBody>
      </p:sp>
      <p:sp>
        <p:nvSpPr>
          <p:cNvPr id="3" name="Content Placeholder 2"/>
          <p:cNvSpPr>
            <a:spLocks noGrp="1"/>
          </p:cNvSpPr>
          <p:nvPr>
            <p:ph sz="quarter" idx="1"/>
          </p:nvPr>
        </p:nvSpPr>
        <p:spPr>
          <a:xfrm>
            <a:off x="304800" y="1600200"/>
            <a:ext cx="4343400" cy="4495800"/>
          </a:xfrm>
        </p:spPr>
        <p:txBody>
          <a:bodyPr/>
          <a:lstStyle/>
          <a:p>
            <a:r>
              <a:rPr lang="en-US" smtClean="0"/>
              <a:t>Độc quyền hoàn toàn:</a:t>
            </a:r>
          </a:p>
          <a:p>
            <a:pPr>
              <a:buFont typeface="Wingdings" panose="05000000000000000000" pitchFamily="2" charset="2"/>
              <a:buNone/>
            </a:pPr>
            <a:r>
              <a:rPr lang="en-US" smtClean="0"/>
              <a:t>Q</a:t>
            </a:r>
            <a:r>
              <a:rPr lang="en-US" baseline="-25000" smtClean="0"/>
              <a:t>dq</a:t>
            </a:r>
            <a:r>
              <a:rPr lang="en-US" smtClean="0"/>
              <a:t>: MC = MR </a:t>
            </a:r>
          </a:p>
          <a:p>
            <a:pPr>
              <a:buFont typeface="Wingdings" panose="05000000000000000000" pitchFamily="2" charset="2"/>
              <a:buNone/>
            </a:pPr>
            <a:r>
              <a:rPr lang="en-US" smtClean="0"/>
              <a:t>CS</a:t>
            </a:r>
            <a:r>
              <a:rPr lang="en-US" baseline="-25000" smtClean="0"/>
              <a:t>2</a:t>
            </a:r>
            <a:r>
              <a:rPr lang="en-US" smtClean="0"/>
              <a:t> = S(ΔACP</a:t>
            </a:r>
            <a:r>
              <a:rPr lang="en-US" baseline="-25000" smtClean="0"/>
              <a:t>dq</a:t>
            </a:r>
            <a:r>
              <a:rPr lang="en-US" smtClean="0"/>
              <a:t>)</a:t>
            </a:r>
          </a:p>
          <a:p>
            <a:pPr>
              <a:buFont typeface="Wingdings" panose="05000000000000000000" pitchFamily="2" charset="2"/>
              <a:buNone/>
            </a:pPr>
            <a:r>
              <a:rPr lang="en-US" smtClean="0"/>
              <a:t>PS</a:t>
            </a:r>
            <a:r>
              <a:rPr lang="en-US" baseline="-25000" smtClean="0"/>
              <a:t>2</a:t>
            </a:r>
            <a:r>
              <a:rPr lang="en-US" smtClean="0"/>
              <a:t> = S(ΔP</a:t>
            </a:r>
            <a:r>
              <a:rPr lang="en-US" baseline="-25000" smtClean="0"/>
              <a:t>dq</a:t>
            </a:r>
            <a:r>
              <a:rPr lang="en-US" smtClean="0"/>
              <a:t>CHB)</a:t>
            </a:r>
          </a:p>
          <a:p>
            <a:pPr>
              <a:buFont typeface="Wingdings" panose="05000000000000000000" pitchFamily="2" charset="2"/>
              <a:buChar char="à"/>
            </a:pPr>
            <a:r>
              <a:rPr lang="en-US" smtClean="0">
                <a:sym typeface="Wingdings" panose="05000000000000000000" pitchFamily="2" charset="2"/>
              </a:rPr>
              <a:t>SB</a:t>
            </a:r>
            <a:r>
              <a:rPr lang="en-US" baseline="-25000" smtClean="0">
                <a:sym typeface="Wingdings" panose="05000000000000000000" pitchFamily="2" charset="2"/>
              </a:rPr>
              <a:t>2</a:t>
            </a:r>
            <a:r>
              <a:rPr lang="en-US" smtClean="0">
                <a:sym typeface="Wingdings" panose="05000000000000000000" pitchFamily="2" charset="2"/>
              </a:rPr>
              <a:t> = CS</a:t>
            </a:r>
            <a:r>
              <a:rPr lang="en-US" baseline="-25000" smtClean="0">
                <a:sym typeface="Wingdings" panose="05000000000000000000" pitchFamily="2" charset="2"/>
              </a:rPr>
              <a:t>2</a:t>
            </a:r>
            <a:r>
              <a:rPr lang="en-US" smtClean="0">
                <a:sym typeface="Wingdings" panose="05000000000000000000" pitchFamily="2" charset="2"/>
              </a:rPr>
              <a:t> + PS</a:t>
            </a:r>
            <a:r>
              <a:rPr lang="en-US" baseline="-25000" smtClean="0">
                <a:sym typeface="Wingdings" panose="05000000000000000000" pitchFamily="2" charset="2"/>
              </a:rPr>
              <a:t>2</a:t>
            </a:r>
            <a:r>
              <a:rPr lang="en-US" smtClean="0">
                <a:sym typeface="Wingdings" panose="05000000000000000000" pitchFamily="2" charset="2"/>
              </a:rPr>
              <a:t> </a:t>
            </a:r>
          </a:p>
          <a:p>
            <a:pPr>
              <a:buFont typeface="Wingdings" panose="05000000000000000000" pitchFamily="2" charset="2"/>
              <a:buNone/>
            </a:pPr>
            <a:r>
              <a:rPr lang="en-US" smtClean="0">
                <a:sym typeface="Wingdings" panose="05000000000000000000" pitchFamily="2" charset="2"/>
              </a:rPr>
              <a:t>		  = S(</a:t>
            </a:r>
            <a:r>
              <a:rPr lang="en-US" smtClean="0"/>
              <a:t>ΔACHB)</a:t>
            </a:r>
          </a:p>
          <a:p>
            <a:pPr>
              <a:buFont typeface="Wingdings" panose="05000000000000000000" pitchFamily="2" charset="2"/>
              <a:buNone/>
            </a:pPr>
            <a:r>
              <a:rPr lang="en-US" smtClean="0">
                <a:solidFill>
                  <a:srgbClr val="2116AA"/>
                </a:solidFill>
              </a:rPr>
              <a:t>Lợi ích ròng xã hội:</a:t>
            </a:r>
          </a:p>
          <a:p>
            <a:pPr>
              <a:buFont typeface="Wingdings" panose="05000000000000000000" pitchFamily="2" charset="2"/>
              <a:buNone/>
            </a:pPr>
            <a:r>
              <a:rPr lang="en-US" smtClean="0">
                <a:solidFill>
                  <a:srgbClr val="2116AA"/>
                </a:solidFill>
              </a:rPr>
              <a:t>NSB = SB</a:t>
            </a:r>
            <a:r>
              <a:rPr lang="en-US" baseline="-25000" smtClean="0">
                <a:solidFill>
                  <a:srgbClr val="2116AA"/>
                </a:solidFill>
              </a:rPr>
              <a:t>2</a:t>
            </a:r>
            <a:r>
              <a:rPr lang="en-US" smtClean="0">
                <a:solidFill>
                  <a:srgbClr val="2116AA"/>
                </a:solidFill>
              </a:rPr>
              <a:t> –SB</a:t>
            </a:r>
            <a:r>
              <a:rPr lang="en-US" baseline="-25000" smtClean="0">
                <a:solidFill>
                  <a:srgbClr val="2116AA"/>
                </a:solidFill>
              </a:rPr>
              <a:t>1</a:t>
            </a:r>
            <a:r>
              <a:rPr lang="en-US" smtClean="0">
                <a:solidFill>
                  <a:srgbClr val="2116AA"/>
                </a:solidFill>
              </a:rPr>
              <a:t> </a:t>
            </a:r>
          </a:p>
          <a:p>
            <a:pPr>
              <a:buFont typeface="Wingdings" panose="05000000000000000000" pitchFamily="2" charset="2"/>
              <a:buNone/>
            </a:pPr>
            <a:r>
              <a:rPr lang="en-US" smtClean="0">
                <a:solidFill>
                  <a:srgbClr val="2116AA"/>
                </a:solidFill>
              </a:rPr>
              <a:t>	     = -S(ΔCEH)</a:t>
            </a:r>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2D57E7DA-53E0-4745-A304-022AE28E169D}" type="slidenum">
              <a:rPr lang="en-US" sz="1200">
                <a:solidFill>
                  <a:srgbClr val="FFFFFF"/>
                </a:solidFill>
              </a:rPr>
              <a:pPr>
                <a:lnSpc>
                  <a:spcPct val="80000"/>
                </a:lnSpc>
                <a:spcBef>
                  <a:spcPct val="0"/>
                </a:spcBef>
                <a:buClrTx/>
                <a:buSzTx/>
                <a:buFontTx/>
                <a:buNone/>
              </a:pPr>
              <a:t>40</a:t>
            </a:fld>
            <a:endParaRPr lang="en-US" sz="1200">
              <a:solidFill>
                <a:srgbClr val="FFFFFF"/>
              </a:solidFill>
            </a:endParaRPr>
          </a:p>
        </p:txBody>
      </p:sp>
      <p:cxnSp>
        <p:nvCxnSpPr>
          <p:cNvPr id="7" name="Straight Arrow Connector 6"/>
          <p:cNvCxnSpPr/>
          <p:nvPr/>
        </p:nvCxnSpPr>
        <p:spPr>
          <a:xfrm rot="5400000" flipH="1" flipV="1">
            <a:off x="3371851" y="3829050"/>
            <a:ext cx="39243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57912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4991100" y="2971800"/>
            <a:ext cx="3162300" cy="24765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6200000" flipH="1">
            <a:off x="4093369" y="3902869"/>
            <a:ext cx="3824287" cy="1323975"/>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rot="5400000" flipH="1" flipV="1">
            <a:off x="5238750" y="2838450"/>
            <a:ext cx="2667000" cy="2476500"/>
          </a:xfrm>
          <a:prstGeom prst="line">
            <a:avLst/>
          </a:prstGeom>
        </p:spPr>
        <p:style>
          <a:lnRef idx="1">
            <a:schemeClr val="dk1"/>
          </a:lnRef>
          <a:fillRef idx="0">
            <a:schemeClr val="dk1"/>
          </a:fillRef>
          <a:effectRef idx="0">
            <a:schemeClr val="dk1"/>
          </a:effectRef>
          <a:fontRef idx="minor">
            <a:schemeClr val="tx1"/>
          </a:fontRef>
        </p:style>
      </p:cxnSp>
      <p:sp>
        <p:nvSpPr>
          <p:cNvPr id="63499" name="TextBox 17"/>
          <p:cNvSpPr txBox="1">
            <a:spLocks noChangeArrowheads="1"/>
          </p:cNvSpPr>
          <p:nvPr/>
        </p:nvSpPr>
        <p:spPr bwMode="auto">
          <a:xfrm>
            <a:off x="5067300" y="20193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63500" name="TextBox 18"/>
          <p:cNvSpPr txBox="1">
            <a:spLocks noChangeArrowheads="1"/>
          </p:cNvSpPr>
          <p:nvPr/>
        </p:nvSpPr>
        <p:spPr bwMode="auto">
          <a:xfrm>
            <a:off x="5029200" y="56769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0</a:t>
            </a:r>
          </a:p>
        </p:txBody>
      </p:sp>
      <p:sp>
        <p:nvSpPr>
          <p:cNvPr id="63501" name="TextBox 19"/>
          <p:cNvSpPr txBox="1">
            <a:spLocks noChangeArrowheads="1"/>
          </p:cNvSpPr>
          <p:nvPr/>
        </p:nvSpPr>
        <p:spPr bwMode="auto">
          <a:xfrm>
            <a:off x="7505700" y="23622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MC = (S)</a:t>
            </a:r>
          </a:p>
        </p:txBody>
      </p:sp>
      <p:sp>
        <p:nvSpPr>
          <p:cNvPr id="63502" name="TextBox 20"/>
          <p:cNvSpPr txBox="1">
            <a:spLocks noChangeArrowheads="1"/>
          </p:cNvSpPr>
          <p:nvPr/>
        </p:nvSpPr>
        <p:spPr bwMode="auto">
          <a:xfrm>
            <a:off x="6400800" y="5791200"/>
            <a:ext cx="48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ct</a:t>
            </a:r>
            <a:endParaRPr lang="en-US" sz="1800">
              <a:latin typeface="Arial" panose="020B0604020202020204" pitchFamily="34" charset="0"/>
            </a:endParaRPr>
          </a:p>
        </p:txBody>
      </p:sp>
      <p:sp>
        <p:nvSpPr>
          <p:cNvPr id="63503" name="TextBox 21"/>
          <p:cNvSpPr txBox="1">
            <a:spLocks noChangeArrowheads="1"/>
          </p:cNvSpPr>
          <p:nvPr/>
        </p:nvSpPr>
        <p:spPr bwMode="auto">
          <a:xfrm>
            <a:off x="8534400" y="59055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p>
        </p:txBody>
      </p:sp>
      <p:sp>
        <p:nvSpPr>
          <p:cNvPr id="63504" name="TextBox 22"/>
          <p:cNvSpPr txBox="1">
            <a:spLocks noChangeArrowheads="1"/>
          </p:cNvSpPr>
          <p:nvPr/>
        </p:nvSpPr>
        <p:spPr bwMode="auto">
          <a:xfrm>
            <a:off x="5033963" y="2411413"/>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A</a:t>
            </a:r>
          </a:p>
        </p:txBody>
      </p:sp>
      <p:sp>
        <p:nvSpPr>
          <p:cNvPr id="63505" name="TextBox 23"/>
          <p:cNvSpPr txBox="1">
            <a:spLocks noChangeArrowheads="1"/>
          </p:cNvSpPr>
          <p:nvPr/>
        </p:nvSpPr>
        <p:spPr bwMode="auto">
          <a:xfrm>
            <a:off x="4876800" y="3973513"/>
            <a:ext cx="45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ct</a:t>
            </a:r>
            <a:endParaRPr lang="en-US" sz="1800">
              <a:latin typeface="Arial" panose="020B0604020202020204" pitchFamily="34" charset="0"/>
            </a:endParaRPr>
          </a:p>
        </p:txBody>
      </p:sp>
      <p:cxnSp>
        <p:nvCxnSpPr>
          <p:cNvPr id="26" name="Straight Connector 25"/>
          <p:cNvCxnSpPr/>
          <p:nvPr/>
        </p:nvCxnSpPr>
        <p:spPr>
          <a:xfrm rot="10800000">
            <a:off x="5295900" y="4152900"/>
            <a:ext cx="12192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4876800" y="3352800"/>
            <a:ext cx="50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P</a:t>
            </a:r>
            <a:r>
              <a:rPr lang="en-US" sz="1800" baseline="-25000">
                <a:latin typeface="Arial" panose="020B0604020202020204" pitchFamily="34" charset="0"/>
              </a:rPr>
              <a:t>dq</a:t>
            </a:r>
            <a:endParaRPr lang="en-US" sz="1800">
              <a:latin typeface="Arial" panose="020B0604020202020204" pitchFamily="34" charset="0"/>
            </a:endParaRPr>
          </a:p>
        </p:txBody>
      </p:sp>
      <p:cxnSp>
        <p:nvCxnSpPr>
          <p:cNvPr id="31" name="Straight Connector 30"/>
          <p:cNvCxnSpPr/>
          <p:nvPr/>
        </p:nvCxnSpPr>
        <p:spPr>
          <a:xfrm rot="5400000">
            <a:off x="4929981" y="4664869"/>
            <a:ext cx="2249488" cy="63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8969" y="4972844"/>
            <a:ext cx="16383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5324475" y="3552825"/>
            <a:ext cx="7239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867400" y="579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Q</a:t>
            </a:r>
            <a:r>
              <a:rPr lang="en-US" sz="1800" baseline="-25000">
                <a:latin typeface="Arial" panose="020B0604020202020204" pitchFamily="34" charset="0"/>
              </a:rPr>
              <a:t>dq</a:t>
            </a:r>
            <a:endParaRPr lang="en-US" sz="1800">
              <a:latin typeface="Arial" panose="020B0604020202020204" pitchFamily="34" charset="0"/>
            </a:endParaRPr>
          </a:p>
        </p:txBody>
      </p:sp>
      <p:sp>
        <p:nvSpPr>
          <p:cNvPr id="63512" name="TextBox 38"/>
          <p:cNvSpPr txBox="1">
            <a:spLocks noChangeArrowheads="1"/>
          </p:cNvSpPr>
          <p:nvPr/>
        </p:nvSpPr>
        <p:spPr bwMode="auto">
          <a:xfrm>
            <a:off x="6591300" y="40005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E</a:t>
            </a:r>
          </a:p>
        </p:txBody>
      </p:sp>
      <p:sp>
        <p:nvSpPr>
          <p:cNvPr id="40" name="TextBox 39"/>
          <p:cNvSpPr txBox="1">
            <a:spLocks noChangeArrowheads="1"/>
          </p:cNvSpPr>
          <p:nvPr/>
        </p:nvSpPr>
        <p:spPr bwMode="auto">
          <a:xfrm>
            <a:off x="6096000" y="3276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C</a:t>
            </a:r>
          </a:p>
        </p:txBody>
      </p:sp>
      <p:sp>
        <p:nvSpPr>
          <p:cNvPr id="63514" name="TextBox 40"/>
          <p:cNvSpPr txBox="1">
            <a:spLocks noChangeArrowheads="1"/>
          </p:cNvSpPr>
          <p:nvPr/>
        </p:nvSpPr>
        <p:spPr bwMode="auto">
          <a:xfrm>
            <a:off x="4991100" y="52197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B</a:t>
            </a:r>
          </a:p>
        </p:txBody>
      </p:sp>
      <p:sp>
        <p:nvSpPr>
          <p:cNvPr id="63515" name="TextBox 42"/>
          <p:cNvSpPr txBox="1">
            <a:spLocks noChangeArrowheads="1"/>
          </p:cNvSpPr>
          <p:nvPr/>
        </p:nvSpPr>
        <p:spPr bwMode="auto">
          <a:xfrm>
            <a:off x="6667500" y="617220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MR</a:t>
            </a:r>
          </a:p>
        </p:txBody>
      </p:sp>
      <p:sp>
        <p:nvSpPr>
          <p:cNvPr id="45" name="TextBox 44"/>
          <p:cNvSpPr txBox="1">
            <a:spLocks noChangeArrowheads="1"/>
          </p:cNvSpPr>
          <p:nvPr/>
        </p:nvSpPr>
        <p:spPr bwMode="auto">
          <a:xfrm>
            <a:off x="5715000" y="4468813"/>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1800">
                <a:latin typeface="Arial" panose="020B0604020202020204" pitchFamily="34" charset="0"/>
              </a:rPr>
              <a:t>H</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ppt_x</p:attrName>
                                        </p:attrNameLst>
                                      </p:cBhvr>
                                      <p:tavLst>
                                        <p:tav tm="0">
                                          <p:val>
                                            <p:strVal val="#ppt_x-.2"/>
                                          </p:val>
                                        </p:tav>
                                        <p:tav tm="100000">
                                          <p:val>
                                            <p:strVal val="#ppt_x"/>
                                          </p:val>
                                        </p:tav>
                                      </p:tavLst>
                                    </p:anim>
                                    <p:anim calcmode="lin" valueType="num">
                                      <p:cBhvr>
                                        <p:cTn id="8"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
                                        </p:tgtEl>
                                      </p:cBhvr>
                                    </p:animEffect>
                                  </p:childTnLst>
                                </p:cTn>
                              </p:par>
                              <p:par>
                                <p:cTn id="10" presetID="29"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ppt_x</p:attrName>
                                        </p:attrNameLst>
                                      </p:cBhvr>
                                      <p:tavLst>
                                        <p:tav tm="0">
                                          <p:val>
                                            <p:strVal val="#ppt_x-.2"/>
                                          </p:val>
                                        </p:tav>
                                        <p:tav tm="100000">
                                          <p:val>
                                            <p:strVal val="#ppt_x"/>
                                          </p:val>
                                        </p:tav>
                                      </p:tavLst>
                                    </p:anim>
                                    <p:anim calcmode="lin" valueType="num">
                                      <p:cBhvr>
                                        <p:cTn id="13"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6"/>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ppt_x</p:attrName>
                                        </p:attrNameLst>
                                      </p:cBhvr>
                                      <p:tavLst>
                                        <p:tav tm="0">
                                          <p:val>
                                            <p:strVal val="#ppt_x-.2"/>
                                          </p:val>
                                        </p:tav>
                                        <p:tav tm="100000">
                                          <p:val>
                                            <p:strVal val="#ppt_x"/>
                                          </p:val>
                                        </p:tav>
                                      </p:tavLst>
                                    </p:anim>
                                    <p:anim calcmode="lin" valueType="num">
                                      <p:cBhvr>
                                        <p:cTn id="18"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0"/>
                                        </p:tgtEl>
                                      </p:cBhvr>
                                    </p:animEffect>
                                  </p:childTnLst>
                                </p:cTn>
                              </p:par>
                              <p:par>
                                <p:cTn id="20" presetID="29"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ppt_x</p:attrName>
                                        </p:attrNameLst>
                                      </p:cBhvr>
                                      <p:tavLst>
                                        <p:tav tm="0">
                                          <p:val>
                                            <p:strVal val="#ppt_x-.2"/>
                                          </p:val>
                                        </p:tav>
                                        <p:tav tm="100000">
                                          <p:val>
                                            <p:strVal val="#ppt_x"/>
                                          </p:val>
                                        </p:tav>
                                      </p:tavLst>
                                    </p:anim>
                                    <p:anim calcmode="lin" valueType="num">
                                      <p:cBhvr>
                                        <p:cTn id="23"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1"/>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1000" fill="hold"/>
                                        <p:tgtEl>
                                          <p:spTgt spid="45"/>
                                        </p:tgtEl>
                                        <p:attrNameLst>
                                          <p:attrName>ppt_x</p:attrName>
                                        </p:attrNameLst>
                                      </p:cBhvr>
                                      <p:tavLst>
                                        <p:tav tm="0">
                                          <p:val>
                                            <p:strVal val="#ppt_x-.2"/>
                                          </p:val>
                                        </p:tav>
                                        <p:tav tm="100000">
                                          <p:val>
                                            <p:strVal val="#ppt_x"/>
                                          </p:val>
                                        </p:tav>
                                      </p:tavLst>
                                    </p:anim>
                                    <p:anim calcmode="lin" valueType="num">
                                      <p:cBhvr>
                                        <p:cTn id="28"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4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1000" fill="hold"/>
                                        <p:tgtEl>
                                          <p:spTgt spid="38"/>
                                        </p:tgtEl>
                                        <p:attrNameLst>
                                          <p:attrName>ppt_x</p:attrName>
                                        </p:attrNameLst>
                                      </p:cBhvr>
                                      <p:tavLst>
                                        <p:tav tm="0">
                                          <p:val>
                                            <p:strVal val="#ppt_x-.2"/>
                                          </p:val>
                                        </p:tav>
                                        <p:tav tm="100000">
                                          <p:val>
                                            <p:strVal val="#ppt_x"/>
                                          </p:val>
                                        </p:tav>
                                      </p:tavLst>
                                    </p:anim>
                                    <p:anim calcmode="lin" valueType="num">
                                      <p:cBhvr>
                                        <p:cTn id="33"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slide(fromBottom)">
                                      <p:cBhvr>
                                        <p:cTn id="39" dur="500"/>
                                        <p:tgtEl>
                                          <p:spTgt spid="3">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slide(fromBottom)">
                                      <p:cBhvr>
                                        <p:cTn id="44" dur="500"/>
                                        <p:tgtEl>
                                          <p:spTgt spid="3">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slide(fromBottom)">
                                      <p:cBhvr>
                                        <p:cTn id="49" dur="500"/>
                                        <p:tgtEl>
                                          <p:spTgt spid="3">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slide(fromBottom)">
                                      <p:cBhvr>
                                        <p:cTn id="54" dur="500"/>
                                        <p:tgtEl>
                                          <p:spTgt spid="3">
                                            <p:txEl>
                                              <p:pRg st="3" end="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slide(fromBottom)">
                                      <p:cBhvr>
                                        <p:cTn id="59" dur="500"/>
                                        <p:tgtEl>
                                          <p:spTgt spid="3">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Effect transition="in" filter="slide(fromBottom)">
                                      <p:cBhvr>
                                        <p:cTn id="64" dur="500"/>
                                        <p:tgtEl>
                                          <p:spTgt spid="3">
                                            <p:txEl>
                                              <p:pRg st="5" end="5"/>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slide(fromBottom)">
                                      <p:cBhvr>
                                        <p:cTn id="69" dur="500"/>
                                        <p:tgtEl>
                                          <p:spTgt spid="3">
                                            <p:txEl>
                                              <p:pRg st="6" end="6"/>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slide(fromBottom)">
                                      <p:cBhvr>
                                        <p:cTn id="74" dur="500"/>
                                        <p:tgtEl>
                                          <p:spTgt spid="3">
                                            <p:txEl>
                                              <p:pRg st="7" end="7"/>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slide(fromBottom)">
                                      <p:cBhvr>
                                        <p:cTn id="7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38" grpId="0"/>
      <p:bldP spid="40"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775" y="152400"/>
            <a:ext cx="8153400" cy="990600"/>
          </a:xfrm>
        </p:spPr>
        <p:txBody>
          <a:bodyPr/>
          <a:lstStyle/>
          <a:p>
            <a:pPr algn="ctr"/>
            <a:r>
              <a:rPr lang="en-US" sz="4000" smtClean="0">
                <a:solidFill>
                  <a:srgbClr val="2116AA"/>
                </a:solidFill>
              </a:rPr>
              <a:t>6. </a:t>
            </a:r>
            <a:r>
              <a:rPr lang="vi-VN" sz="4000" smtClean="0">
                <a:solidFill>
                  <a:srgbClr val="2116AA"/>
                </a:solidFill>
              </a:rPr>
              <a:t>Ư</a:t>
            </a:r>
            <a:r>
              <a:rPr lang="en-US" sz="4000" smtClean="0">
                <a:solidFill>
                  <a:srgbClr val="2116AA"/>
                </a:solidFill>
              </a:rPr>
              <a:t>u và nhược điểm của thị trường độc quyền hoàn toàn</a:t>
            </a:r>
          </a:p>
        </p:txBody>
      </p:sp>
      <p:sp>
        <p:nvSpPr>
          <p:cNvPr id="3" name="Content Placeholder 2"/>
          <p:cNvSpPr>
            <a:spLocks noGrp="1"/>
          </p:cNvSpPr>
          <p:nvPr>
            <p:ph sz="quarter" idx="1"/>
          </p:nvPr>
        </p:nvSpPr>
        <p:spPr>
          <a:xfrm>
            <a:off x="612775" y="1600200"/>
            <a:ext cx="8153400" cy="4495800"/>
          </a:xfrm>
        </p:spPr>
        <p:txBody>
          <a:bodyPr/>
          <a:lstStyle/>
          <a:p>
            <a:pPr algn="just">
              <a:defRPr/>
            </a:pPr>
            <a:r>
              <a:rPr lang="vi-VN" sz="3200" smtClean="0"/>
              <a:t>Ư</a:t>
            </a:r>
            <a:r>
              <a:rPr lang="en-US" sz="3200" smtClean="0"/>
              <a:t>u điểm:</a:t>
            </a:r>
          </a:p>
          <a:p>
            <a:pPr marL="0" indent="0" algn="just">
              <a:buFont typeface="Wingdings" panose="05000000000000000000" pitchFamily="2" charset="2"/>
              <a:buNone/>
              <a:defRPr/>
            </a:pPr>
            <a:r>
              <a:rPr lang="en-US" sz="3200" smtClean="0"/>
              <a:t>Độc quyền có tiềm lực to lớn để tạo ra cơ hội nghiên cứu phát triển các tiến bộ khoa học.</a:t>
            </a:r>
            <a:endParaRPr lang="en-US" sz="3200"/>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580B261D-FBD6-443C-8943-71B6355D993D}" type="slidenum">
              <a:rPr lang="en-US" sz="1200">
                <a:solidFill>
                  <a:srgbClr val="FFFFFF"/>
                </a:solidFill>
              </a:rPr>
              <a:pPr>
                <a:lnSpc>
                  <a:spcPct val="80000"/>
                </a:lnSpc>
                <a:spcBef>
                  <a:spcPct val="0"/>
                </a:spcBef>
                <a:buClrTx/>
                <a:buSzTx/>
                <a:buFontTx/>
                <a:buNone/>
              </a:pPr>
              <a:t>41</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1000" fill="hold"/>
                                        <p:tgtEl>
                                          <p:spTgt spid="57346"/>
                                        </p:tgtEl>
                                        <p:attrNameLst>
                                          <p:attrName>ppt_x</p:attrName>
                                        </p:attrNameLst>
                                      </p:cBhvr>
                                      <p:tavLst>
                                        <p:tav tm="0">
                                          <p:val>
                                            <p:strVal val="#ppt_x-.2"/>
                                          </p:val>
                                        </p:tav>
                                        <p:tav tm="100000">
                                          <p:val>
                                            <p:strVal val="#ppt_x"/>
                                          </p:val>
                                        </p:tav>
                                      </p:tavLst>
                                    </p:anim>
                                    <p:anim calcmode="lin" valueType="num">
                                      <p:cBhvr>
                                        <p:cTn id="8" dur="1000" fill="hold"/>
                                        <p:tgtEl>
                                          <p:spTgt spid="573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57346"/>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SzTx/>
              <a:buFontTx/>
              <a:buNone/>
            </a:pPr>
            <a:fld id="{427415CA-230E-4FCF-99B2-B35B9C11DD8F}" type="slidenum">
              <a:rPr lang="en-US" sz="1400">
                <a:solidFill>
                  <a:schemeClr val="tx2"/>
                </a:solidFill>
              </a:rPr>
              <a:pPr>
                <a:spcBef>
                  <a:spcPct val="0"/>
                </a:spcBef>
                <a:buClrTx/>
                <a:buSzTx/>
                <a:buFontTx/>
                <a:buNone/>
              </a:pPr>
              <a:t>42</a:t>
            </a:fld>
            <a:endParaRPr lang="en-US" sz="1400">
              <a:solidFill>
                <a:schemeClr val="tx2"/>
              </a:solidFill>
            </a:endParaRPr>
          </a:p>
        </p:txBody>
      </p:sp>
      <p:sp>
        <p:nvSpPr>
          <p:cNvPr id="58372" name="Content Placeholder 2"/>
          <p:cNvSpPr>
            <a:spLocks noGrp="1"/>
          </p:cNvSpPr>
          <p:nvPr>
            <p:ph sz="quarter" idx="4294967295"/>
          </p:nvPr>
        </p:nvSpPr>
        <p:spPr>
          <a:xfrm>
            <a:off x="266700" y="304800"/>
            <a:ext cx="8572500" cy="5791200"/>
          </a:xfrm>
        </p:spPr>
        <p:txBody>
          <a:bodyPr/>
          <a:lstStyle/>
          <a:p>
            <a:pPr algn="just"/>
            <a:r>
              <a:rPr lang="en-US" smtClean="0"/>
              <a:t>Nhược điểm:</a:t>
            </a:r>
          </a:p>
          <a:p>
            <a:pPr algn="just">
              <a:buFontTx/>
              <a:buChar char="-"/>
            </a:pPr>
            <a:r>
              <a:rPr lang="en-US" smtClean="0"/>
              <a:t>Doanh nghiệp độc quyền không có xu hướng sản xuất sản phẩm theo mức chi phí bình quân tối thiểu, do đó không có động lực giảm chi phí sản xuất. Xu hướng cơ bản của độc quyền là hạn chế tăng trưởng của nền kinh tế.</a:t>
            </a:r>
          </a:p>
          <a:p>
            <a:pPr algn="just">
              <a:buFontTx/>
              <a:buChar char="-"/>
            </a:pPr>
            <a:r>
              <a:rPr lang="en-US" smtClean="0"/>
              <a:t>Giá cả, sản lượng của doanh nghiệp độc quyền không tối ưu cho xã hội và cho người tiêu dùng.</a:t>
            </a:r>
          </a:p>
          <a:p>
            <a:pPr algn="just">
              <a:buFontTx/>
              <a:buChar char="-"/>
            </a:pPr>
            <a:r>
              <a:rPr lang="en-US" smtClean="0"/>
              <a:t>Có sức mạnh thị trường, do đó dẫn tới có tổn thất lợi ích ròng xã hội.</a:t>
            </a:r>
          </a:p>
          <a:p>
            <a:pPr algn="just">
              <a:buFontTx/>
              <a:buChar char="-"/>
            </a:pPr>
            <a:r>
              <a:rPr lang="en-US" smtClean="0"/>
              <a:t>Hậu quả trực tiếp của độc quyền dẫn tới phân phối thu nhập, dẫn đến sự phân hóa giàu nghèo trong xã hội.</a:t>
            </a:r>
          </a:p>
          <a:p>
            <a:pPr algn="just">
              <a:buFontTx/>
              <a:buChar char="-"/>
            </a:pPr>
            <a:endParaRPr lang="en-US"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p:cTn id="7" dur="1000" fill="hold"/>
                                        <p:tgtEl>
                                          <p:spTgt spid="5837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837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8372">
                                            <p:txEl>
                                              <p:pRg st="0" end="0"/>
                                            </p:txEl>
                                          </p:spTgt>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58372">
                                            <p:txEl>
                                              <p:pRg st="1" end="1"/>
                                            </p:txEl>
                                          </p:spTgt>
                                        </p:tgtEl>
                                        <p:attrNameLst>
                                          <p:attrName>style.visibility</p:attrName>
                                        </p:attrNameLst>
                                      </p:cBhvr>
                                      <p:to>
                                        <p:strVal val="visible"/>
                                      </p:to>
                                    </p:set>
                                    <p:anim calcmode="lin" valueType="num">
                                      <p:cBhvr>
                                        <p:cTn id="13" dur="1000" fill="hold"/>
                                        <p:tgtEl>
                                          <p:spTgt spid="58372">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5837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8372">
                                            <p:txEl>
                                              <p:pRg st="1" end="1"/>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58372">
                                            <p:txEl>
                                              <p:pRg st="2" end="2"/>
                                            </p:txEl>
                                          </p:spTgt>
                                        </p:tgtEl>
                                        <p:attrNameLst>
                                          <p:attrName>style.visibility</p:attrName>
                                        </p:attrNameLst>
                                      </p:cBhvr>
                                      <p:to>
                                        <p:strVal val="visible"/>
                                      </p:to>
                                    </p:set>
                                    <p:anim calcmode="lin" valueType="num">
                                      <p:cBhvr>
                                        <p:cTn id="19" dur="1000" fill="hold"/>
                                        <p:tgtEl>
                                          <p:spTgt spid="58372">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5837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8372">
                                            <p:txEl>
                                              <p:pRg st="2" end="2"/>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58372">
                                            <p:txEl>
                                              <p:pRg st="3" end="3"/>
                                            </p:txEl>
                                          </p:spTgt>
                                        </p:tgtEl>
                                        <p:attrNameLst>
                                          <p:attrName>style.visibility</p:attrName>
                                        </p:attrNameLst>
                                      </p:cBhvr>
                                      <p:to>
                                        <p:strVal val="visible"/>
                                      </p:to>
                                    </p:set>
                                    <p:anim calcmode="lin" valueType="num">
                                      <p:cBhvr>
                                        <p:cTn id="25" dur="1000" fill="hold"/>
                                        <p:tgtEl>
                                          <p:spTgt spid="58372">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5837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58372">
                                            <p:txEl>
                                              <p:pRg st="3" end="3"/>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58372">
                                            <p:txEl>
                                              <p:pRg st="4" end="4"/>
                                            </p:txEl>
                                          </p:spTgt>
                                        </p:tgtEl>
                                        <p:attrNameLst>
                                          <p:attrName>style.visibility</p:attrName>
                                        </p:attrNameLst>
                                      </p:cBhvr>
                                      <p:to>
                                        <p:strVal val="visible"/>
                                      </p:to>
                                    </p:set>
                                    <p:anim calcmode="lin" valueType="num">
                                      <p:cBhvr>
                                        <p:cTn id="31" dur="1000" fill="hold"/>
                                        <p:tgtEl>
                                          <p:spTgt spid="58372">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5837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83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89B243-3239-4367-9998-6E432A0E763E}" type="slidenum">
              <a:rPr lang="en-US" altLang="vi-VN" sz="1400"/>
              <a:pPr>
                <a:spcBef>
                  <a:spcPct val="0"/>
                </a:spcBef>
                <a:buFontTx/>
                <a:buNone/>
              </a:pPr>
              <a:t>43</a:t>
            </a:fld>
            <a:endParaRPr lang="en-US" altLang="vi-VN" sz="1400"/>
          </a:p>
        </p:txBody>
      </p:sp>
      <p:sp>
        <p:nvSpPr>
          <p:cNvPr id="45058" name="Rectangle 2"/>
          <p:cNvSpPr>
            <a:spLocks noGrp="1" noChangeArrowheads="1"/>
          </p:cNvSpPr>
          <p:nvPr>
            <p:ph type="title"/>
          </p:nvPr>
        </p:nvSpPr>
        <p:spPr>
          <a:xfrm>
            <a:off x="0" y="212130"/>
            <a:ext cx="9144000" cy="1143000"/>
          </a:xfrm>
          <a:noFill/>
        </p:spPr>
        <p:txBody>
          <a:bodyPr/>
          <a:lstStyle/>
          <a:p>
            <a:pPr algn="ctr" eaLnBrk="1" hangingPunct="1"/>
            <a:r>
              <a:rPr lang="en-US" altLang="vi-VN" sz="2400" b="1" noProof="1" smtClean="0">
                <a:solidFill>
                  <a:srgbClr val="FF0000"/>
                </a:solidFill>
              </a:rPr>
              <a:t>III. THỊ TR</a:t>
            </a:r>
            <a:r>
              <a:rPr lang="vi-VN" altLang="vi-VN" sz="2400" b="1" noProof="1" smtClean="0">
                <a:solidFill>
                  <a:srgbClr val="FF0000"/>
                </a:solidFill>
              </a:rPr>
              <a:t>ƯỜNG CẠNH TRANH ĐỘC QUYỀN</a:t>
            </a:r>
            <a:r>
              <a:rPr lang="en-US" altLang="vi-VN" sz="2400" b="1" smtClean="0">
                <a:solidFill>
                  <a:srgbClr val="FF0000"/>
                </a:solidFill>
              </a:rPr>
              <a:t> </a:t>
            </a:r>
            <a:br>
              <a:rPr lang="en-US" altLang="vi-VN" sz="2400" b="1" smtClean="0">
                <a:solidFill>
                  <a:srgbClr val="FF0000"/>
                </a:solidFill>
              </a:rPr>
            </a:br>
            <a:r>
              <a:rPr lang="en-US" altLang="vi-VN" sz="2400" b="1" smtClean="0">
                <a:solidFill>
                  <a:srgbClr val="3351E9"/>
                </a:solidFill>
              </a:rPr>
              <a:t>(</a:t>
            </a:r>
            <a:r>
              <a:rPr lang="en-US" altLang="vi-VN" sz="2400" b="1" smtClean="0">
                <a:solidFill>
                  <a:srgbClr val="3351E9"/>
                </a:solidFill>
              </a:rPr>
              <a:t>Monopolistic Competition Market)</a:t>
            </a:r>
            <a:r>
              <a:rPr lang="en-US" altLang="vi-VN" sz="2400" b="1" noProof="1" smtClean="0">
                <a:solidFill>
                  <a:srgbClr val="3351E9"/>
                </a:solidFill>
              </a:rPr>
              <a:t>.</a:t>
            </a:r>
            <a:endParaRPr lang="en-US" altLang="vi-VN" sz="2400" b="1" smtClean="0">
              <a:solidFill>
                <a:srgbClr val="3351E9"/>
              </a:solidFill>
            </a:endParaRPr>
          </a:p>
        </p:txBody>
      </p:sp>
      <p:sp>
        <p:nvSpPr>
          <p:cNvPr id="45059" name="Rectangle 3"/>
          <p:cNvSpPr>
            <a:spLocks noGrp="1" noChangeArrowheads="1"/>
          </p:cNvSpPr>
          <p:nvPr>
            <p:ph type="body" idx="1"/>
          </p:nvPr>
        </p:nvSpPr>
        <p:spPr>
          <a:xfrm>
            <a:off x="395288" y="1562170"/>
            <a:ext cx="8229600" cy="676275"/>
          </a:xfrm>
        </p:spPr>
        <p:txBody>
          <a:bodyPr/>
          <a:lstStyle/>
          <a:p>
            <a:pPr eaLnBrk="1" hangingPunct="1">
              <a:lnSpc>
                <a:spcPct val="90000"/>
              </a:lnSpc>
              <a:buFontTx/>
              <a:buNone/>
            </a:pPr>
            <a:r>
              <a:rPr lang="en-US" altLang="vi-VN" sz="2400" b="1" smtClean="0">
                <a:solidFill>
                  <a:srgbClr val="0000CC"/>
                </a:solidFill>
              </a:rPr>
              <a:t>1. </a:t>
            </a:r>
            <a:r>
              <a:rPr lang="en-US" altLang="vi-VN" sz="2400" b="1" noProof="1" smtClean="0">
                <a:solidFill>
                  <a:srgbClr val="0000CC"/>
                </a:solidFill>
              </a:rPr>
              <a:t>Đặ</a:t>
            </a:r>
            <a:r>
              <a:rPr lang="en-US" altLang="vi-VN" sz="2400" b="1" smtClean="0">
                <a:solidFill>
                  <a:srgbClr val="0000CC"/>
                </a:solidFill>
              </a:rPr>
              <a:t>c tr</a:t>
            </a:r>
            <a:r>
              <a:rPr lang="vi-VN" altLang="vi-VN" sz="2400" b="1" noProof="1" smtClean="0">
                <a:solidFill>
                  <a:srgbClr val="0000CC"/>
                </a:solidFill>
              </a:rPr>
              <a:t>ư</a:t>
            </a:r>
            <a:r>
              <a:rPr lang="en-US" altLang="vi-VN" sz="2400" b="1" smtClean="0">
                <a:solidFill>
                  <a:srgbClr val="0000CC"/>
                </a:solidFill>
              </a:rPr>
              <a:t>ng c</a:t>
            </a:r>
            <a:r>
              <a:rPr lang="en-US" altLang="vi-VN" sz="2400" b="1" noProof="1" smtClean="0">
                <a:solidFill>
                  <a:srgbClr val="0000CC"/>
                </a:solidFill>
              </a:rPr>
              <a:t>ủ</a:t>
            </a:r>
            <a:r>
              <a:rPr lang="en-US" altLang="vi-VN" sz="2400" b="1" smtClean="0">
                <a:solidFill>
                  <a:srgbClr val="0000CC"/>
                </a:solidFill>
              </a:rPr>
              <a:t>a th</a:t>
            </a:r>
            <a:r>
              <a:rPr lang="en-US" altLang="vi-VN" sz="2400" b="1" noProof="1" smtClean="0">
                <a:solidFill>
                  <a:srgbClr val="0000CC"/>
                </a:solidFill>
              </a:rPr>
              <a:t>ị</a:t>
            </a:r>
            <a:r>
              <a:rPr lang="en-US" altLang="vi-VN" sz="2400" b="1" smtClean="0">
                <a:solidFill>
                  <a:srgbClr val="0000CC"/>
                </a:solidFill>
              </a:rPr>
              <a:t> tr</a:t>
            </a:r>
            <a:r>
              <a:rPr lang="vi-VN" altLang="vi-VN" sz="2400" b="1" noProof="1" smtClean="0">
                <a:solidFill>
                  <a:srgbClr val="0000CC"/>
                </a:solidFill>
              </a:rPr>
              <a:t>ườn</a:t>
            </a:r>
            <a:r>
              <a:rPr lang="en-US" altLang="vi-VN" sz="2400" b="1" smtClean="0">
                <a:solidFill>
                  <a:srgbClr val="0000CC"/>
                </a:solidFill>
              </a:rPr>
              <a:t>g c</a:t>
            </a:r>
            <a:r>
              <a:rPr lang="en-US" altLang="vi-VN" sz="2400" b="1" noProof="1" smtClean="0">
                <a:solidFill>
                  <a:srgbClr val="0000CC"/>
                </a:solidFill>
              </a:rPr>
              <a:t>ạ</a:t>
            </a:r>
            <a:r>
              <a:rPr lang="en-US" altLang="vi-VN" sz="2400" b="1" smtClean="0">
                <a:solidFill>
                  <a:srgbClr val="0000CC"/>
                </a:solidFill>
              </a:rPr>
              <a:t>nh tranh </a:t>
            </a:r>
            <a:r>
              <a:rPr lang="en-US" altLang="vi-VN" sz="2400" b="1" noProof="1" smtClean="0">
                <a:solidFill>
                  <a:srgbClr val="0000CC"/>
                </a:solidFill>
              </a:rPr>
              <a:t>độ</a:t>
            </a:r>
            <a:r>
              <a:rPr lang="en-US" altLang="vi-VN" sz="2400" b="1" smtClean="0">
                <a:solidFill>
                  <a:srgbClr val="0000CC"/>
                </a:solidFill>
              </a:rPr>
              <a:t>c quy</a:t>
            </a:r>
            <a:r>
              <a:rPr lang="en-US" altLang="vi-VN" sz="2400" b="1" noProof="1" smtClean="0">
                <a:solidFill>
                  <a:srgbClr val="0000CC"/>
                </a:solidFill>
              </a:rPr>
              <a:t>ề</a:t>
            </a:r>
            <a:r>
              <a:rPr lang="en-US" altLang="vi-VN" sz="2400" b="1" smtClean="0">
                <a:solidFill>
                  <a:srgbClr val="0000CC"/>
                </a:solidFill>
              </a:rPr>
              <a:t>n.</a:t>
            </a:r>
            <a:endParaRPr lang="en-US" altLang="vi-VN" sz="2400" b="1" noProof="1" smtClean="0">
              <a:solidFill>
                <a:srgbClr val="0000CC"/>
              </a:solidFill>
            </a:endParaRPr>
          </a:p>
          <a:p>
            <a:pPr eaLnBrk="1" hangingPunct="1">
              <a:lnSpc>
                <a:spcPct val="90000"/>
              </a:lnSpc>
              <a:buFontTx/>
              <a:buChar char="-"/>
            </a:pPr>
            <a:endParaRPr lang="en-US" altLang="vi-VN" sz="2400" noProof="1" smtClean="0">
              <a:solidFill>
                <a:srgbClr val="0000CC"/>
              </a:solidFill>
            </a:endParaRPr>
          </a:p>
        </p:txBody>
      </p:sp>
      <p:graphicFrame>
        <p:nvGraphicFramePr>
          <p:cNvPr id="3" name="Diagram 2"/>
          <p:cNvGraphicFramePr/>
          <p:nvPr>
            <p:extLst>
              <p:ext uri="{D42A27DB-BD31-4B8C-83A1-F6EECF244321}">
                <p14:modId xmlns:p14="http://schemas.microsoft.com/office/powerpoint/2010/main" val="2537058378"/>
              </p:ext>
            </p:extLst>
          </p:nvPr>
        </p:nvGraphicFramePr>
        <p:xfrm>
          <a:off x="270640" y="2084825"/>
          <a:ext cx="860272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6370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2000" fill="hold"/>
                                        <p:tgtEl>
                                          <p:spTgt spid="45058"/>
                                        </p:tgtEl>
                                        <p:attrNameLst>
                                          <p:attrName>ppt_w</p:attrName>
                                        </p:attrNameLst>
                                      </p:cBhvr>
                                      <p:tavLst>
                                        <p:tav tm="0">
                                          <p:val>
                                            <p:strVal val="#ppt_w*2.5"/>
                                          </p:val>
                                        </p:tav>
                                        <p:tav tm="100000">
                                          <p:val>
                                            <p:strVal val="#ppt_w"/>
                                          </p:val>
                                        </p:tav>
                                      </p:tavLst>
                                    </p:anim>
                                    <p:anim calcmode="lin" valueType="num">
                                      <p:cBhvr>
                                        <p:cTn id="8" dur="2000" fill="hold"/>
                                        <p:tgtEl>
                                          <p:spTgt spid="45058"/>
                                        </p:tgtEl>
                                        <p:attrNameLst>
                                          <p:attrName>ppt_h</p:attrName>
                                        </p:attrNameLst>
                                      </p:cBhvr>
                                      <p:tavLst>
                                        <p:tav tm="0">
                                          <p:val>
                                            <p:strVal val="#ppt_h"/>
                                          </p:val>
                                        </p:tav>
                                        <p:tav tm="100000">
                                          <p:val>
                                            <p:strVal val="#ppt_h"/>
                                          </p:val>
                                        </p:tav>
                                      </p:tavLst>
                                    </p:anim>
                                    <p:anim calcmode="lin" valueType="num">
                                      <p:cBhvr>
                                        <p:cTn id="9" dur="2000" fill="hold"/>
                                        <p:tgtEl>
                                          <p:spTgt spid="45058"/>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45058"/>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450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059">
                                            <p:txEl>
                                              <p:pRg st="0" end="0"/>
                                            </p:txEl>
                                          </p:spTgt>
                                        </p:tgtEl>
                                        <p:attrNameLst>
                                          <p:attrName>style.visibility</p:attrName>
                                        </p:attrNameLst>
                                      </p:cBhvr>
                                      <p:to>
                                        <p:strVal val="visible"/>
                                      </p:to>
                                    </p:set>
                                    <p:animEffect transition="in" filter="wipe(left)">
                                      <p:cBhvr>
                                        <p:cTn id="16" dur="500"/>
                                        <p:tgtEl>
                                          <p:spTgt spid="45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08310" y="837407"/>
            <a:ext cx="8153400" cy="990600"/>
          </a:xfrm>
        </p:spPr>
        <p:txBody>
          <a:bodyPr/>
          <a:lstStyle/>
          <a:p>
            <a:pPr algn="l" eaLnBrk="1" hangingPunct="1">
              <a:lnSpc>
                <a:spcPct val="150000"/>
              </a:lnSpc>
              <a:defRPr/>
            </a:pPr>
            <a:r>
              <a:rPr lang="en-US" altLang="vi-VN" sz="2800" smtClean="0">
                <a:solidFill>
                  <a:schemeClr val="tx1"/>
                </a:solidFill>
              </a:rPr>
              <a:t>Đường </a:t>
            </a:r>
            <a:r>
              <a:rPr lang="en-US" altLang="vi-VN" sz="2800">
                <a:solidFill>
                  <a:schemeClr val="tx1"/>
                </a:solidFill>
              </a:rPr>
              <a:t>cầu của doanh nghiệp trong TT CTĐQ là đường hơi dốc xuống về bên phải.</a:t>
            </a:r>
          </a:p>
        </p:txBody>
      </p:sp>
      <p:sp>
        <p:nvSpPr>
          <p:cNvPr id="49155" name="Line 3"/>
          <p:cNvSpPr>
            <a:spLocks noChangeShapeType="1"/>
          </p:cNvSpPr>
          <p:nvPr/>
        </p:nvSpPr>
        <p:spPr bwMode="auto">
          <a:xfrm>
            <a:off x="2474913" y="2541588"/>
            <a:ext cx="1587" cy="3502025"/>
          </a:xfrm>
          <a:prstGeom prst="line">
            <a:avLst/>
          </a:prstGeom>
          <a:noFill/>
          <a:ln w="57150">
            <a:solidFill>
              <a:srgbClr val="00FF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156" name="Line 4"/>
          <p:cNvSpPr>
            <a:spLocks noChangeShapeType="1"/>
          </p:cNvSpPr>
          <p:nvPr/>
        </p:nvSpPr>
        <p:spPr bwMode="auto">
          <a:xfrm flipH="1">
            <a:off x="2484438" y="6051550"/>
            <a:ext cx="4430712" cy="3175"/>
          </a:xfrm>
          <a:prstGeom prst="line">
            <a:avLst/>
          </a:prstGeom>
          <a:noFill/>
          <a:ln w="57150">
            <a:solidFill>
              <a:srgbClr val="00FF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157" name="Line 5"/>
          <p:cNvSpPr>
            <a:spLocks noChangeShapeType="1"/>
          </p:cNvSpPr>
          <p:nvPr/>
        </p:nvSpPr>
        <p:spPr bwMode="auto">
          <a:xfrm>
            <a:off x="3890963" y="3913188"/>
            <a:ext cx="3175" cy="21145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Line 6"/>
          <p:cNvSpPr>
            <a:spLocks noChangeShapeType="1"/>
          </p:cNvSpPr>
          <p:nvPr/>
        </p:nvSpPr>
        <p:spPr bwMode="auto">
          <a:xfrm>
            <a:off x="2484438" y="3913188"/>
            <a:ext cx="1406525" cy="317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Line 7"/>
          <p:cNvSpPr>
            <a:spLocks noChangeShapeType="1"/>
          </p:cNvSpPr>
          <p:nvPr/>
        </p:nvSpPr>
        <p:spPr bwMode="auto">
          <a:xfrm>
            <a:off x="2484438" y="4352925"/>
            <a:ext cx="1406525" cy="158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8"/>
          <p:cNvSpPr>
            <a:spLocks noChangeShapeType="1"/>
          </p:cNvSpPr>
          <p:nvPr/>
        </p:nvSpPr>
        <p:spPr bwMode="auto">
          <a:xfrm>
            <a:off x="2474913" y="3416300"/>
            <a:ext cx="3633787" cy="1266825"/>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9"/>
          <p:cNvSpPr>
            <a:spLocks noChangeShapeType="1"/>
          </p:cNvSpPr>
          <p:nvPr/>
        </p:nvSpPr>
        <p:spPr bwMode="auto">
          <a:xfrm>
            <a:off x="2476500" y="3432175"/>
            <a:ext cx="3362325" cy="216693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9162" name="Object 10"/>
          <p:cNvGraphicFramePr>
            <a:graphicFrameLocks noChangeAspect="1"/>
          </p:cNvGraphicFramePr>
          <p:nvPr/>
        </p:nvGraphicFramePr>
        <p:xfrm>
          <a:off x="6819900" y="6099175"/>
          <a:ext cx="301625" cy="530225"/>
        </p:xfrm>
        <a:graphic>
          <a:graphicData uri="http://schemas.openxmlformats.org/presentationml/2006/ole">
            <mc:AlternateContent xmlns:mc="http://schemas.openxmlformats.org/markup-compatibility/2006">
              <mc:Choice xmlns:v="urn:schemas-microsoft-com:vml" Requires="v">
                <p:oleObj spid="_x0000_s72726" name="Equation" r:id="rId3" imgW="152268" imgH="203024" progId="Equation.DSMT4">
                  <p:embed/>
                </p:oleObj>
              </mc:Choice>
              <mc:Fallback>
                <p:oleObj name="Equation" r:id="rId3"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900" y="6099175"/>
                        <a:ext cx="3016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1"/>
          <p:cNvGraphicFramePr>
            <a:graphicFrameLocks noChangeAspect="1"/>
          </p:cNvGraphicFramePr>
          <p:nvPr/>
        </p:nvGraphicFramePr>
        <p:xfrm>
          <a:off x="2200275" y="2286000"/>
          <a:ext cx="241300" cy="347663"/>
        </p:xfrm>
        <a:graphic>
          <a:graphicData uri="http://schemas.openxmlformats.org/presentationml/2006/ole">
            <mc:AlternateContent xmlns:mc="http://schemas.openxmlformats.org/markup-compatibility/2006">
              <mc:Choice xmlns:v="urn:schemas-microsoft-com:vml" Requires="v">
                <p:oleObj spid="_x0000_s72727" name="Equation" r:id="rId5" imgW="152268" imgH="164957" progId="Equation.DSMT4">
                  <p:embed/>
                </p:oleObj>
              </mc:Choice>
              <mc:Fallback>
                <p:oleObj name="Equation" r:id="rId5" imgW="152268" imgH="16495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275" y="2286000"/>
                        <a:ext cx="241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Object 12"/>
          <p:cNvGraphicFramePr>
            <a:graphicFrameLocks noChangeAspect="1"/>
          </p:cNvGraphicFramePr>
          <p:nvPr/>
        </p:nvGraphicFramePr>
        <p:xfrm>
          <a:off x="5870575" y="5216525"/>
          <a:ext cx="530225" cy="415925"/>
        </p:xfrm>
        <a:graphic>
          <a:graphicData uri="http://schemas.openxmlformats.org/presentationml/2006/ole">
            <mc:AlternateContent xmlns:mc="http://schemas.openxmlformats.org/markup-compatibility/2006">
              <mc:Choice xmlns:v="urn:schemas-microsoft-com:vml" Requires="v">
                <p:oleObj spid="_x0000_s72728" name="Equation" r:id="rId7" imgW="279279" imgH="165028" progId="Equation.DSMT4">
                  <p:embed/>
                </p:oleObj>
              </mc:Choice>
              <mc:Fallback>
                <p:oleObj name="Equation" r:id="rId7" imgW="279279" imgH="16502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5216525"/>
                        <a:ext cx="530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Object 15"/>
          <p:cNvGraphicFramePr>
            <a:graphicFrameLocks noChangeAspect="1"/>
          </p:cNvGraphicFramePr>
          <p:nvPr/>
        </p:nvGraphicFramePr>
        <p:xfrm>
          <a:off x="2222500" y="6088063"/>
          <a:ext cx="188913" cy="293687"/>
        </p:xfrm>
        <a:graphic>
          <a:graphicData uri="http://schemas.openxmlformats.org/presentationml/2006/ole">
            <mc:AlternateContent xmlns:mc="http://schemas.openxmlformats.org/markup-compatibility/2006">
              <mc:Choice xmlns:v="urn:schemas-microsoft-com:vml" Requires="v">
                <p:oleObj spid="_x0000_s72729" name="Equation" r:id="rId9" imgW="152202" imgH="177569" progId="Equation.DSMT4">
                  <p:embed/>
                </p:oleObj>
              </mc:Choice>
              <mc:Fallback>
                <p:oleObj name="Equation" r:id="rId9" imgW="152202" imgH="1775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2500" y="6088063"/>
                        <a:ext cx="1889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6" name="Text Box 18"/>
          <p:cNvSpPr txBox="1">
            <a:spLocks noChangeArrowheads="1"/>
          </p:cNvSpPr>
          <p:nvPr/>
        </p:nvSpPr>
        <p:spPr bwMode="auto">
          <a:xfrm>
            <a:off x="3635375" y="6092825"/>
            <a:ext cx="503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1600" b="1">
                <a:solidFill>
                  <a:srgbClr val="0000CC"/>
                </a:solidFill>
              </a:rPr>
              <a:t>Q1</a:t>
            </a:r>
          </a:p>
        </p:txBody>
      </p:sp>
      <p:sp>
        <p:nvSpPr>
          <p:cNvPr id="49167" name="Text Box 23"/>
          <p:cNvSpPr txBox="1">
            <a:spLocks noChangeArrowheads="1"/>
          </p:cNvSpPr>
          <p:nvPr/>
        </p:nvSpPr>
        <p:spPr bwMode="auto">
          <a:xfrm>
            <a:off x="2051050"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1600" b="1">
                <a:solidFill>
                  <a:srgbClr val="0000CC"/>
                </a:solidFill>
              </a:rPr>
              <a:t>P1</a:t>
            </a:r>
          </a:p>
        </p:txBody>
      </p:sp>
      <p:sp>
        <p:nvSpPr>
          <p:cNvPr id="49168" name="Text Box 24"/>
          <p:cNvSpPr txBox="1">
            <a:spLocks noChangeArrowheads="1"/>
          </p:cNvSpPr>
          <p:nvPr/>
        </p:nvSpPr>
        <p:spPr bwMode="auto">
          <a:xfrm>
            <a:off x="1835150" y="42211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1600" b="1">
                <a:solidFill>
                  <a:srgbClr val="0000CC"/>
                </a:solidFill>
              </a:rPr>
              <a:t>MR1</a:t>
            </a:r>
          </a:p>
        </p:txBody>
      </p:sp>
      <p:sp>
        <p:nvSpPr>
          <p:cNvPr id="49169" name="Text Box 25"/>
          <p:cNvSpPr txBox="1">
            <a:spLocks noChangeArrowheads="1"/>
          </p:cNvSpPr>
          <p:nvPr/>
        </p:nvSpPr>
        <p:spPr bwMode="auto">
          <a:xfrm>
            <a:off x="6156325" y="4437063"/>
            <a:ext cx="503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b="1">
                <a:solidFill>
                  <a:schemeClr val="hlink"/>
                </a:solidFill>
              </a:rPr>
              <a:t>D</a:t>
            </a:r>
          </a:p>
        </p:txBody>
      </p:sp>
    </p:spTree>
    <p:extLst>
      <p:ext uri="{BB962C8B-B14F-4D97-AF65-F5344CB8AC3E}">
        <p14:creationId xmlns:p14="http://schemas.microsoft.com/office/powerpoint/2010/main" val="3338233273"/>
      </p:ext>
    </p:extLst>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2D869B-7D56-4C3C-9EF3-C809E66E3E19}" type="slidenum">
              <a:rPr lang="en-US" altLang="vi-VN" sz="1400"/>
              <a:pPr>
                <a:spcBef>
                  <a:spcPct val="0"/>
                </a:spcBef>
                <a:buFontTx/>
                <a:buNone/>
              </a:pPr>
              <a:t>45</a:t>
            </a:fld>
            <a:endParaRPr lang="en-US" altLang="vi-VN" sz="1400"/>
          </a:p>
        </p:txBody>
      </p:sp>
      <p:sp>
        <p:nvSpPr>
          <p:cNvPr id="46084" name="Rectangle 4"/>
          <p:cNvSpPr>
            <a:spLocks noGrp="1" noChangeArrowheads="1"/>
          </p:cNvSpPr>
          <p:nvPr>
            <p:ph type="title"/>
          </p:nvPr>
        </p:nvSpPr>
        <p:spPr>
          <a:xfrm>
            <a:off x="151815" y="335040"/>
            <a:ext cx="9144000" cy="904875"/>
          </a:xfrm>
          <a:noFill/>
        </p:spPr>
        <p:txBody>
          <a:bodyPr/>
          <a:lstStyle/>
          <a:p>
            <a:pPr algn="l" eaLnBrk="1" hangingPunct="1">
              <a:defRPr/>
            </a:pPr>
            <a:r>
              <a:rPr lang="en-US" altLang="vi-VN" sz="3200" smtClean="0">
                <a:solidFill>
                  <a:srgbClr val="2116AA"/>
                </a:solidFill>
              </a:rPr>
              <a:t>2. </a:t>
            </a:r>
            <a:r>
              <a:rPr altLang="vi-VN" sz="3200" noProof="1" smtClean="0">
                <a:solidFill>
                  <a:srgbClr val="2116AA"/>
                </a:solidFill>
              </a:rPr>
              <a:t> </a:t>
            </a:r>
            <a:r>
              <a:rPr altLang="vi-VN" sz="3200" noProof="1">
                <a:solidFill>
                  <a:srgbClr val="2116AA"/>
                </a:solidFill>
              </a:rPr>
              <a:t>Cân bằng trong ngắn hạn và dài hạn.</a:t>
            </a:r>
          </a:p>
        </p:txBody>
      </p:sp>
      <p:sp>
        <p:nvSpPr>
          <p:cNvPr id="46087" name="Rectangle 7"/>
          <p:cNvSpPr>
            <a:spLocks noGrp="1" noChangeArrowheads="1"/>
          </p:cNvSpPr>
          <p:nvPr>
            <p:ph type="body" sz="half" idx="1"/>
          </p:nvPr>
        </p:nvSpPr>
        <p:spPr>
          <a:xfrm>
            <a:off x="139701" y="1672897"/>
            <a:ext cx="4503737" cy="4713288"/>
          </a:xfrm>
        </p:spPr>
        <p:txBody>
          <a:bodyPr/>
          <a:lstStyle/>
          <a:p>
            <a:pPr eaLnBrk="1" hangingPunct="1">
              <a:lnSpc>
                <a:spcPct val="150000"/>
              </a:lnSpc>
              <a:spcBef>
                <a:spcPts val="0"/>
              </a:spcBef>
              <a:buFont typeface="Wingdings" panose="05000000000000000000" pitchFamily="2" charset="2"/>
              <a:buChar char="Ø"/>
            </a:pPr>
            <a:r>
              <a:rPr lang="en-US" altLang="vi-VN" sz="2400" b="1" noProof="1" smtClean="0">
                <a:solidFill>
                  <a:srgbClr val="0000CC"/>
                </a:solidFill>
              </a:rPr>
              <a:t>Cân bằng trong ngắn hạn</a:t>
            </a:r>
            <a:r>
              <a:rPr lang="en-US" altLang="vi-VN" sz="2400" b="1" smtClean="0">
                <a:solidFill>
                  <a:srgbClr val="0000CC"/>
                </a:solidFill>
              </a:rPr>
              <a:t> </a:t>
            </a:r>
            <a:r>
              <a:rPr lang="en-US" altLang="vi-VN" sz="1800" smtClean="0"/>
              <a:t>(The Short-Run Equilibrium):</a:t>
            </a:r>
          </a:p>
          <a:p>
            <a:pPr eaLnBrk="1" hangingPunct="1">
              <a:lnSpc>
                <a:spcPct val="150000"/>
              </a:lnSpc>
              <a:spcBef>
                <a:spcPts val="0"/>
              </a:spcBef>
              <a:buFont typeface="Wingdings" panose="05000000000000000000" pitchFamily="2" charset="2"/>
              <a:buNone/>
            </a:pPr>
            <a:r>
              <a:rPr lang="en-US" altLang="vi-VN" sz="2400" smtClean="0"/>
              <a:t>    </a:t>
            </a:r>
            <a:r>
              <a:rPr lang="en-US" altLang="vi-VN" sz="2400" noProof="1" smtClean="0"/>
              <a:t>Để đạt đ</a:t>
            </a:r>
            <a:r>
              <a:rPr lang="vi-VN" altLang="vi-VN" sz="2400" noProof="1" smtClean="0"/>
              <a:t>ược mục tiêu tối đa hoá lợi nhuận, DN sx tại điểm </a:t>
            </a:r>
            <a:r>
              <a:rPr lang="en-US" altLang="vi-VN" sz="2400" smtClean="0"/>
              <a:t>thỏa </a:t>
            </a:r>
            <a:r>
              <a:rPr lang="en-US" altLang="vi-VN" sz="2400" smtClean="0"/>
              <a:t>điều </a:t>
            </a:r>
            <a:r>
              <a:rPr lang="en-US" altLang="vi-VN" sz="2400" smtClean="0"/>
              <a:t>kiện: </a:t>
            </a:r>
            <a:r>
              <a:rPr lang="en-US" altLang="vi-VN" sz="2400" b="1" noProof="1" smtClean="0">
                <a:solidFill>
                  <a:schemeClr val="hlink"/>
                </a:solidFill>
              </a:rPr>
              <a:t>MR </a:t>
            </a:r>
            <a:r>
              <a:rPr lang="en-US" altLang="vi-VN" sz="2400" b="1" noProof="1" smtClean="0">
                <a:solidFill>
                  <a:schemeClr val="hlink"/>
                </a:solidFill>
              </a:rPr>
              <a:t>= MC</a:t>
            </a:r>
            <a:endParaRPr lang="en-US" altLang="vi-VN" sz="2400" b="1" smtClean="0">
              <a:solidFill>
                <a:schemeClr val="hlink"/>
              </a:solidFill>
            </a:endParaRPr>
          </a:p>
          <a:p>
            <a:pPr eaLnBrk="1" hangingPunct="1">
              <a:lnSpc>
                <a:spcPct val="150000"/>
              </a:lnSpc>
              <a:spcBef>
                <a:spcPts val="0"/>
              </a:spcBef>
              <a:buFontTx/>
              <a:buNone/>
            </a:pPr>
            <a:r>
              <a:rPr lang="en-US" altLang="vi-VN" sz="2400" noProof="1" smtClean="0"/>
              <a:t> Lúc đ</a:t>
            </a:r>
            <a:r>
              <a:rPr lang="en-US" altLang="vi-VN" sz="2400" smtClean="0"/>
              <a:t>ó Pr max tại:</a:t>
            </a:r>
            <a:r>
              <a:rPr lang="en-US" altLang="vi-VN" sz="2400" noProof="1" smtClean="0"/>
              <a:t> </a:t>
            </a:r>
            <a:endParaRPr lang="en-US" altLang="vi-VN" sz="2400" smtClean="0"/>
          </a:p>
          <a:p>
            <a:pPr eaLnBrk="1" hangingPunct="1">
              <a:lnSpc>
                <a:spcPct val="150000"/>
              </a:lnSpc>
              <a:spcBef>
                <a:spcPts val="0"/>
              </a:spcBef>
              <a:buFontTx/>
              <a:buNone/>
            </a:pPr>
            <a:r>
              <a:rPr lang="en-US" altLang="vi-VN" sz="2400" smtClean="0"/>
              <a:t>	- mức </a:t>
            </a:r>
            <a:r>
              <a:rPr lang="en-US" altLang="vi-VN" sz="2400" noProof="1" smtClean="0"/>
              <a:t>s</a:t>
            </a:r>
            <a:r>
              <a:rPr lang="en-US" altLang="vi-VN" sz="2400" smtClean="0"/>
              <a:t>ản </a:t>
            </a:r>
            <a:r>
              <a:rPr lang="en-US" altLang="vi-VN" sz="2400" noProof="1" smtClean="0"/>
              <a:t>l</a:t>
            </a:r>
            <a:r>
              <a:rPr lang="vi-VN" altLang="vi-VN" sz="2400" noProof="1" smtClean="0"/>
              <a:t>ượng đạt</a:t>
            </a:r>
            <a:r>
              <a:rPr lang="en-US" altLang="vi-VN" sz="2400" smtClean="0"/>
              <a:t> là:  </a:t>
            </a:r>
            <a:r>
              <a:rPr lang="en-US" altLang="vi-VN" sz="2400" smtClean="0">
                <a:solidFill>
                  <a:srgbClr val="0000CC"/>
                </a:solidFill>
              </a:rPr>
              <a:t>Q</a:t>
            </a:r>
            <a:r>
              <a:rPr lang="en-US" altLang="vi-VN" sz="2400" baseline="-25000" smtClean="0">
                <a:solidFill>
                  <a:srgbClr val="0000CC"/>
                </a:solidFill>
              </a:rPr>
              <a:t>1</a:t>
            </a:r>
            <a:endParaRPr lang="en-US" altLang="vi-VN" sz="2400" smtClean="0">
              <a:solidFill>
                <a:srgbClr val="0000CC"/>
              </a:solidFill>
            </a:endParaRPr>
          </a:p>
          <a:p>
            <a:pPr eaLnBrk="1" hangingPunct="1">
              <a:lnSpc>
                <a:spcPct val="150000"/>
              </a:lnSpc>
              <a:spcBef>
                <a:spcPts val="0"/>
              </a:spcBef>
              <a:buFontTx/>
              <a:buNone/>
            </a:pPr>
            <a:r>
              <a:rPr lang="en-US" altLang="vi-VN" sz="2400" smtClean="0"/>
              <a:t>	- mức giá là	        :  </a:t>
            </a:r>
            <a:r>
              <a:rPr lang="en-US" altLang="vi-VN" sz="2400" smtClean="0">
                <a:solidFill>
                  <a:srgbClr val="0000CC"/>
                </a:solidFill>
              </a:rPr>
              <a:t>P</a:t>
            </a:r>
            <a:r>
              <a:rPr lang="en-US" altLang="vi-VN" sz="2400" baseline="-25000" smtClean="0">
                <a:solidFill>
                  <a:srgbClr val="0000CC"/>
                </a:solidFill>
              </a:rPr>
              <a:t>1</a:t>
            </a:r>
            <a:endParaRPr lang="en-US" altLang="vi-VN" sz="2400" smtClean="0">
              <a:solidFill>
                <a:srgbClr val="0000CC"/>
              </a:solidFill>
            </a:endParaRPr>
          </a:p>
          <a:p>
            <a:pPr eaLnBrk="1" hangingPunct="1">
              <a:lnSpc>
                <a:spcPct val="150000"/>
              </a:lnSpc>
              <a:spcBef>
                <a:spcPts val="0"/>
              </a:spcBef>
              <a:buFontTx/>
              <a:buNone/>
            </a:pPr>
            <a:r>
              <a:rPr lang="en-US" altLang="vi-VN" sz="2400" smtClean="0"/>
              <a:t> Lợi nhuận</a:t>
            </a:r>
            <a:r>
              <a:rPr lang="en-US" altLang="vi-VN" sz="2400" smtClean="0"/>
              <a:t>: </a:t>
            </a:r>
            <a:r>
              <a:rPr lang="en-US" altLang="vi-VN" sz="2400" b="1" smtClean="0">
                <a:solidFill>
                  <a:schemeClr val="hlink"/>
                </a:solidFill>
              </a:rPr>
              <a:t>Pr </a:t>
            </a:r>
            <a:r>
              <a:rPr lang="en-US" altLang="vi-VN" sz="2400" b="1" smtClean="0">
                <a:solidFill>
                  <a:schemeClr val="hlink"/>
                </a:solidFill>
              </a:rPr>
              <a:t>= Q</a:t>
            </a:r>
            <a:r>
              <a:rPr lang="en-US" altLang="vi-VN" sz="2400" b="1" baseline="-25000" smtClean="0">
                <a:solidFill>
                  <a:schemeClr val="hlink"/>
                </a:solidFill>
              </a:rPr>
              <a:t>1 </a:t>
            </a:r>
            <a:r>
              <a:rPr lang="en-US" altLang="vi-VN" sz="2400" b="1" smtClean="0">
                <a:solidFill>
                  <a:schemeClr val="hlink"/>
                </a:solidFill>
              </a:rPr>
              <a:t>*(P</a:t>
            </a:r>
            <a:r>
              <a:rPr lang="en-US" altLang="vi-VN" sz="2400" b="1" baseline="-25000" smtClean="0">
                <a:solidFill>
                  <a:schemeClr val="hlink"/>
                </a:solidFill>
              </a:rPr>
              <a:t>1</a:t>
            </a:r>
            <a:r>
              <a:rPr lang="en-US" altLang="vi-VN" sz="2400" b="1" smtClean="0">
                <a:solidFill>
                  <a:schemeClr val="hlink"/>
                </a:solidFill>
              </a:rPr>
              <a:t> – AC</a:t>
            </a:r>
            <a:r>
              <a:rPr lang="en-US" altLang="vi-VN" sz="2400" b="1" baseline="-25000" smtClean="0">
                <a:solidFill>
                  <a:schemeClr val="hlink"/>
                </a:solidFill>
              </a:rPr>
              <a:t>1</a:t>
            </a:r>
            <a:r>
              <a:rPr lang="en-US" altLang="vi-VN" sz="2400" b="1" smtClean="0">
                <a:solidFill>
                  <a:schemeClr val="hlink"/>
                </a:solidFill>
              </a:rPr>
              <a:t>)</a:t>
            </a:r>
            <a:r>
              <a:rPr lang="en-US" altLang="vi-VN" sz="2400" smtClean="0"/>
              <a:t>					</a:t>
            </a:r>
          </a:p>
        </p:txBody>
      </p:sp>
      <p:sp>
        <p:nvSpPr>
          <p:cNvPr id="46089" name="Line 9"/>
          <p:cNvSpPr>
            <a:spLocks noChangeShapeType="1"/>
          </p:cNvSpPr>
          <p:nvPr/>
        </p:nvSpPr>
        <p:spPr bwMode="auto">
          <a:xfrm>
            <a:off x="5473700" y="2276475"/>
            <a:ext cx="0" cy="3024188"/>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Line 10"/>
          <p:cNvSpPr>
            <a:spLocks noChangeShapeType="1"/>
          </p:cNvSpPr>
          <p:nvPr/>
        </p:nvSpPr>
        <p:spPr bwMode="auto">
          <a:xfrm>
            <a:off x="5473700" y="5300663"/>
            <a:ext cx="3527425"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1" name="Line 11"/>
          <p:cNvSpPr>
            <a:spLocks noChangeShapeType="1"/>
          </p:cNvSpPr>
          <p:nvPr/>
        </p:nvSpPr>
        <p:spPr bwMode="auto">
          <a:xfrm>
            <a:off x="5508625" y="2708275"/>
            <a:ext cx="3167063" cy="14414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2" name="Line 12"/>
          <p:cNvSpPr>
            <a:spLocks noChangeShapeType="1"/>
          </p:cNvSpPr>
          <p:nvPr/>
        </p:nvSpPr>
        <p:spPr bwMode="auto">
          <a:xfrm>
            <a:off x="5473700" y="2708275"/>
            <a:ext cx="2698750" cy="273685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Line 15"/>
          <p:cNvSpPr>
            <a:spLocks noChangeShapeType="1"/>
          </p:cNvSpPr>
          <p:nvPr/>
        </p:nvSpPr>
        <p:spPr bwMode="auto">
          <a:xfrm flipH="1">
            <a:off x="6659563" y="3213100"/>
            <a:ext cx="0" cy="20875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6"/>
          <p:cNvSpPr>
            <a:spLocks noChangeShapeType="1"/>
          </p:cNvSpPr>
          <p:nvPr/>
        </p:nvSpPr>
        <p:spPr bwMode="auto">
          <a:xfrm flipH="1">
            <a:off x="5508625" y="3213100"/>
            <a:ext cx="114935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7"/>
          <p:cNvSpPr>
            <a:spLocks noChangeShapeType="1"/>
          </p:cNvSpPr>
          <p:nvPr/>
        </p:nvSpPr>
        <p:spPr bwMode="auto">
          <a:xfrm flipH="1">
            <a:off x="5508625" y="4221163"/>
            <a:ext cx="1114425"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Text Box 18"/>
          <p:cNvSpPr txBox="1">
            <a:spLocks noChangeArrowheads="1"/>
          </p:cNvSpPr>
          <p:nvPr/>
        </p:nvSpPr>
        <p:spPr bwMode="auto">
          <a:xfrm>
            <a:off x="8316913" y="3789363"/>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D</a:t>
            </a:r>
          </a:p>
        </p:txBody>
      </p:sp>
      <p:sp>
        <p:nvSpPr>
          <p:cNvPr id="46099" name="Text Box 19"/>
          <p:cNvSpPr txBox="1">
            <a:spLocks noChangeArrowheads="1"/>
          </p:cNvSpPr>
          <p:nvPr/>
        </p:nvSpPr>
        <p:spPr bwMode="auto">
          <a:xfrm>
            <a:off x="7667625" y="479742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MR</a:t>
            </a:r>
          </a:p>
        </p:txBody>
      </p:sp>
      <p:sp>
        <p:nvSpPr>
          <p:cNvPr id="46100" name="Text Box 20"/>
          <p:cNvSpPr txBox="1">
            <a:spLocks noChangeArrowheads="1"/>
          </p:cNvSpPr>
          <p:nvPr/>
        </p:nvSpPr>
        <p:spPr bwMode="auto">
          <a:xfrm>
            <a:off x="5003800" y="29972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400"/>
              <a:t>P</a:t>
            </a:r>
            <a:r>
              <a:rPr lang="en-US" altLang="vi-VN" sz="2400" baseline="-25000"/>
              <a:t>1</a:t>
            </a:r>
            <a:endParaRPr lang="en-US" altLang="vi-VN" sz="2400"/>
          </a:p>
        </p:txBody>
      </p:sp>
      <p:sp>
        <p:nvSpPr>
          <p:cNvPr id="46101" name="Text Box 21"/>
          <p:cNvSpPr txBox="1">
            <a:spLocks noChangeArrowheads="1"/>
          </p:cNvSpPr>
          <p:nvPr/>
        </p:nvSpPr>
        <p:spPr bwMode="auto">
          <a:xfrm>
            <a:off x="6048375" y="5300663"/>
            <a:ext cx="1081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vi-VN" sz="1600"/>
          </a:p>
        </p:txBody>
      </p:sp>
      <p:sp>
        <p:nvSpPr>
          <p:cNvPr id="46102" name="Text Box 22"/>
          <p:cNvSpPr txBox="1">
            <a:spLocks noChangeArrowheads="1"/>
          </p:cNvSpPr>
          <p:nvPr/>
        </p:nvSpPr>
        <p:spPr bwMode="auto">
          <a:xfrm>
            <a:off x="6121400" y="53006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400"/>
              <a:t>Q</a:t>
            </a:r>
            <a:r>
              <a:rPr lang="en-US" altLang="vi-VN" sz="2400" baseline="-25000"/>
              <a:t>1</a:t>
            </a:r>
            <a:endParaRPr lang="en-US" altLang="vi-VN" sz="2400"/>
          </a:p>
        </p:txBody>
      </p:sp>
      <p:sp>
        <p:nvSpPr>
          <p:cNvPr id="46103" name="Text Box 23"/>
          <p:cNvSpPr txBox="1">
            <a:spLocks noChangeArrowheads="1"/>
          </p:cNvSpPr>
          <p:nvPr/>
        </p:nvSpPr>
        <p:spPr bwMode="auto">
          <a:xfrm>
            <a:off x="6588125" y="278130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a:t>E</a:t>
            </a:r>
          </a:p>
        </p:txBody>
      </p:sp>
      <p:sp>
        <p:nvSpPr>
          <p:cNvPr id="46104" name="Text Box 24"/>
          <p:cNvSpPr txBox="1">
            <a:spLocks noChangeArrowheads="1"/>
          </p:cNvSpPr>
          <p:nvPr/>
        </p:nvSpPr>
        <p:spPr bwMode="auto">
          <a:xfrm>
            <a:off x="8101013" y="2997200"/>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AC</a:t>
            </a:r>
          </a:p>
        </p:txBody>
      </p:sp>
      <p:sp>
        <p:nvSpPr>
          <p:cNvPr id="46105" name="Text Box 25"/>
          <p:cNvSpPr txBox="1">
            <a:spLocks noChangeArrowheads="1"/>
          </p:cNvSpPr>
          <p:nvPr/>
        </p:nvSpPr>
        <p:spPr bwMode="auto">
          <a:xfrm>
            <a:off x="7308850" y="2420938"/>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MC</a:t>
            </a:r>
          </a:p>
        </p:txBody>
      </p:sp>
      <p:sp>
        <p:nvSpPr>
          <p:cNvPr id="46107" name="Text Box 27"/>
          <p:cNvSpPr txBox="1">
            <a:spLocks noChangeArrowheads="1"/>
          </p:cNvSpPr>
          <p:nvPr/>
        </p:nvSpPr>
        <p:spPr bwMode="auto">
          <a:xfrm>
            <a:off x="4859338" y="4005263"/>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2000"/>
              <a:t>AC</a:t>
            </a:r>
            <a:r>
              <a:rPr lang="en-US" altLang="vi-VN" sz="2000" baseline="-25000"/>
              <a:t>1</a:t>
            </a:r>
            <a:endParaRPr lang="en-US" altLang="vi-VN" sz="2000"/>
          </a:p>
        </p:txBody>
      </p:sp>
      <p:sp>
        <p:nvSpPr>
          <p:cNvPr id="46108" name="Text Box 28"/>
          <p:cNvSpPr txBox="1">
            <a:spLocks noChangeArrowheads="1"/>
          </p:cNvSpPr>
          <p:nvPr/>
        </p:nvSpPr>
        <p:spPr bwMode="auto">
          <a:xfrm>
            <a:off x="5219700" y="1916113"/>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2400" b="1">
                <a:solidFill>
                  <a:srgbClr val="0000CC"/>
                </a:solidFill>
              </a:rPr>
              <a:t>P</a:t>
            </a:r>
          </a:p>
        </p:txBody>
      </p:sp>
      <p:sp>
        <p:nvSpPr>
          <p:cNvPr id="46109" name="Text Box 29"/>
          <p:cNvSpPr txBox="1">
            <a:spLocks noChangeArrowheads="1"/>
          </p:cNvSpPr>
          <p:nvPr/>
        </p:nvSpPr>
        <p:spPr bwMode="auto">
          <a:xfrm>
            <a:off x="8604250" y="5373688"/>
            <a:ext cx="39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2400" b="1">
                <a:solidFill>
                  <a:srgbClr val="0000CC"/>
                </a:solidFill>
              </a:rPr>
              <a:t>Q</a:t>
            </a:r>
          </a:p>
        </p:txBody>
      </p:sp>
      <p:sp>
        <p:nvSpPr>
          <p:cNvPr id="46110" name="Line 30"/>
          <p:cNvSpPr>
            <a:spLocks noChangeShapeType="1"/>
          </p:cNvSpPr>
          <p:nvPr/>
        </p:nvSpPr>
        <p:spPr bwMode="auto">
          <a:xfrm flipV="1">
            <a:off x="5795963" y="2781300"/>
            <a:ext cx="1944687" cy="2087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Freeform 32"/>
          <p:cNvSpPr>
            <a:spLocks/>
          </p:cNvSpPr>
          <p:nvPr/>
        </p:nvSpPr>
        <p:spPr bwMode="auto">
          <a:xfrm rot="-643044">
            <a:off x="5795963" y="3284538"/>
            <a:ext cx="2441575" cy="984250"/>
          </a:xfrm>
          <a:custGeom>
            <a:avLst/>
            <a:gdLst>
              <a:gd name="T0" fmla="*/ 2147483646 w 2216"/>
              <a:gd name="T1" fmla="*/ 2147483646 h 840"/>
              <a:gd name="T2" fmla="*/ 2147483646 w 2216"/>
              <a:gd name="T3" fmla="*/ 2147483646 h 840"/>
              <a:gd name="T4" fmla="*/ 2147483646 w 2216"/>
              <a:gd name="T5" fmla="*/ 0 h 840"/>
              <a:gd name="T6" fmla="*/ 0 60000 65536"/>
              <a:gd name="T7" fmla="*/ 0 60000 65536"/>
              <a:gd name="T8" fmla="*/ 0 60000 65536"/>
              <a:gd name="T9" fmla="*/ 0 w 2216"/>
              <a:gd name="T10" fmla="*/ 0 h 840"/>
              <a:gd name="T11" fmla="*/ 2216 w 2216"/>
              <a:gd name="T12" fmla="*/ 840 h 840"/>
            </a:gdLst>
            <a:ahLst/>
            <a:cxnLst>
              <a:cxn ang="T6">
                <a:pos x="T0" y="T1"/>
              </a:cxn>
              <a:cxn ang="T7">
                <a:pos x="T2" y="T3"/>
              </a:cxn>
              <a:cxn ang="T8">
                <a:pos x="T4" y="T5"/>
              </a:cxn>
            </a:cxnLst>
            <a:rect l="T9" t="T10" r="T11" b="T12"/>
            <a:pathLst>
              <a:path w="2216" h="840">
                <a:moveTo>
                  <a:pt x="152" y="144"/>
                </a:moveTo>
                <a:cubicBezTo>
                  <a:pt x="76" y="492"/>
                  <a:pt x="0" y="840"/>
                  <a:pt x="344" y="816"/>
                </a:cubicBezTo>
                <a:cubicBezTo>
                  <a:pt x="688" y="792"/>
                  <a:pt x="1452" y="396"/>
                  <a:pt x="221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3" name="Text Box 33" descr="Wide upward diagonal"/>
          <p:cNvSpPr txBox="1">
            <a:spLocks noChangeArrowheads="1"/>
          </p:cNvSpPr>
          <p:nvPr/>
        </p:nvSpPr>
        <p:spPr bwMode="auto">
          <a:xfrm>
            <a:off x="5508625" y="3213100"/>
            <a:ext cx="1150938" cy="1008063"/>
          </a:xfrm>
          <a:prstGeom prst="rect">
            <a:avLst/>
          </a:prstGeom>
          <a:pattFill prst="wdUpDiag">
            <a:fgClr>
              <a:srgbClr val="CCFFCC">
                <a:alpha val="56862"/>
              </a:srgbClr>
            </a:fgClr>
            <a:bgClr>
              <a:srgbClr val="FFFFFF">
                <a:alpha val="56862"/>
              </a:srgbClr>
            </a:bgClr>
          </a:pattFill>
          <a:ln w="12700">
            <a:solidFill>
              <a:schemeClr val="folHlink"/>
            </a:solidFill>
            <a:miter lim="800000"/>
            <a:headEnd/>
            <a:tailEnd/>
          </a:ln>
        </p:spPr>
        <p:txBody>
          <a:bodyPr lIns="0" tIns="0" rIns="0" bIns="0"/>
          <a:lstStyle>
            <a:lvl1pPr defTabSz="1044575">
              <a:spcBef>
                <a:spcPct val="20000"/>
              </a:spcBef>
              <a:buChar char="•"/>
              <a:defRPr sz="3200">
                <a:solidFill>
                  <a:schemeClr val="tx1"/>
                </a:solidFill>
                <a:latin typeface="Arial" panose="020B0604020202020204" pitchFamily="34" charset="0"/>
              </a:defRPr>
            </a:lvl1pPr>
            <a:lvl2pPr marL="742950" indent="-285750" defTabSz="1044575">
              <a:spcBef>
                <a:spcPct val="20000"/>
              </a:spcBef>
              <a:buChar char="–"/>
              <a:defRPr sz="2800">
                <a:solidFill>
                  <a:schemeClr val="tx1"/>
                </a:solidFill>
                <a:latin typeface="Arial" panose="020B0604020202020204" pitchFamily="34" charset="0"/>
              </a:defRPr>
            </a:lvl2pPr>
            <a:lvl3pPr marL="1143000" indent="-228600" defTabSz="1044575">
              <a:spcBef>
                <a:spcPct val="20000"/>
              </a:spcBef>
              <a:buChar char="•"/>
              <a:defRPr sz="2400">
                <a:solidFill>
                  <a:schemeClr val="tx1"/>
                </a:solidFill>
                <a:latin typeface="Arial" panose="020B0604020202020204" pitchFamily="34" charset="0"/>
              </a:defRPr>
            </a:lvl3pPr>
            <a:lvl4pPr marL="1600200" indent="-228600" defTabSz="1044575">
              <a:spcBef>
                <a:spcPct val="20000"/>
              </a:spcBef>
              <a:buChar char="–"/>
              <a:defRPr sz="2000">
                <a:solidFill>
                  <a:schemeClr val="tx1"/>
                </a:solidFill>
                <a:latin typeface="Arial" panose="020B0604020202020204" pitchFamily="34" charset="0"/>
              </a:defRPr>
            </a:lvl4pPr>
            <a:lvl5pPr marL="2057400" indent="-228600" defTabSz="1044575">
              <a:spcBef>
                <a:spcPct val="20000"/>
              </a:spcBef>
              <a:buChar char="»"/>
              <a:defRPr sz="2000">
                <a:solidFill>
                  <a:schemeClr val="tx1"/>
                </a:solidFill>
                <a:latin typeface="Arial" panose="020B0604020202020204" pitchFamily="34" charset="0"/>
              </a:defRPr>
            </a:lvl5pPr>
            <a:lvl6pPr marL="2514600" indent="-228600" defTabSz="10445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445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445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4457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vi-VN" altLang="vi-VN" sz="2100">
              <a:latin typeface="Garamond" panose="02020404030301010803" pitchFamily="18" charset="0"/>
            </a:endParaRPr>
          </a:p>
        </p:txBody>
      </p:sp>
      <p:sp>
        <p:nvSpPr>
          <p:cNvPr id="46114" name="Text Box 34"/>
          <p:cNvSpPr txBox="1">
            <a:spLocks noChangeArrowheads="1"/>
          </p:cNvSpPr>
          <p:nvPr/>
        </p:nvSpPr>
        <p:spPr bwMode="auto">
          <a:xfrm>
            <a:off x="6588125" y="4149725"/>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vi-VN" sz="2000" b="1"/>
              <a:t>C</a:t>
            </a:r>
          </a:p>
        </p:txBody>
      </p:sp>
    </p:spTree>
    <p:extLst>
      <p:ext uri="{BB962C8B-B14F-4D97-AF65-F5344CB8AC3E}">
        <p14:creationId xmlns:p14="http://schemas.microsoft.com/office/powerpoint/2010/main" val="415181461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2000" fill="hold"/>
                                        <p:tgtEl>
                                          <p:spTgt spid="46084"/>
                                        </p:tgtEl>
                                        <p:attrNameLst>
                                          <p:attrName>ppt_w</p:attrName>
                                        </p:attrNameLst>
                                      </p:cBhvr>
                                      <p:tavLst>
                                        <p:tav tm="0">
                                          <p:val>
                                            <p:strVal val="#ppt_w*2.5"/>
                                          </p:val>
                                        </p:tav>
                                        <p:tav tm="100000">
                                          <p:val>
                                            <p:strVal val="#ppt_w"/>
                                          </p:val>
                                        </p:tav>
                                      </p:tavLst>
                                    </p:anim>
                                    <p:anim calcmode="lin" valueType="num">
                                      <p:cBhvr>
                                        <p:cTn id="8" dur="2000" fill="hold"/>
                                        <p:tgtEl>
                                          <p:spTgt spid="46084"/>
                                        </p:tgtEl>
                                        <p:attrNameLst>
                                          <p:attrName>ppt_h</p:attrName>
                                        </p:attrNameLst>
                                      </p:cBhvr>
                                      <p:tavLst>
                                        <p:tav tm="0">
                                          <p:val>
                                            <p:strVal val="#ppt_h"/>
                                          </p:val>
                                        </p:tav>
                                        <p:tav tm="100000">
                                          <p:val>
                                            <p:strVal val="#ppt_h"/>
                                          </p:val>
                                        </p:tav>
                                      </p:tavLst>
                                    </p:anim>
                                    <p:anim calcmode="lin" valueType="num">
                                      <p:cBhvr>
                                        <p:cTn id="9" dur="2000" fill="hold"/>
                                        <p:tgtEl>
                                          <p:spTgt spid="46084"/>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46084"/>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460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087">
                                            <p:txEl>
                                              <p:pRg st="0" end="0"/>
                                            </p:txEl>
                                          </p:spTgt>
                                        </p:tgtEl>
                                        <p:attrNameLst>
                                          <p:attrName>style.visibility</p:attrName>
                                        </p:attrNameLst>
                                      </p:cBhvr>
                                      <p:to>
                                        <p:strVal val="visible"/>
                                      </p:to>
                                    </p:set>
                                    <p:animEffect transition="in" filter="wipe(left)">
                                      <p:cBhvr>
                                        <p:cTn id="16" dur="500"/>
                                        <p:tgtEl>
                                          <p:spTgt spid="4608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087">
                                            <p:txEl>
                                              <p:pRg st="1" end="1"/>
                                            </p:txEl>
                                          </p:spTgt>
                                        </p:tgtEl>
                                        <p:attrNameLst>
                                          <p:attrName>style.visibility</p:attrName>
                                        </p:attrNameLst>
                                      </p:cBhvr>
                                      <p:to>
                                        <p:strVal val="visible"/>
                                      </p:to>
                                    </p:set>
                                    <p:animEffect transition="in" filter="wipe(left)">
                                      <p:cBhvr>
                                        <p:cTn id="21" dur="500"/>
                                        <p:tgtEl>
                                          <p:spTgt spid="4608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6089"/>
                                        </p:tgtEl>
                                        <p:attrNameLst>
                                          <p:attrName>style.visibility</p:attrName>
                                        </p:attrNameLst>
                                      </p:cBhvr>
                                      <p:to>
                                        <p:strVal val="visible"/>
                                      </p:to>
                                    </p:set>
                                    <p:animEffect transition="in" filter="box(in)">
                                      <p:cBhvr>
                                        <p:cTn id="26" dur="500"/>
                                        <p:tgtEl>
                                          <p:spTgt spid="4608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6109"/>
                                        </p:tgtEl>
                                        <p:attrNameLst>
                                          <p:attrName>style.visibility</p:attrName>
                                        </p:attrNameLst>
                                      </p:cBhvr>
                                      <p:to>
                                        <p:strVal val="visible"/>
                                      </p:to>
                                    </p:set>
                                    <p:animEffect transition="in" filter="box(in)">
                                      <p:cBhvr>
                                        <p:cTn id="29" dur="500"/>
                                        <p:tgtEl>
                                          <p:spTgt spid="4610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6108"/>
                                        </p:tgtEl>
                                        <p:attrNameLst>
                                          <p:attrName>style.visibility</p:attrName>
                                        </p:attrNameLst>
                                      </p:cBhvr>
                                      <p:to>
                                        <p:strVal val="visible"/>
                                      </p:to>
                                    </p:set>
                                    <p:animEffect transition="in" filter="box(in)">
                                      <p:cBhvr>
                                        <p:cTn id="32" dur="500"/>
                                        <p:tgtEl>
                                          <p:spTgt spid="4610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6090"/>
                                        </p:tgtEl>
                                        <p:attrNameLst>
                                          <p:attrName>style.visibility</p:attrName>
                                        </p:attrNameLst>
                                      </p:cBhvr>
                                      <p:to>
                                        <p:strVal val="visible"/>
                                      </p:to>
                                    </p:set>
                                    <p:animEffect transition="in" filter="box(in)">
                                      <p:cBhvr>
                                        <p:cTn id="35" dur="500"/>
                                        <p:tgtEl>
                                          <p:spTgt spid="4609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6091"/>
                                        </p:tgtEl>
                                        <p:attrNameLst>
                                          <p:attrName>style.visibility</p:attrName>
                                        </p:attrNameLst>
                                      </p:cBhvr>
                                      <p:to>
                                        <p:strVal val="visible"/>
                                      </p:to>
                                    </p:set>
                                    <p:animEffect transition="in" filter="box(in)">
                                      <p:cBhvr>
                                        <p:cTn id="38" dur="500"/>
                                        <p:tgtEl>
                                          <p:spTgt spid="4609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6092"/>
                                        </p:tgtEl>
                                        <p:attrNameLst>
                                          <p:attrName>style.visibility</p:attrName>
                                        </p:attrNameLst>
                                      </p:cBhvr>
                                      <p:to>
                                        <p:strVal val="visible"/>
                                      </p:to>
                                    </p:set>
                                    <p:animEffect transition="in" filter="box(in)">
                                      <p:cBhvr>
                                        <p:cTn id="41" dur="500"/>
                                        <p:tgtEl>
                                          <p:spTgt spid="4609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6095"/>
                                        </p:tgtEl>
                                        <p:attrNameLst>
                                          <p:attrName>style.visibility</p:attrName>
                                        </p:attrNameLst>
                                      </p:cBhvr>
                                      <p:to>
                                        <p:strVal val="visible"/>
                                      </p:to>
                                    </p:set>
                                    <p:animEffect transition="in" filter="box(in)">
                                      <p:cBhvr>
                                        <p:cTn id="44" dur="500"/>
                                        <p:tgtEl>
                                          <p:spTgt spid="4609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46096"/>
                                        </p:tgtEl>
                                        <p:attrNameLst>
                                          <p:attrName>style.visibility</p:attrName>
                                        </p:attrNameLst>
                                      </p:cBhvr>
                                      <p:to>
                                        <p:strVal val="visible"/>
                                      </p:to>
                                    </p:set>
                                    <p:animEffect transition="in" filter="box(in)">
                                      <p:cBhvr>
                                        <p:cTn id="47" dur="500"/>
                                        <p:tgtEl>
                                          <p:spTgt spid="4609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46097"/>
                                        </p:tgtEl>
                                        <p:attrNameLst>
                                          <p:attrName>style.visibility</p:attrName>
                                        </p:attrNameLst>
                                      </p:cBhvr>
                                      <p:to>
                                        <p:strVal val="visible"/>
                                      </p:to>
                                    </p:set>
                                    <p:animEffect transition="in" filter="box(in)">
                                      <p:cBhvr>
                                        <p:cTn id="50" dur="500"/>
                                        <p:tgtEl>
                                          <p:spTgt spid="46097"/>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46098"/>
                                        </p:tgtEl>
                                        <p:attrNameLst>
                                          <p:attrName>style.visibility</p:attrName>
                                        </p:attrNameLst>
                                      </p:cBhvr>
                                      <p:to>
                                        <p:strVal val="visible"/>
                                      </p:to>
                                    </p:set>
                                    <p:animEffect transition="in" filter="box(in)">
                                      <p:cBhvr>
                                        <p:cTn id="53" dur="500"/>
                                        <p:tgtEl>
                                          <p:spTgt spid="4609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6099"/>
                                        </p:tgtEl>
                                        <p:attrNameLst>
                                          <p:attrName>style.visibility</p:attrName>
                                        </p:attrNameLst>
                                      </p:cBhvr>
                                      <p:to>
                                        <p:strVal val="visible"/>
                                      </p:to>
                                    </p:set>
                                    <p:animEffect transition="in" filter="box(in)">
                                      <p:cBhvr>
                                        <p:cTn id="56" dur="500"/>
                                        <p:tgtEl>
                                          <p:spTgt spid="46099"/>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46100"/>
                                        </p:tgtEl>
                                        <p:attrNameLst>
                                          <p:attrName>style.visibility</p:attrName>
                                        </p:attrNameLst>
                                      </p:cBhvr>
                                      <p:to>
                                        <p:strVal val="visible"/>
                                      </p:to>
                                    </p:set>
                                    <p:animEffect transition="in" filter="box(in)">
                                      <p:cBhvr>
                                        <p:cTn id="59" dur="500"/>
                                        <p:tgtEl>
                                          <p:spTgt spid="46100"/>
                                        </p:tgtEl>
                                      </p:cBhvr>
                                    </p:animEffect>
                                  </p:childTnLst>
                                </p:cTn>
                              </p:par>
                              <p:par>
                                <p:cTn id="60" presetID="4" presetClass="entr" presetSubtype="16" fill="hold" grpId="0" nodeType="withEffect" nodePh="1">
                                  <p:stCondLst>
                                    <p:cond delay="0"/>
                                  </p:stCondLst>
                                  <p:endCondLst>
                                    <p:cond evt="begin" delay="0">
                                      <p:tn val="60"/>
                                    </p:cond>
                                  </p:endCondLst>
                                  <p:childTnLst>
                                    <p:set>
                                      <p:cBhvr>
                                        <p:cTn id="61" dur="1" fill="hold">
                                          <p:stCondLst>
                                            <p:cond delay="0"/>
                                          </p:stCondLst>
                                        </p:cTn>
                                        <p:tgtEl>
                                          <p:spTgt spid="46101"/>
                                        </p:tgtEl>
                                        <p:attrNameLst>
                                          <p:attrName>style.visibility</p:attrName>
                                        </p:attrNameLst>
                                      </p:cBhvr>
                                      <p:to>
                                        <p:strVal val="visible"/>
                                      </p:to>
                                    </p:set>
                                    <p:animEffect transition="in" filter="box(in)">
                                      <p:cBhvr>
                                        <p:cTn id="62" dur="500"/>
                                        <p:tgtEl>
                                          <p:spTgt spid="46101"/>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46102"/>
                                        </p:tgtEl>
                                        <p:attrNameLst>
                                          <p:attrName>style.visibility</p:attrName>
                                        </p:attrNameLst>
                                      </p:cBhvr>
                                      <p:to>
                                        <p:strVal val="visible"/>
                                      </p:to>
                                    </p:set>
                                    <p:animEffect transition="in" filter="box(in)">
                                      <p:cBhvr>
                                        <p:cTn id="65" dur="500"/>
                                        <p:tgtEl>
                                          <p:spTgt spid="46102"/>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46103"/>
                                        </p:tgtEl>
                                        <p:attrNameLst>
                                          <p:attrName>style.visibility</p:attrName>
                                        </p:attrNameLst>
                                      </p:cBhvr>
                                      <p:to>
                                        <p:strVal val="visible"/>
                                      </p:to>
                                    </p:set>
                                    <p:animEffect transition="in" filter="box(in)">
                                      <p:cBhvr>
                                        <p:cTn id="68" dur="500"/>
                                        <p:tgtEl>
                                          <p:spTgt spid="46103"/>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46104"/>
                                        </p:tgtEl>
                                        <p:attrNameLst>
                                          <p:attrName>style.visibility</p:attrName>
                                        </p:attrNameLst>
                                      </p:cBhvr>
                                      <p:to>
                                        <p:strVal val="visible"/>
                                      </p:to>
                                    </p:set>
                                    <p:animEffect transition="in" filter="box(in)">
                                      <p:cBhvr>
                                        <p:cTn id="71" dur="500"/>
                                        <p:tgtEl>
                                          <p:spTgt spid="46104"/>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46105"/>
                                        </p:tgtEl>
                                        <p:attrNameLst>
                                          <p:attrName>style.visibility</p:attrName>
                                        </p:attrNameLst>
                                      </p:cBhvr>
                                      <p:to>
                                        <p:strVal val="visible"/>
                                      </p:to>
                                    </p:set>
                                    <p:animEffect transition="in" filter="box(in)">
                                      <p:cBhvr>
                                        <p:cTn id="74" dur="500"/>
                                        <p:tgtEl>
                                          <p:spTgt spid="46105"/>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6112"/>
                                        </p:tgtEl>
                                        <p:attrNameLst>
                                          <p:attrName>style.visibility</p:attrName>
                                        </p:attrNameLst>
                                      </p:cBhvr>
                                      <p:to>
                                        <p:strVal val="visible"/>
                                      </p:to>
                                    </p:set>
                                    <p:animEffect transition="in" filter="wipe(down)">
                                      <p:cBhvr>
                                        <p:cTn id="77" dur="500"/>
                                        <p:tgtEl>
                                          <p:spTgt spid="46112"/>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6110"/>
                                        </p:tgtEl>
                                        <p:attrNameLst>
                                          <p:attrName>style.visibility</p:attrName>
                                        </p:attrNameLst>
                                      </p:cBhvr>
                                      <p:to>
                                        <p:strVal val="visible"/>
                                      </p:to>
                                    </p:set>
                                    <p:animEffect transition="in" filter="wipe(down)">
                                      <p:cBhvr>
                                        <p:cTn id="80" dur="500"/>
                                        <p:tgtEl>
                                          <p:spTgt spid="4611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46107"/>
                                        </p:tgtEl>
                                        <p:attrNameLst>
                                          <p:attrName>style.visibility</p:attrName>
                                        </p:attrNameLst>
                                      </p:cBhvr>
                                      <p:to>
                                        <p:strVal val="visible"/>
                                      </p:to>
                                    </p:set>
                                    <p:animEffect transition="in" filter="box(in)">
                                      <p:cBhvr>
                                        <p:cTn id="83" dur="500"/>
                                        <p:tgtEl>
                                          <p:spTgt spid="46107"/>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46114"/>
                                        </p:tgtEl>
                                        <p:attrNameLst>
                                          <p:attrName>style.visibility</p:attrName>
                                        </p:attrNameLst>
                                      </p:cBhvr>
                                      <p:to>
                                        <p:strVal val="visible"/>
                                      </p:to>
                                    </p:set>
                                    <p:animEffect transition="in" filter="box(in)">
                                      <p:cBhvr>
                                        <p:cTn id="86" dur="500"/>
                                        <p:tgtEl>
                                          <p:spTgt spid="461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6087">
                                            <p:txEl>
                                              <p:pRg st="2" end="2"/>
                                            </p:txEl>
                                          </p:spTgt>
                                        </p:tgtEl>
                                        <p:attrNameLst>
                                          <p:attrName>style.visibility</p:attrName>
                                        </p:attrNameLst>
                                      </p:cBhvr>
                                      <p:to>
                                        <p:strVal val="visible"/>
                                      </p:to>
                                    </p:set>
                                    <p:animEffect transition="in" filter="wipe(left)">
                                      <p:cBhvr>
                                        <p:cTn id="91" dur="500"/>
                                        <p:tgtEl>
                                          <p:spTgt spid="46087">
                                            <p:txEl>
                                              <p:pRg st="2" end="2"/>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6087">
                                            <p:txEl>
                                              <p:pRg st="3" end="3"/>
                                            </p:txEl>
                                          </p:spTgt>
                                        </p:tgtEl>
                                        <p:attrNameLst>
                                          <p:attrName>style.visibility</p:attrName>
                                        </p:attrNameLst>
                                      </p:cBhvr>
                                      <p:to>
                                        <p:strVal val="visible"/>
                                      </p:to>
                                    </p:set>
                                    <p:animEffect transition="in" filter="wipe(left)">
                                      <p:cBhvr>
                                        <p:cTn id="96" dur="500"/>
                                        <p:tgtEl>
                                          <p:spTgt spid="46087">
                                            <p:txEl>
                                              <p:pRg st="3" end="3"/>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6087">
                                            <p:txEl>
                                              <p:pRg st="4" end="4"/>
                                            </p:txEl>
                                          </p:spTgt>
                                        </p:tgtEl>
                                        <p:attrNameLst>
                                          <p:attrName>style.visibility</p:attrName>
                                        </p:attrNameLst>
                                      </p:cBhvr>
                                      <p:to>
                                        <p:strVal val="visible"/>
                                      </p:to>
                                    </p:set>
                                    <p:animEffect transition="in" filter="wipe(left)">
                                      <p:cBhvr>
                                        <p:cTn id="101" dur="500"/>
                                        <p:tgtEl>
                                          <p:spTgt spid="46087">
                                            <p:txEl>
                                              <p:pRg st="4" end="4"/>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6087">
                                            <p:txEl>
                                              <p:pRg st="5" end="5"/>
                                            </p:txEl>
                                          </p:spTgt>
                                        </p:tgtEl>
                                        <p:attrNameLst>
                                          <p:attrName>style.visibility</p:attrName>
                                        </p:attrNameLst>
                                      </p:cBhvr>
                                      <p:to>
                                        <p:strVal val="visible"/>
                                      </p:to>
                                    </p:set>
                                    <p:animEffect transition="in" filter="wipe(left)">
                                      <p:cBhvr>
                                        <p:cTn id="106" dur="500"/>
                                        <p:tgtEl>
                                          <p:spTgt spid="46087">
                                            <p:txEl>
                                              <p:pRg st="5" end="5"/>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46113"/>
                                        </p:tgtEl>
                                        <p:attrNameLst>
                                          <p:attrName>style.visibility</p:attrName>
                                        </p:attrNameLst>
                                      </p:cBhvr>
                                      <p:to>
                                        <p:strVal val="visible"/>
                                      </p:to>
                                    </p:set>
                                    <p:animEffect transition="in" filter="box(in)">
                                      <p:cBhvr>
                                        <p:cTn id="111" dur="500"/>
                                        <p:tgtEl>
                                          <p:spTgt spid="46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7" grpId="0" build="p"/>
      <p:bldP spid="46089" grpId="0" animBg="1"/>
      <p:bldP spid="46090" grpId="0" animBg="1"/>
      <p:bldP spid="46091" grpId="0" animBg="1"/>
      <p:bldP spid="46092" grpId="0" animBg="1"/>
      <p:bldP spid="46095" grpId="0" animBg="1"/>
      <p:bldP spid="46096" grpId="0" animBg="1"/>
      <p:bldP spid="46097" grpId="0" animBg="1"/>
      <p:bldP spid="46098" grpId="0"/>
      <p:bldP spid="46099" grpId="0"/>
      <p:bldP spid="46100" grpId="0"/>
      <p:bldP spid="46101" grpId="0"/>
      <p:bldP spid="46102" grpId="0"/>
      <p:bldP spid="46103" grpId="0"/>
      <p:bldP spid="46104" grpId="0"/>
      <p:bldP spid="46105" grpId="0"/>
      <p:bldP spid="46107" grpId="0"/>
      <p:bldP spid="46108" grpId="0"/>
      <p:bldP spid="46109" grpId="0"/>
      <p:bldP spid="46110" grpId="0" animBg="1"/>
      <p:bldP spid="46112" grpId="0" animBg="1"/>
      <p:bldP spid="46113" grpId="0" animBg="1"/>
      <p:bldP spid="4611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vi-VN" sz="1600"/>
          </a:p>
        </p:txBody>
      </p:sp>
      <p:sp>
        <p:nvSpPr>
          <p:cNvPr id="140292" name="Rectangle 4"/>
          <p:cNvSpPr>
            <a:spLocks noGrp="1" noChangeArrowheads="1"/>
          </p:cNvSpPr>
          <p:nvPr>
            <p:ph type="title"/>
          </p:nvPr>
        </p:nvSpPr>
        <p:spPr>
          <a:xfrm>
            <a:off x="395288" y="1364100"/>
            <a:ext cx="7772400" cy="720725"/>
          </a:xfrm>
        </p:spPr>
        <p:txBody>
          <a:bodyPr/>
          <a:lstStyle/>
          <a:p>
            <a:pPr algn="l" eaLnBrk="1" hangingPunct="1">
              <a:buFont typeface="Wingdings" pitchFamily="2" charset="2"/>
              <a:buChar char="Ø"/>
              <a:defRPr/>
            </a:pPr>
            <a:r>
              <a:rPr lang="en-US" sz="2400" b="1" smtClean="0">
                <a:solidFill>
                  <a:srgbClr val="2116AA"/>
                </a:solidFill>
              </a:rPr>
              <a:t>Cân bằng trong dài hạn </a:t>
            </a:r>
            <a:r>
              <a:rPr lang="en-US" sz="2000" smtClean="0">
                <a:solidFill>
                  <a:srgbClr val="2116AA"/>
                </a:solidFill>
              </a:rPr>
              <a:t>(The Long-Run Equilibrium):</a:t>
            </a:r>
          </a:p>
        </p:txBody>
      </p:sp>
      <p:sp>
        <p:nvSpPr>
          <p:cNvPr id="140293" name="Rectangle 5"/>
          <p:cNvSpPr>
            <a:spLocks noGrp="1" noChangeArrowheads="1"/>
          </p:cNvSpPr>
          <p:nvPr>
            <p:ph type="body" idx="1"/>
          </p:nvPr>
        </p:nvSpPr>
        <p:spPr>
          <a:xfrm>
            <a:off x="339725" y="2046420"/>
            <a:ext cx="8347075" cy="3959225"/>
          </a:xfrm>
        </p:spPr>
        <p:txBody>
          <a:bodyPr/>
          <a:lstStyle/>
          <a:p>
            <a:pPr marL="0" indent="342900" algn="just" eaLnBrk="1" hangingPunct="1">
              <a:lnSpc>
                <a:spcPct val="150000"/>
              </a:lnSpc>
              <a:spcBef>
                <a:spcPts val="0"/>
              </a:spcBef>
              <a:buClr>
                <a:srgbClr val="000099"/>
              </a:buClr>
              <a:buSzPct val="85000"/>
              <a:buFont typeface="Monotype Sorts" pitchFamily="2" charset="2"/>
              <a:buNone/>
            </a:pPr>
            <a:r>
              <a:rPr lang="en-US" altLang="vi-VN" sz="2400" smtClean="0"/>
              <a:t>Lợi nhuận kinh tế trong ngắn hạn khuyến khích các doanh nghiệp mới </a:t>
            </a:r>
            <a:r>
              <a:rPr lang="en-US" altLang="vi-VN" sz="2400" b="1" i="1" u="sng" smtClean="0"/>
              <a:t>gia nhập thị trường</a:t>
            </a:r>
            <a:r>
              <a:rPr lang="en-US" altLang="vi-VN" sz="2400" smtClean="0"/>
              <a:t>. Điều này:</a:t>
            </a:r>
          </a:p>
          <a:p>
            <a:pPr algn="just" eaLnBrk="1" hangingPunct="1">
              <a:lnSpc>
                <a:spcPct val="150000"/>
              </a:lnSpc>
              <a:spcBef>
                <a:spcPts val="0"/>
              </a:spcBef>
              <a:buClr>
                <a:srgbClr val="F09A0E"/>
              </a:buClr>
              <a:buSzPct val="70000"/>
              <a:buFont typeface="Monotype Sorts" pitchFamily="2" charset="2"/>
              <a:buChar char="u"/>
            </a:pPr>
            <a:r>
              <a:rPr lang="en-US" altLang="vi-VN" sz="2400" smtClean="0"/>
              <a:t>Tăng </a:t>
            </a:r>
            <a:r>
              <a:rPr lang="en-US" altLang="vi-VN" sz="2400" smtClean="0"/>
              <a:t>số lượng </a:t>
            </a:r>
            <a:r>
              <a:rPr lang="en-US" altLang="vi-VN" sz="2400" smtClean="0"/>
              <a:t>sản </a:t>
            </a:r>
            <a:r>
              <a:rPr lang="en-US" altLang="vi-VN" sz="2400" smtClean="0"/>
              <a:t>phẩm</a:t>
            </a:r>
            <a:endParaRPr lang="en-US" altLang="vi-VN" sz="2400" smtClean="0"/>
          </a:p>
          <a:p>
            <a:pPr algn="just" eaLnBrk="1" hangingPunct="1">
              <a:lnSpc>
                <a:spcPct val="150000"/>
              </a:lnSpc>
              <a:spcBef>
                <a:spcPts val="0"/>
              </a:spcBef>
              <a:buClr>
                <a:srgbClr val="F09A0E"/>
              </a:buClr>
              <a:buSzPct val="70000"/>
              <a:buFont typeface="Monotype Sorts" pitchFamily="2" charset="2"/>
              <a:buChar char="u"/>
            </a:pPr>
            <a:r>
              <a:rPr lang="en-US" altLang="vi-VN" sz="2400" smtClean="0"/>
              <a:t>Giảm cầu trên </a:t>
            </a:r>
            <a:r>
              <a:rPr lang="en-US" altLang="vi-VN" sz="2400" smtClean="0"/>
              <a:t>thị </a:t>
            </a:r>
            <a:r>
              <a:rPr lang="en-US" altLang="vi-VN" sz="2400" smtClean="0"/>
              <a:t>trường mà </a:t>
            </a:r>
            <a:r>
              <a:rPr lang="en-US" altLang="vi-VN" sz="2400" smtClean="0"/>
              <a:t>các doanh nghiệp đang phải </a:t>
            </a:r>
            <a:r>
              <a:rPr lang="en-US" altLang="vi-VN" sz="2400" smtClean="0"/>
              <a:t>đối </a:t>
            </a:r>
            <a:r>
              <a:rPr lang="en-US" altLang="vi-VN" sz="2400" smtClean="0"/>
              <a:t>mặt</a:t>
            </a:r>
            <a:endParaRPr lang="en-US" altLang="vi-VN" sz="2400"/>
          </a:p>
          <a:p>
            <a:pPr algn="just" eaLnBrk="1" hangingPunct="1">
              <a:lnSpc>
                <a:spcPct val="150000"/>
              </a:lnSpc>
              <a:spcBef>
                <a:spcPts val="0"/>
              </a:spcBef>
              <a:buClr>
                <a:srgbClr val="F09A0E"/>
              </a:buClr>
              <a:buSzPct val="70000"/>
              <a:buFont typeface="Monotype Sorts" pitchFamily="2" charset="2"/>
              <a:buChar char="u"/>
            </a:pPr>
            <a:r>
              <a:rPr lang="en-US" altLang="vi-VN" sz="2400" smtClean="0"/>
              <a:t>Đường </a:t>
            </a:r>
            <a:r>
              <a:rPr lang="en-US" altLang="vi-VN" sz="2400" smtClean="0"/>
              <a:t>cầu của các doanh nghiệp hiện tại dịch chuyển sang </a:t>
            </a:r>
            <a:r>
              <a:rPr lang="en-US" altLang="vi-VN" sz="2400" smtClean="0"/>
              <a:t>trái </a:t>
            </a:r>
            <a:endParaRPr lang="en-US" altLang="vi-VN" sz="2400" smtClean="0"/>
          </a:p>
          <a:p>
            <a:pPr algn="just" eaLnBrk="1" hangingPunct="1">
              <a:lnSpc>
                <a:spcPct val="150000"/>
              </a:lnSpc>
              <a:spcBef>
                <a:spcPts val="0"/>
              </a:spcBef>
              <a:buClr>
                <a:srgbClr val="F09A0E"/>
              </a:buClr>
              <a:buSzPct val="70000"/>
              <a:buFont typeface="Monotype Sorts" pitchFamily="2" charset="2"/>
              <a:buChar char="u"/>
            </a:pPr>
            <a:r>
              <a:rPr lang="en-US" altLang="vi-VN" sz="2400" smtClean="0"/>
              <a:t>Cầu </a:t>
            </a:r>
            <a:r>
              <a:rPr lang="en-US" altLang="vi-VN" sz="2400" smtClean="0"/>
              <a:t>về sản phẩm của các doanh nghịêp hiện tại giảm, và lợi nhuận của họ </a:t>
            </a:r>
            <a:r>
              <a:rPr lang="en-US" altLang="vi-VN" sz="2400" smtClean="0"/>
              <a:t>suy </a:t>
            </a:r>
            <a:r>
              <a:rPr lang="en-US" altLang="vi-VN" sz="2400" smtClean="0"/>
              <a:t>giảm</a:t>
            </a:r>
            <a:endParaRPr lang="en-US" altLang="vi-VN" sz="2400" smtClean="0"/>
          </a:p>
        </p:txBody>
      </p:sp>
      <p:sp>
        <p:nvSpPr>
          <p:cNvPr id="6" name="Rectangle 4"/>
          <p:cNvSpPr txBox="1">
            <a:spLocks noChangeArrowheads="1"/>
          </p:cNvSpPr>
          <p:nvPr/>
        </p:nvSpPr>
        <p:spPr bwMode="auto">
          <a:xfrm>
            <a:off x="151815" y="33504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vi-VN" sz="3200" smtClean="0">
                <a:solidFill>
                  <a:srgbClr val="2116AA"/>
                </a:solidFill>
              </a:rPr>
              <a:t>2. </a:t>
            </a:r>
            <a:r>
              <a:rPr lang="en-US" altLang="vi-VN" sz="3200" noProof="1" smtClean="0">
                <a:solidFill>
                  <a:srgbClr val="2116AA"/>
                </a:solidFill>
              </a:rPr>
              <a:t> Cân bằng trong ngắn hạn và dài hạn.</a:t>
            </a:r>
            <a:endParaRPr lang="en-US" altLang="vi-VN" sz="3200" noProof="1">
              <a:solidFill>
                <a:srgbClr val="2116AA"/>
              </a:solidFill>
            </a:endParaRPr>
          </a:p>
        </p:txBody>
      </p:sp>
    </p:spTree>
    <p:extLst>
      <p:ext uri="{BB962C8B-B14F-4D97-AF65-F5344CB8AC3E}">
        <p14:creationId xmlns:p14="http://schemas.microsoft.com/office/powerpoint/2010/main" val="41127087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box(in)">
                                      <p:cBhvr>
                                        <p:cTn id="7" dur="500"/>
                                        <p:tgtEl>
                                          <p:spTgt spid="140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3">
                                            <p:txEl>
                                              <p:pRg st="0" end="0"/>
                                            </p:txEl>
                                          </p:spTgt>
                                        </p:tgtEl>
                                        <p:attrNameLst>
                                          <p:attrName>style.visibility</p:attrName>
                                        </p:attrNameLst>
                                      </p:cBhvr>
                                      <p:to>
                                        <p:strVal val="visible"/>
                                      </p:to>
                                    </p:set>
                                    <p:animEffect transition="in" filter="wipe(left)">
                                      <p:cBhvr>
                                        <p:cTn id="12" dur="500"/>
                                        <p:tgtEl>
                                          <p:spTgt spid="140293">
                                            <p:txEl>
                                              <p:pRg st="0" end="0"/>
                                            </p:txEl>
                                          </p:spTgt>
                                        </p:tgtEl>
                                      </p:cBhvr>
                                    </p:animEffect>
                                  </p:childTnLst>
                                  <p:subTnLst>
                                    <p:animClr clrSpc="rgb" dir="cw">
                                      <p:cBhvr override="childStyle">
                                        <p:cTn dur="1" fill="hold" display="0" masterRel="nextClick" afterEffect="1"/>
                                        <p:tgtEl>
                                          <p:spTgt spid="140293">
                                            <p:txEl>
                                              <p:pRg st="0" end="0"/>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3">
                                            <p:txEl>
                                              <p:pRg st="1" end="1"/>
                                            </p:txEl>
                                          </p:spTgt>
                                        </p:tgtEl>
                                        <p:attrNameLst>
                                          <p:attrName>style.visibility</p:attrName>
                                        </p:attrNameLst>
                                      </p:cBhvr>
                                      <p:to>
                                        <p:strVal val="visible"/>
                                      </p:to>
                                    </p:set>
                                    <p:animEffect transition="in" filter="wipe(left)">
                                      <p:cBhvr>
                                        <p:cTn id="17" dur="500"/>
                                        <p:tgtEl>
                                          <p:spTgt spid="140293">
                                            <p:txEl>
                                              <p:pRg st="1" end="1"/>
                                            </p:txEl>
                                          </p:spTgt>
                                        </p:tgtEl>
                                      </p:cBhvr>
                                    </p:animEffect>
                                  </p:childTnLst>
                                  <p:subTnLst>
                                    <p:animClr clrSpc="rgb" dir="cw">
                                      <p:cBhvr override="childStyle">
                                        <p:cTn dur="1" fill="hold" display="0" masterRel="nextClick" afterEffect="1"/>
                                        <p:tgtEl>
                                          <p:spTgt spid="140293">
                                            <p:txEl>
                                              <p:pRg st="1" end="1"/>
                                            </p:txEl>
                                          </p:spTgt>
                                        </p:tgtEl>
                                        <p:attrNameLst>
                                          <p:attrName>ppt_c</p:attrName>
                                        </p:attrNameLst>
                                      </p:cBhvr>
                                      <p:to>
                                        <a:schemeClr val="bg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293">
                                            <p:txEl>
                                              <p:pRg st="2" end="2"/>
                                            </p:txEl>
                                          </p:spTgt>
                                        </p:tgtEl>
                                        <p:attrNameLst>
                                          <p:attrName>style.visibility</p:attrName>
                                        </p:attrNameLst>
                                      </p:cBhvr>
                                      <p:to>
                                        <p:strVal val="visible"/>
                                      </p:to>
                                    </p:set>
                                    <p:animEffect transition="in" filter="wipe(left)">
                                      <p:cBhvr>
                                        <p:cTn id="22" dur="500"/>
                                        <p:tgtEl>
                                          <p:spTgt spid="140293">
                                            <p:txEl>
                                              <p:pRg st="2" end="2"/>
                                            </p:txEl>
                                          </p:spTgt>
                                        </p:tgtEl>
                                      </p:cBhvr>
                                    </p:animEffect>
                                  </p:childTnLst>
                                  <p:subTnLst>
                                    <p:animClr clrSpc="rgb" dir="cw">
                                      <p:cBhvr override="childStyle">
                                        <p:cTn dur="1" fill="hold" display="0" masterRel="nextClick" afterEffect="1"/>
                                        <p:tgtEl>
                                          <p:spTgt spid="140293">
                                            <p:txEl>
                                              <p:pRg st="2" end="2"/>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293">
                                            <p:txEl>
                                              <p:pRg st="3" end="3"/>
                                            </p:txEl>
                                          </p:spTgt>
                                        </p:tgtEl>
                                        <p:attrNameLst>
                                          <p:attrName>style.visibility</p:attrName>
                                        </p:attrNameLst>
                                      </p:cBhvr>
                                      <p:to>
                                        <p:strVal val="visible"/>
                                      </p:to>
                                    </p:set>
                                    <p:animEffect transition="in" filter="wipe(left)">
                                      <p:cBhvr>
                                        <p:cTn id="27" dur="500"/>
                                        <p:tgtEl>
                                          <p:spTgt spid="140293">
                                            <p:txEl>
                                              <p:pRg st="3" end="3"/>
                                            </p:txEl>
                                          </p:spTgt>
                                        </p:tgtEl>
                                      </p:cBhvr>
                                    </p:animEffect>
                                  </p:childTnLst>
                                  <p:subTnLst>
                                    <p:animClr clrSpc="rgb" dir="cw">
                                      <p:cBhvr override="childStyle">
                                        <p:cTn dur="1" fill="hold" display="0" masterRel="nextClick" afterEffect="1"/>
                                        <p:tgtEl>
                                          <p:spTgt spid="140293">
                                            <p:txEl>
                                              <p:pRg st="3" end="3"/>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293">
                                            <p:txEl>
                                              <p:pRg st="4" end="4"/>
                                            </p:txEl>
                                          </p:spTgt>
                                        </p:tgtEl>
                                        <p:attrNameLst>
                                          <p:attrName>style.visibility</p:attrName>
                                        </p:attrNameLst>
                                      </p:cBhvr>
                                      <p:to>
                                        <p:strVal val="visible"/>
                                      </p:to>
                                    </p:set>
                                    <p:animEffect transition="in" filter="wipe(left)">
                                      <p:cBhvr>
                                        <p:cTn id="32" dur="500"/>
                                        <p:tgtEl>
                                          <p:spTgt spid="140293">
                                            <p:txEl>
                                              <p:pRg st="4" end="4"/>
                                            </p:txEl>
                                          </p:spTgt>
                                        </p:tgtEl>
                                      </p:cBhvr>
                                    </p:animEffect>
                                  </p:childTnLst>
                                  <p:subTnLst>
                                    <p:animClr clrSpc="rgb" dir="cw">
                                      <p:cBhvr override="childStyle">
                                        <p:cTn dur="1" fill="hold" display="0" masterRel="nextClick" afterEffect="1"/>
                                        <p:tgtEl>
                                          <p:spTgt spid="140293">
                                            <p:txEl>
                                              <p:pRg st="4" end="4"/>
                                            </p:txEl>
                                          </p:spTgt>
                                        </p:tgtEl>
                                        <p:attrNameLst>
                                          <p:attrName>ppt_c</p:attrName>
                                        </p:attrNameLst>
                                      </p:cBhvr>
                                      <p:to>
                                        <a:schemeClr val="bg2"/>
                                      </p:to>
                                    </p:animClr>
                                  </p:subTnLst>
                                </p:cTn>
                              </p:par>
                              <p:par>
                                <p:cTn id="33" presetID="52"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2000" fill="hold"/>
                                        <p:tgtEl>
                                          <p:spTgt spid="6"/>
                                        </p:tgtEl>
                                        <p:attrNameLst>
                                          <p:attrName>ppt_w</p:attrName>
                                        </p:attrNameLst>
                                      </p:cBhvr>
                                      <p:tavLst>
                                        <p:tav tm="0">
                                          <p:val>
                                            <p:strVal val="#ppt_w*2.5"/>
                                          </p:val>
                                        </p:tav>
                                        <p:tav tm="100000">
                                          <p:val>
                                            <p:strVal val="#ppt_w"/>
                                          </p:val>
                                        </p:tav>
                                      </p:tavLst>
                                    </p:anim>
                                    <p:anim calcmode="lin" valueType="num">
                                      <p:cBhvr>
                                        <p:cTn id="36" dur="2000" fill="hold"/>
                                        <p:tgtEl>
                                          <p:spTgt spid="6"/>
                                        </p:tgtEl>
                                        <p:attrNameLst>
                                          <p:attrName>ppt_h</p:attrName>
                                        </p:attrNameLst>
                                      </p:cBhvr>
                                      <p:tavLst>
                                        <p:tav tm="0">
                                          <p:val>
                                            <p:strVal val="#ppt_h"/>
                                          </p:val>
                                        </p:tav>
                                        <p:tav tm="100000">
                                          <p:val>
                                            <p:strVal val="#ppt_h"/>
                                          </p:val>
                                        </p:tav>
                                      </p:tavLst>
                                    </p:anim>
                                    <p:anim calcmode="lin" valueType="num">
                                      <p:cBhvr>
                                        <p:cTn id="37" dur="2000" fill="hold"/>
                                        <p:tgtEl>
                                          <p:spTgt spid="6"/>
                                        </p:tgtEl>
                                        <p:attrNameLst>
                                          <p:attrName>ppt_x</p:attrName>
                                        </p:attrNameLst>
                                      </p:cBhvr>
                                      <p:tavLst>
                                        <p:tav tm="0">
                                          <p:val>
                                            <p:strVal val="#ppt_x-.2"/>
                                          </p:val>
                                        </p:tav>
                                        <p:tav tm="50000">
                                          <p:val>
                                            <p:strVal val="#ppt_x+.1"/>
                                          </p:val>
                                        </p:tav>
                                        <p:tav tm="100000">
                                          <p:val>
                                            <p:strVal val="#ppt_x"/>
                                          </p:val>
                                        </p:tav>
                                      </p:tavLst>
                                    </p:anim>
                                    <p:anim calcmode="lin" valueType="num">
                                      <p:cBhvr>
                                        <p:cTn id="38" dur="2000" fill="hold"/>
                                        <p:tgtEl>
                                          <p:spTgt spid="6"/>
                                        </p:tgtEl>
                                        <p:attrNameLst>
                                          <p:attrName>ppt_y</p:attrName>
                                        </p:attrNameLst>
                                      </p:cBhvr>
                                      <p:tavLst>
                                        <p:tav tm="0">
                                          <p:val>
                                            <p:strVal val="#ppt_y+1"/>
                                          </p:val>
                                        </p:tav>
                                        <p:tav tm="50000">
                                          <p:val>
                                            <p:strVal val="#ppt_y+.5"/>
                                          </p:val>
                                        </p:tav>
                                        <p:tav tm="100000">
                                          <p:val>
                                            <p:strVal val="#ppt_y"/>
                                          </p:val>
                                        </p:tav>
                                      </p:tavLst>
                                    </p:anim>
                                    <p:animEffect transition="in" filter="fade">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3" grpId="0" build="p" autoUpdateAnimBg="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454025" y="2205038"/>
            <a:ext cx="8457740" cy="3816350"/>
          </a:xfrm>
        </p:spPr>
        <p:txBody>
          <a:bodyPr/>
          <a:lstStyle/>
          <a:p>
            <a:pPr marL="0" indent="342900" eaLnBrk="1" hangingPunct="1">
              <a:lnSpc>
                <a:spcPct val="150000"/>
              </a:lnSpc>
              <a:spcBef>
                <a:spcPts val="0"/>
              </a:spcBef>
              <a:buFontTx/>
              <a:buNone/>
            </a:pPr>
            <a:r>
              <a:rPr lang="en-US" altLang="vi-VN" sz="2400" smtClean="0"/>
              <a:t>Những thua lỗ trong ngắn hạn làm cho các doanh nghiệp muốn rời bỏ thị trừơng. Điều này:  </a:t>
            </a:r>
          </a:p>
          <a:p>
            <a:pPr eaLnBrk="1" hangingPunct="1">
              <a:lnSpc>
                <a:spcPct val="150000"/>
              </a:lnSpc>
              <a:spcBef>
                <a:spcPts val="0"/>
              </a:spcBef>
              <a:buClr>
                <a:srgbClr val="F09A0E"/>
              </a:buClr>
              <a:buSzPct val="70000"/>
              <a:buFont typeface="Monotype Sorts" pitchFamily="2" charset="2"/>
              <a:buChar char="u"/>
            </a:pPr>
            <a:r>
              <a:rPr lang="en-US" altLang="vi-VN" sz="2400" smtClean="0"/>
              <a:t>Giảm </a:t>
            </a:r>
            <a:r>
              <a:rPr lang="en-US" altLang="vi-VN" sz="2400" smtClean="0"/>
              <a:t>số lượng </a:t>
            </a:r>
            <a:r>
              <a:rPr lang="en-US" altLang="vi-VN" sz="2400" smtClean="0"/>
              <a:t>sản </a:t>
            </a:r>
            <a:r>
              <a:rPr lang="en-US" altLang="vi-VN" sz="2400" smtClean="0"/>
              <a:t>phẩm</a:t>
            </a:r>
            <a:endParaRPr lang="en-US" altLang="vi-VN" sz="2400" smtClean="0"/>
          </a:p>
          <a:p>
            <a:pPr eaLnBrk="1" hangingPunct="1">
              <a:lnSpc>
                <a:spcPct val="150000"/>
              </a:lnSpc>
              <a:spcBef>
                <a:spcPts val="0"/>
              </a:spcBef>
              <a:buClr>
                <a:srgbClr val="F09A0E"/>
              </a:buClr>
              <a:buSzPct val="70000"/>
              <a:buFont typeface="Monotype Sorts" pitchFamily="2" charset="2"/>
              <a:buChar char="u"/>
            </a:pPr>
            <a:r>
              <a:rPr lang="en-US" altLang="vi-VN" sz="2400" smtClean="0"/>
              <a:t>Tăng cầu trên thị trừơng mà các doanh nghiệp đang muốn </a:t>
            </a:r>
            <a:r>
              <a:rPr lang="en-US" altLang="vi-VN" sz="2400" smtClean="0"/>
              <a:t>duy </a:t>
            </a:r>
            <a:r>
              <a:rPr lang="en-US" altLang="vi-VN" sz="2400" smtClean="0"/>
              <a:t>trì</a:t>
            </a:r>
            <a:endParaRPr lang="en-US" altLang="vi-VN" sz="2400" smtClean="0"/>
          </a:p>
          <a:p>
            <a:pPr eaLnBrk="1" hangingPunct="1">
              <a:lnSpc>
                <a:spcPct val="150000"/>
              </a:lnSpc>
              <a:spcBef>
                <a:spcPts val="0"/>
              </a:spcBef>
              <a:buClr>
                <a:srgbClr val="F09A0E"/>
              </a:buClr>
              <a:buSzPct val="70000"/>
              <a:buFont typeface="Monotype Sorts" pitchFamily="2" charset="2"/>
              <a:buChar char="u"/>
            </a:pPr>
            <a:r>
              <a:rPr lang="en-US" altLang="vi-VN" sz="2400" smtClean="0"/>
              <a:t>Đường cầu của các doanh nghiệp hiện tại dịch chuyển </a:t>
            </a:r>
            <a:r>
              <a:rPr lang="en-US" altLang="vi-VN" sz="2400" smtClean="0"/>
              <a:t>sang </a:t>
            </a:r>
            <a:r>
              <a:rPr lang="en-US" altLang="vi-VN" sz="2400" smtClean="0"/>
              <a:t>phải</a:t>
            </a:r>
            <a:endParaRPr lang="en-US" altLang="vi-VN" sz="2400" smtClean="0"/>
          </a:p>
          <a:p>
            <a:pPr marL="0" indent="342900" eaLnBrk="1" hangingPunct="1">
              <a:lnSpc>
                <a:spcPct val="150000"/>
              </a:lnSpc>
              <a:spcBef>
                <a:spcPts val="0"/>
              </a:spcBef>
              <a:buClr>
                <a:srgbClr val="F09A0E"/>
              </a:buClr>
              <a:buSzPct val="70000"/>
              <a:buFont typeface="Monotype Sorts" pitchFamily="2" charset="2"/>
              <a:buChar char="u"/>
            </a:pPr>
            <a:r>
              <a:rPr lang="en-US" altLang="vi-VN" sz="2400" smtClean="0"/>
              <a:t>Lợi nhuận của các doanh nghịêp hiện </a:t>
            </a:r>
            <a:r>
              <a:rPr lang="en-US" altLang="vi-VN" sz="2400" smtClean="0"/>
              <a:t>tại </a:t>
            </a:r>
            <a:r>
              <a:rPr lang="en-US" altLang="vi-VN" sz="2400" smtClean="0"/>
              <a:t>tăng</a:t>
            </a:r>
            <a:endParaRPr lang="en-US" altLang="vi-VN" sz="2400" smtClean="0"/>
          </a:p>
        </p:txBody>
      </p:sp>
      <p:sp>
        <p:nvSpPr>
          <p:cNvPr id="141318" name="Rectangle 6"/>
          <p:cNvSpPr>
            <a:spLocks noGrp="1" noChangeArrowheads="1"/>
          </p:cNvSpPr>
          <p:nvPr>
            <p:ph type="title"/>
          </p:nvPr>
        </p:nvSpPr>
        <p:spPr>
          <a:xfrm>
            <a:off x="395288" y="1517720"/>
            <a:ext cx="7772400" cy="720725"/>
          </a:xfrm>
        </p:spPr>
        <p:txBody>
          <a:bodyPr/>
          <a:lstStyle/>
          <a:p>
            <a:pPr algn="l" eaLnBrk="1" hangingPunct="1">
              <a:buFont typeface="Wingdings" pitchFamily="2" charset="2"/>
              <a:buChar char="Ø"/>
              <a:defRPr/>
            </a:pPr>
            <a:r>
              <a:rPr lang="en-US" sz="2400" b="1" smtClean="0">
                <a:solidFill>
                  <a:srgbClr val="0000CC"/>
                </a:solidFill>
              </a:rPr>
              <a:t>Cân bằng trong dài hạn </a:t>
            </a:r>
            <a:r>
              <a:rPr lang="en-US" sz="2000" smtClean="0"/>
              <a:t>(</a:t>
            </a:r>
            <a:r>
              <a:rPr lang="en-US" sz="2000" smtClean="0">
                <a:solidFill>
                  <a:schemeClr val="tx1"/>
                </a:solidFill>
              </a:rPr>
              <a:t>The Long-Run Equilibrium):</a:t>
            </a:r>
          </a:p>
        </p:txBody>
      </p:sp>
      <p:sp>
        <p:nvSpPr>
          <p:cNvPr id="5" name="Rectangle 4"/>
          <p:cNvSpPr txBox="1">
            <a:spLocks noChangeArrowheads="1"/>
          </p:cNvSpPr>
          <p:nvPr/>
        </p:nvSpPr>
        <p:spPr bwMode="auto">
          <a:xfrm>
            <a:off x="151815" y="33504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vi-VN" sz="3200" smtClean="0">
                <a:solidFill>
                  <a:srgbClr val="2116AA"/>
                </a:solidFill>
              </a:rPr>
              <a:t>2. </a:t>
            </a:r>
            <a:r>
              <a:rPr lang="en-US" altLang="vi-VN" sz="3200" noProof="1" smtClean="0">
                <a:solidFill>
                  <a:srgbClr val="2116AA"/>
                </a:solidFill>
              </a:rPr>
              <a:t> Cân bằng trong ngắn hạn và dài hạn.</a:t>
            </a:r>
            <a:endParaRPr lang="en-US" altLang="vi-VN" sz="3200" noProof="1">
              <a:solidFill>
                <a:srgbClr val="2116AA"/>
              </a:solidFill>
            </a:endParaRPr>
          </a:p>
        </p:txBody>
      </p:sp>
    </p:spTree>
    <p:extLst>
      <p:ext uri="{BB962C8B-B14F-4D97-AF65-F5344CB8AC3E}">
        <p14:creationId xmlns:p14="http://schemas.microsoft.com/office/powerpoint/2010/main" val="9388335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subTnLst>
                                    <p:animClr clrSpc="rgb" dir="cw">
                                      <p:cBhvr override="childStyle">
                                        <p:cTn dur="1" fill="hold" display="0" masterRel="nextClick" afterEffect="1"/>
                                        <p:tgtEl>
                                          <p:spTgt spid="141315">
                                            <p:txEl>
                                              <p:pRg st="0" end="0"/>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500"/>
                                        <p:tgtEl>
                                          <p:spTgt spid="141315">
                                            <p:txEl>
                                              <p:pRg st="1" end="1"/>
                                            </p:txEl>
                                          </p:spTgt>
                                        </p:tgtEl>
                                      </p:cBhvr>
                                    </p:animEffect>
                                  </p:childTnLst>
                                  <p:subTnLst>
                                    <p:animClr clrSpc="rgb" dir="cw">
                                      <p:cBhvr override="childStyle">
                                        <p:cTn dur="1" fill="hold" display="0" masterRel="nextClick" afterEffect="1"/>
                                        <p:tgtEl>
                                          <p:spTgt spid="141315">
                                            <p:txEl>
                                              <p:pRg st="1" end="1"/>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500"/>
                                        <p:tgtEl>
                                          <p:spTgt spid="141315">
                                            <p:txEl>
                                              <p:pRg st="2" end="2"/>
                                            </p:txEl>
                                          </p:spTgt>
                                        </p:tgtEl>
                                      </p:cBhvr>
                                    </p:animEffect>
                                  </p:childTnLst>
                                  <p:subTnLst>
                                    <p:animClr clrSpc="rgb" dir="cw">
                                      <p:cBhvr override="childStyle">
                                        <p:cTn dur="1" fill="hold" display="0" masterRel="nextClick" afterEffect="1"/>
                                        <p:tgtEl>
                                          <p:spTgt spid="141315">
                                            <p:txEl>
                                              <p:pRg st="2" end="2"/>
                                            </p:txEl>
                                          </p:spTgt>
                                        </p:tgtEl>
                                        <p:attrNameLst>
                                          <p:attrName>ppt_c</p:attrName>
                                        </p:attrNameLst>
                                      </p:cBhvr>
                                      <p:to>
                                        <a:schemeClr val="bg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wipe(left)">
                                      <p:cBhvr>
                                        <p:cTn id="22" dur="500"/>
                                        <p:tgtEl>
                                          <p:spTgt spid="141315">
                                            <p:txEl>
                                              <p:pRg st="3" end="3"/>
                                            </p:txEl>
                                          </p:spTgt>
                                        </p:tgtEl>
                                      </p:cBhvr>
                                    </p:animEffect>
                                  </p:childTnLst>
                                  <p:subTnLst>
                                    <p:animClr clrSpc="rgb" dir="cw">
                                      <p:cBhvr override="childStyle">
                                        <p:cTn dur="1" fill="hold" display="0" masterRel="nextClick" afterEffect="1"/>
                                        <p:tgtEl>
                                          <p:spTgt spid="141315">
                                            <p:txEl>
                                              <p:pRg st="3" end="3"/>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wipe(left)">
                                      <p:cBhvr>
                                        <p:cTn id="27" dur="500"/>
                                        <p:tgtEl>
                                          <p:spTgt spid="141315">
                                            <p:txEl>
                                              <p:pRg st="4" end="4"/>
                                            </p:txEl>
                                          </p:spTgt>
                                        </p:tgtEl>
                                      </p:cBhvr>
                                    </p:animEffect>
                                  </p:childTnLst>
                                  <p:subTnLst>
                                    <p:animClr clrSpc="rgb" dir="cw">
                                      <p:cBhvr override="childStyle">
                                        <p:cTn dur="1" fill="hold" display="0" masterRel="nextClick" afterEffect="1"/>
                                        <p:tgtEl>
                                          <p:spTgt spid="141315">
                                            <p:txEl>
                                              <p:pRg st="4" end="4"/>
                                            </p:txEl>
                                          </p:spTgt>
                                        </p:tgtEl>
                                        <p:attrNameLst>
                                          <p:attrName>ppt_c</p:attrName>
                                        </p:attrNameLst>
                                      </p:cBhvr>
                                      <p:to>
                                        <a:schemeClr val="bg2"/>
                                      </p:to>
                                    </p:animClr>
                                  </p:subTnLst>
                                </p:cTn>
                              </p:par>
                              <p:par>
                                <p:cTn id="28" presetID="5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2000" fill="hold"/>
                                        <p:tgtEl>
                                          <p:spTgt spid="5"/>
                                        </p:tgtEl>
                                        <p:attrNameLst>
                                          <p:attrName>ppt_w</p:attrName>
                                        </p:attrNameLst>
                                      </p:cBhvr>
                                      <p:tavLst>
                                        <p:tav tm="0">
                                          <p:val>
                                            <p:strVal val="#ppt_w*2.5"/>
                                          </p:val>
                                        </p:tav>
                                        <p:tav tm="100000">
                                          <p:val>
                                            <p:strVal val="#ppt_w"/>
                                          </p:val>
                                        </p:tav>
                                      </p:tavLst>
                                    </p:anim>
                                    <p:anim calcmode="lin" valueType="num">
                                      <p:cBhvr>
                                        <p:cTn id="31" dur="2000" fill="hold"/>
                                        <p:tgtEl>
                                          <p:spTgt spid="5"/>
                                        </p:tgtEl>
                                        <p:attrNameLst>
                                          <p:attrName>ppt_h</p:attrName>
                                        </p:attrNameLst>
                                      </p:cBhvr>
                                      <p:tavLst>
                                        <p:tav tm="0">
                                          <p:val>
                                            <p:strVal val="#ppt_h"/>
                                          </p:val>
                                        </p:tav>
                                        <p:tav tm="100000">
                                          <p:val>
                                            <p:strVal val="#ppt_h"/>
                                          </p:val>
                                        </p:tav>
                                      </p:tavLst>
                                    </p:anim>
                                    <p:anim calcmode="lin" valueType="num">
                                      <p:cBhvr>
                                        <p:cTn id="32" dur="2000" fill="hold"/>
                                        <p:tgtEl>
                                          <p:spTgt spid="5"/>
                                        </p:tgtEl>
                                        <p:attrNameLst>
                                          <p:attrName>ppt_x</p:attrName>
                                        </p:attrNameLst>
                                      </p:cBhvr>
                                      <p:tavLst>
                                        <p:tav tm="0">
                                          <p:val>
                                            <p:strVal val="#ppt_x-.2"/>
                                          </p:val>
                                        </p:tav>
                                        <p:tav tm="50000">
                                          <p:val>
                                            <p:strVal val="#ppt_x+.1"/>
                                          </p:val>
                                        </p:tav>
                                        <p:tav tm="100000">
                                          <p:val>
                                            <p:strVal val="#ppt_x"/>
                                          </p:val>
                                        </p:tav>
                                      </p:tavLst>
                                    </p:anim>
                                    <p:anim calcmode="lin" valueType="num">
                                      <p:cBhvr>
                                        <p:cTn id="33" dur="2000" fill="hold"/>
                                        <p:tgtEl>
                                          <p:spTgt spid="5"/>
                                        </p:tgtEl>
                                        <p:attrNameLst>
                                          <p:attrName>ppt_y</p:attrName>
                                        </p:attrNameLst>
                                      </p:cBhvr>
                                      <p:tavLst>
                                        <p:tav tm="0">
                                          <p:val>
                                            <p:strVal val="#ppt_y+1"/>
                                          </p:val>
                                        </p:tav>
                                        <p:tav tm="50000">
                                          <p:val>
                                            <p:strVal val="#ppt_y+.5"/>
                                          </p:val>
                                        </p:tav>
                                        <p:tav tm="100000">
                                          <p:val>
                                            <p:strVal val="#ppt_y"/>
                                          </p:val>
                                        </p:tav>
                                      </p:tavLst>
                                    </p:anim>
                                    <p:animEffect transition="in" filter="fade">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40" name="Rectangle 4"/>
          <p:cNvSpPr>
            <a:spLocks noChangeArrowheads="1"/>
          </p:cNvSpPr>
          <p:nvPr/>
        </p:nvSpPr>
        <p:spPr bwMode="auto">
          <a:xfrm>
            <a:off x="827088" y="4581525"/>
            <a:ext cx="74882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 typeface="Wingdings" panose="05000000000000000000" pitchFamily="2" charset="2"/>
              <a:buChar char="è"/>
            </a:pPr>
            <a:r>
              <a:rPr lang="en-US" altLang="vi-VN" sz="2400"/>
              <a:t>Trạng thái cân </a:t>
            </a:r>
            <a:r>
              <a:rPr lang="en-US" altLang="vi-VN" sz="2400"/>
              <a:t>bằng </a:t>
            </a:r>
            <a:r>
              <a:rPr lang="en-US" altLang="vi-VN" sz="2400" smtClean="0"/>
              <a:t>dài </a:t>
            </a:r>
            <a:r>
              <a:rPr lang="en-US" altLang="vi-VN" sz="2400"/>
              <a:t>hạn trong thị trường cạnh tranh độc quyền là </a:t>
            </a:r>
            <a:r>
              <a:rPr lang="en-US" altLang="vi-VN" sz="2400" b="1" i="1"/>
              <a:t>lợi nhuận kinh tế bằng 0</a:t>
            </a:r>
            <a:br>
              <a:rPr lang="en-US" altLang="vi-VN" sz="2400" b="1" i="1"/>
            </a:br>
            <a:r>
              <a:rPr lang="en-US" altLang="vi-VN" sz="2400" b="1" i="1"/>
              <a:t>hay P = LAC</a:t>
            </a:r>
          </a:p>
        </p:txBody>
      </p:sp>
      <p:sp>
        <p:nvSpPr>
          <p:cNvPr id="142341" name="Rectangle 5"/>
          <p:cNvSpPr>
            <a:spLocks noChangeArrowheads="1"/>
          </p:cNvSpPr>
          <p:nvPr/>
        </p:nvSpPr>
        <p:spPr bwMode="auto">
          <a:xfrm>
            <a:off x="827088" y="2222500"/>
            <a:ext cx="7318375" cy="1998663"/>
          </a:xfrm>
          <a:prstGeom prst="rect">
            <a:avLst/>
          </a:prstGeom>
          <a:noFill/>
          <a:ln w="57150">
            <a:solidFill>
              <a:srgbClr val="474A8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ts val="0"/>
              </a:spcBef>
              <a:buFontTx/>
              <a:buNone/>
            </a:pPr>
            <a:r>
              <a:rPr lang="en-US" altLang="vi-VN">
                <a:solidFill>
                  <a:srgbClr val="A50021"/>
                </a:solidFill>
              </a:rPr>
              <a:t>C</a:t>
            </a:r>
            <a:r>
              <a:rPr lang="en-US" altLang="vi-VN" sz="2800">
                <a:solidFill>
                  <a:srgbClr val="A50021"/>
                </a:solidFill>
              </a:rPr>
              <a:t>ác doanh nghiệp sẽ gia nhập hay rời bỏ thị trường cho tới khi các doanh nghiệp chính xác lợi nhuận kinh tế </a:t>
            </a:r>
            <a:r>
              <a:rPr lang="en-US" altLang="vi-VN" sz="2800">
                <a:solidFill>
                  <a:srgbClr val="A50021"/>
                </a:solidFill>
              </a:rPr>
              <a:t>bằng </a:t>
            </a:r>
            <a:r>
              <a:rPr lang="en-US" altLang="vi-VN" sz="2800" smtClean="0">
                <a:solidFill>
                  <a:srgbClr val="A50021"/>
                </a:solidFill>
              </a:rPr>
              <a:t>0</a:t>
            </a:r>
            <a:endParaRPr lang="en-US" altLang="vi-VN" sz="2800">
              <a:solidFill>
                <a:srgbClr val="A50021"/>
              </a:solidFill>
            </a:endParaRPr>
          </a:p>
        </p:txBody>
      </p:sp>
      <p:sp>
        <p:nvSpPr>
          <p:cNvPr id="142342" name="Rectangle 6"/>
          <p:cNvSpPr>
            <a:spLocks noChangeArrowheads="1"/>
          </p:cNvSpPr>
          <p:nvPr/>
        </p:nvSpPr>
        <p:spPr bwMode="auto">
          <a:xfrm>
            <a:off x="395288" y="1325695"/>
            <a:ext cx="7921625" cy="720725"/>
          </a:xfrm>
          <a:prstGeom prst="rect">
            <a:avLst/>
          </a:prstGeom>
          <a:noFill/>
          <a:ln w="9525">
            <a:noFill/>
            <a:miter lim="800000"/>
            <a:headEnd/>
            <a:tailEnd/>
          </a:ln>
          <a:effectLst/>
        </p:spPr>
        <p:txBody>
          <a:bodyPr lIns="91427" tIns="45713" rIns="91427" bIns="45713" anchor="ctr"/>
          <a:lstStyle/>
          <a:p>
            <a:pPr eaLnBrk="1" hangingPunct="1">
              <a:buFont typeface="Wingdings" pitchFamily="2" charset="2"/>
              <a:buChar char="Ø"/>
              <a:defRPr/>
            </a:pPr>
            <a:r>
              <a:rPr lang="en-US" sz="2400" b="1">
                <a:solidFill>
                  <a:srgbClr val="0000CC"/>
                </a:solidFill>
                <a:latin typeface="+mj-lt"/>
              </a:rPr>
              <a:t>Cân bằng trong dài hạn </a:t>
            </a:r>
            <a:r>
              <a:rPr lang="en-US" sz="2000">
                <a:solidFill>
                  <a:schemeClr val="tx2"/>
                </a:solidFill>
                <a:latin typeface="+mj-lt"/>
              </a:rPr>
              <a:t>(</a:t>
            </a:r>
            <a:r>
              <a:rPr lang="en-US" sz="2000">
                <a:latin typeface="+mj-lt"/>
              </a:rPr>
              <a:t>The Long-Run Equilibrium):</a:t>
            </a:r>
          </a:p>
        </p:txBody>
      </p:sp>
      <p:sp>
        <p:nvSpPr>
          <p:cNvPr id="54277" name="AutoShape 8"/>
          <p:cNvSpPr>
            <a:spLocks noChangeArrowheads="1"/>
          </p:cNvSpPr>
          <p:nvPr/>
        </p:nvSpPr>
        <p:spPr bwMode="auto">
          <a:xfrm>
            <a:off x="323850" y="3068638"/>
            <a:ext cx="431800" cy="3603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 name="Rectangle 4"/>
          <p:cNvSpPr txBox="1">
            <a:spLocks noChangeArrowheads="1"/>
          </p:cNvSpPr>
          <p:nvPr/>
        </p:nvSpPr>
        <p:spPr bwMode="auto">
          <a:xfrm>
            <a:off x="151815" y="33504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vi-VN" sz="3200" smtClean="0">
                <a:solidFill>
                  <a:srgbClr val="2116AA"/>
                </a:solidFill>
              </a:rPr>
              <a:t>2. </a:t>
            </a:r>
            <a:r>
              <a:rPr lang="en-US" altLang="vi-VN" sz="3200" noProof="1" smtClean="0">
                <a:solidFill>
                  <a:srgbClr val="2116AA"/>
                </a:solidFill>
              </a:rPr>
              <a:t> Cân bằng trong ngắn hạn và dài hạn.</a:t>
            </a:r>
            <a:endParaRPr lang="en-US" altLang="vi-VN" sz="3200" noProof="1">
              <a:solidFill>
                <a:srgbClr val="2116AA"/>
              </a:solidFill>
            </a:endParaRPr>
          </a:p>
        </p:txBody>
      </p:sp>
    </p:spTree>
    <p:extLst>
      <p:ext uri="{BB962C8B-B14F-4D97-AF65-F5344CB8AC3E}">
        <p14:creationId xmlns:p14="http://schemas.microsoft.com/office/powerpoint/2010/main" val="42887413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2341">
                                            <p:txEl>
                                              <p:pRg st="0" end="0"/>
                                            </p:txEl>
                                          </p:spTgt>
                                        </p:tgtEl>
                                        <p:attrNameLst>
                                          <p:attrName>style.visibility</p:attrName>
                                        </p:attrNameLst>
                                      </p:cBhvr>
                                      <p:to>
                                        <p:strVal val="visible"/>
                                      </p:to>
                                    </p:set>
                                    <p:anim calcmode="lin" valueType="num">
                                      <p:cBhvr>
                                        <p:cTn id="7" dur="500" fill="hold"/>
                                        <p:tgtEl>
                                          <p:spTgt spid="142341">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42341">
                                            <p:txEl>
                                              <p:pRg st="0" end="0"/>
                                            </p:txEl>
                                          </p:spTgt>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142341">
                                            <p:bg/>
                                          </p:spTgt>
                                        </p:tgtEl>
                                        <p:attrNameLst>
                                          <p:attrName>style.visibility</p:attrName>
                                        </p:attrNameLst>
                                      </p:cBhvr>
                                      <p:to>
                                        <p:strVal val="visible"/>
                                      </p:to>
                                    </p:set>
                                    <p:animEffect transition="in" filter="wipe(down)">
                                      <p:cBhvr>
                                        <p:cTn id="13" dur="500"/>
                                        <p:tgtEl>
                                          <p:spTgt spid="142341">
                                            <p:bg/>
                                          </p:spTgt>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142341">
                                            <p:txEl>
                                              <p:pRg st="0" end="0"/>
                                            </p:txEl>
                                          </p:spTgt>
                                        </p:tgtEl>
                                        <p:attrNameLst>
                                          <p:attrName>style.visibility</p:attrName>
                                        </p:attrNameLst>
                                      </p:cBhvr>
                                      <p:to>
                                        <p:strVal val="visible"/>
                                      </p:to>
                                    </p:set>
                                    <p:animEffect transition="in" filter="wipe(down)">
                                      <p:cBhvr>
                                        <p:cTn id="16" dur="500"/>
                                        <p:tgtEl>
                                          <p:spTgt spid="14234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2340"/>
                                        </p:tgtEl>
                                        <p:attrNameLst>
                                          <p:attrName>style.visibility</p:attrName>
                                        </p:attrNameLst>
                                      </p:cBhvr>
                                      <p:to>
                                        <p:strVal val="visible"/>
                                      </p:to>
                                    </p:set>
                                    <p:animEffect transition="in" filter="checkerboard(across)">
                                      <p:cBhvr>
                                        <p:cTn id="21" dur="500"/>
                                        <p:tgtEl>
                                          <p:spTgt spid="142340"/>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2000" fill="hold"/>
                                        <p:tgtEl>
                                          <p:spTgt spid="7"/>
                                        </p:tgtEl>
                                        <p:attrNameLst>
                                          <p:attrName>ppt_w</p:attrName>
                                        </p:attrNameLst>
                                      </p:cBhvr>
                                      <p:tavLst>
                                        <p:tav tm="0">
                                          <p:val>
                                            <p:strVal val="#ppt_w*2.5"/>
                                          </p:val>
                                        </p:tav>
                                        <p:tav tm="100000">
                                          <p:val>
                                            <p:strVal val="#ppt_w"/>
                                          </p:val>
                                        </p:tav>
                                      </p:tavLst>
                                    </p:anim>
                                    <p:anim calcmode="lin" valueType="num">
                                      <p:cBhvr>
                                        <p:cTn id="25" dur="2000" fill="hold"/>
                                        <p:tgtEl>
                                          <p:spTgt spid="7"/>
                                        </p:tgtEl>
                                        <p:attrNameLst>
                                          <p:attrName>ppt_h</p:attrName>
                                        </p:attrNameLst>
                                      </p:cBhvr>
                                      <p:tavLst>
                                        <p:tav tm="0">
                                          <p:val>
                                            <p:strVal val="#ppt_h"/>
                                          </p:val>
                                        </p:tav>
                                        <p:tav tm="100000">
                                          <p:val>
                                            <p:strVal val="#ppt_h"/>
                                          </p:val>
                                        </p:tav>
                                      </p:tavLst>
                                    </p:anim>
                                    <p:anim calcmode="lin" valueType="num">
                                      <p:cBhvr>
                                        <p:cTn id="26" dur="2000" fill="hold"/>
                                        <p:tgtEl>
                                          <p:spTgt spid="7"/>
                                        </p:tgtEl>
                                        <p:attrNameLst>
                                          <p:attrName>ppt_x</p:attrName>
                                        </p:attrNameLst>
                                      </p:cBhvr>
                                      <p:tavLst>
                                        <p:tav tm="0">
                                          <p:val>
                                            <p:strVal val="#ppt_x-.2"/>
                                          </p:val>
                                        </p:tav>
                                        <p:tav tm="50000">
                                          <p:val>
                                            <p:strVal val="#ppt_x+.1"/>
                                          </p:val>
                                        </p:tav>
                                        <p:tav tm="100000">
                                          <p:val>
                                            <p:strVal val="#ppt_x"/>
                                          </p:val>
                                        </p:tav>
                                      </p:tavLst>
                                    </p:anim>
                                    <p:anim calcmode="lin" valueType="num">
                                      <p:cBhvr>
                                        <p:cTn id="27" dur="2000" fill="hold"/>
                                        <p:tgtEl>
                                          <p:spTgt spid="7"/>
                                        </p:tgtEl>
                                        <p:attrNameLst>
                                          <p:attrName>ppt_y</p:attrName>
                                        </p:attrNameLst>
                                      </p:cBhvr>
                                      <p:tavLst>
                                        <p:tav tm="0">
                                          <p:val>
                                            <p:strVal val="#ppt_y+1"/>
                                          </p:val>
                                        </p:tav>
                                        <p:tav tm="50000">
                                          <p:val>
                                            <p:strVal val="#ppt_y+.5"/>
                                          </p:val>
                                        </p:tav>
                                        <p:tav tm="100000">
                                          <p:val>
                                            <p:strVal val="#ppt_y"/>
                                          </p:val>
                                        </p:tav>
                                      </p:tavLst>
                                    </p:anim>
                                    <p:animEffect transition="in" filter="fade">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build="p" autoUpdateAnimBg="0"/>
      <p:bldP spid="142341" grpId="1" build="allAtOnce" animBg="1"/>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3124200" y="638984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vi-VN" sz="1600"/>
          </a:p>
        </p:txBody>
      </p:sp>
      <p:sp>
        <p:nvSpPr>
          <p:cNvPr id="143363" name="Rectangle 3"/>
          <p:cNvSpPr>
            <a:spLocks noGrp="1" noChangeArrowheads="1"/>
          </p:cNvSpPr>
          <p:nvPr>
            <p:ph type="title"/>
          </p:nvPr>
        </p:nvSpPr>
        <p:spPr>
          <a:xfrm>
            <a:off x="7019925" y="2849720"/>
            <a:ext cx="1882775" cy="2722563"/>
          </a:xfrm>
        </p:spPr>
        <p:txBody>
          <a:bodyPr lIns="92075" tIns="46038" rIns="92075" bIns="46038"/>
          <a:lstStyle/>
          <a:p>
            <a:pPr algn="r" eaLnBrk="1" hangingPunct="1"/>
            <a:r>
              <a:rPr lang="en-US" sz="2000" i="1" smtClean="0">
                <a:solidFill>
                  <a:schemeClr val="tx1"/>
                </a:solidFill>
              </a:rPr>
              <a:t>A Monopolistic Competitor in the Long Run...</a:t>
            </a:r>
            <a:endParaRPr lang="en-US" sz="2000" i="1" smtClean="0">
              <a:solidFill>
                <a:schemeClr val="tx1"/>
              </a:solidFill>
              <a:effectLst>
                <a:outerShdw blurRad="38100" dist="38100" dir="2700000" algn="tl">
                  <a:srgbClr val="C0C0C0"/>
                </a:outerShdw>
              </a:effectLst>
              <a:latin typeface="Tahoma" panose="020B0604030504040204" pitchFamily="34" charset="0"/>
            </a:endParaRPr>
          </a:p>
        </p:txBody>
      </p:sp>
      <p:sp>
        <p:nvSpPr>
          <p:cNvPr id="55299" name="Rectangle 4"/>
          <p:cNvSpPr>
            <a:spLocks noChangeArrowheads="1"/>
          </p:cNvSpPr>
          <p:nvPr/>
        </p:nvSpPr>
        <p:spPr bwMode="auto">
          <a:xfrm>
            <a:off x="6905625" y="6196170"/>
            <a:ext cx="1103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a:solidFill>
                  <a:srgbClr val="000000"/>
                </a:solidFill>
                <a:latin typeface="Tahoma" panose="020B0604030504040204" pitchFamily="34" charset="0"/>
              </a:rPr>
              <a:t>Quantity</a:t>
            </a:r>
          </a:p>
        </p:txBody>
      </p:sp>
      <p:sp>
        <p:nvSpPr>
          <p:cNvPr id="55300" name="Rectangle 5"/>
          <p:cNvSpPr>
            <a:spLocks noChangeArrowheads="1"/>
          </p:cNvSpPr>
          <p:nvPr/>
        </p:nvSpPr>
        <p:spPr bwMode="auto">
          <a:xfrm>
            <a:off x="1090613" y="1984533"/>
            <a:ext cx="636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a:solidFill>
                  <a:srgbClr val="000000"/>
                </a:solidFill>
                <a:latin typeface="Tahoma" panose="020B0604030504040204" pitchFamily="34" charset="0"/>
              </a:rPr>
              <a:t>Price</a:t>
            </a:r>
          </a:p>
        </p:txBody>
      </p:sp>
      <p:sp>
        <p:nvSpPr>
          <p:cNvPr id="55301" name="Freeform 6"/>
          <p:cNvSpPr>
            <a:spLocks/>
          </p:cNvSpPr>
          <p:nvPr/>
        </p:nvSpPr>
        <p:spPr bwMode="auto">
          <a:xfrm>
            <a:off x="1843088" y="2032158"/>
            <a:ext cx="6211887" cy="4117975"/>
          </a:xfrm>
          <a:custGeom>
            <a:avLst/>
            <a:gdLst>
              <a:gd name="T0" fmla="*/ 0 w 3913"/>
              <a:gd name="T1" fmla="*/ 0 h 2594"/>
              <a:gd name="T2" fmla="*/ 0 w 3913"/>
              <a:gd name="T3" fmla="*/ 2147483646 h 2594"/>
              <a:gd name="T4" fmla="*/ 2147483646 w 3913"/>
              <a:gd name="T5" fmla="*/ 2147483646 h 2594"/>
              <a:gd name="T6" fmla="*/ 0 60000 65536"/>
              <a:gd name="T7" fmla="*/ 0 60000 65536"/>
              <a:gd name="T8" fmla="*/ 0 60000 65536"/>
              <a:gd name="T9" fmla="*/ 0 w 3913"/>
              <a:gd name="T10" fmla="*/ 0 h 2594"/>
              <a:gd name="T11" fmla="*/ 3913 w 3913"/>
              <a:gd name="T12" fmla="*/ 2594 h 2594"/>
            </a:gdLst>
            <a:ahLst/>
            <a:cxnLst>
              <a:cxn ang="T6">
                <a:pos x="T0" y="T1"/>
              </a:cxn>
              <a:cxn ang="T7">
                <a:pos x="T2" y="T3"/>
              </a:cxn>
              <a:cxn ang="T8">
                <a:pos x="T4" y="T5"/>
              </a:cxn>
            </a:cxnLst>
            <a:rect l="T9" t="T10" r="T11" b="T12"/>
            <a:pathLst>
              <a:path w="3913" h="2594">
                <a:moveTo>
                  <a:pt x="0" y="0"/>
                </a:moveTo>
                <a:lnTo>
                  <a:pt x="0" y="2593"/>
                </a:lnTo>
                <a:lnTo>
                  <a:pt x="3912" y="2593"/>
                </a:lnTo>
              </a:path>
            </a:pathLst>
          </a:custGeom>
          <a:noFill/>
          <a:ln w="28575"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2" name="Rectangle 7"/>
          <p:cNvSpPr>
            <a:spLocks noChangeArrowheads="1"/>
          </p:cNvSpPr>
          <p:nvPr/>
        </p:nvSpPr>
        <p:spPr bwMode="auto">
          <a:xfrm>
            <a:off x="1628775" y="6029483"/>
            <a:ext cx="16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a:solidFill>
                  <a:srgbClr val="000000"/>
                </a:solidFill>
                <a:latin typeface="Tahoma" panose="020B0604030504040204" pitchFamily="34" charset="0"/>
              </a:rPr>
              <a:t>0</a:t>
            </a:r>
          </a:p>
        </p:txBody>
      </p:sp>
      <p:sp>
        <p:nvSpPr>
          <p:cNvPr id="55303" name="Rectangle 8"/>
          <p:cNvSpPr>
            <a:spLocks noChangeArrowheads="1"/>
          </p:cNvSpPr>
          <p:nvPr/>
        </p:nvSpPr>
        <p:spPr bwMode="auto">
          <a:xfrm>
            <a:off x="5221288" y="5505608"/>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a:solidFill>
                  <a:srgbClr val="000000"/>
                </a:solidFill>
                <a:latin typeface="Tahoma" panose="020B0604030504040204" pitchFamily="34" charset="0"/>
              </a:rPr>
              <a:t>Demand</a:t>
            </a:r>
          </a:p>
        </p:txBody>
      </p:sp>
      <p:sp>
        <p:nvSpPr>
          <p:cNvPr id="55304" name="Line 9"/>
          <p:cNvSpPr>
            <a:spLocks noChangeShapeType="1"/>
          </p:cNvSpPr>
          <p:nvPr/>
        </p:nvSpPr>
        <p:spPr bwMode="auto">
          <a:xfrm>
            <a:off x="2063750" y="3251358"/>
            <a:ext cx="3038475" cy="2325687"/>
          </a:xfrm>
          <a:prstGeom prst="line">
            <a:avLst/>
          </a:prstGeom>
          <a:noFill/>
          <a:ln w="38100">
            <a:solidFill>
              <a:srgbClr val="00968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5" name="Rectangle 10"/>
          <p:cNvSpPr>
            <a:spLocks noChangeArrowheads="1"/>
          </p:cNvSpPr>
          <p:nvPr/>
        </p:nvSpPr>
        <p:spPr bwMode="auto">
          <a:xfrm>
            <a:off x="3698875" y="5696108"/>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i="1">
                <a:solidFill>
                  <a:srgbClr val="000000"/>
                </a:solidFill>
                <a:latin typeface="Tahoma" panose="020B0604030504040204" pitchFamily="34" charset="0"/>
              </a:rPr>
              <a:t>MR</a:t>
            </a:r>
          </a:p>
        </p:txBody>
      </p:sp>
      <p:sp>
        <p:nvSpPr>
          <p:cNvPr id="55306" name="Line 11"/>
          <p:cNvSpPr>
            <a:spLocks noChangeShapeType="1"/>
          </p:cNvSpPr>
          <p:nvPr/>
        </p:nvSpPr>
        <p:spPr bwMode="auto">
          <a:xfrm>
            <a:off x="2254250" y="3703795"/>
            <a:ext cx="1373188" cy="2135188"/>
          </a:xfrm>
          <a:prstGeom prst="line">
            <a:avLst/>
          </a:prstGeom>
          <a:noFill/>
          <a:ln w="5715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7" name="Rectangle 12"/>
          <p:cNvSpPr>
            <a:spLocks noChangeArrowheads="1"/>
          </p:cNvSpPr>
          <p:nvPr/>
        </p:nvSpPr>
        <p:spPr bwMode="auto">
          <a:xfrm>
            <a:off x="6324600" y="2656045"/>
            <a:ext cx="490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i="1">
                <a:solidFill>
                  <a:srgbClr val="000000"/>
                </a:solidFill>
                <a:latin typeface="Tahoma" panose="020B0604030504040204" pitchFamily="34" charset="0"/>
              </a:rPr>
              <a:t>LAC</a:t>
            </a:r>
          </a:p>
        </p:txBody>
      </p:sp>
      <p:sp>
        <p:nvSpPr>
          <p:cNvPr id="55308" name="Rectangle 13"/>
          <p:cNvSpPr>
            <a:spLocks noChangeArrowheads="1"/>
          </p:cNvSpPr>
          <p:nvPr/>
        </p:nvSpPr>
        <p:spPr bwMode="auto">
          <a:xfrm>
            <a:off x="5715000" y="2275045"/>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i="1">
                <a:solidFill>
                  <a:srgbClr val="000000"/>
                </a:solidFill>
                <a:latin typeface="Tahoma" panose="020B0604030504040204" pitchFamily="34" charset="0"/>
              </a:rPr>
              <a:t>LMC</a:t>
            </a:r>
          </a:p>
        </p:txBody>
      </p:sp>
      <p:grpSp>
        <p:nvGrpSpPr>
          <p:cNvPr id="55309" name="Group 14"/>
          <p:cNvGrpSpPr>
            <a:grpSpLocks/>
          </p:cNvGrpSpPr>
          <p:nvPr/>
        </p:nvGrpSpPr>
        <p:grpSpPr bwMode="auto">
          <a:xfrm>
            <a:off x="2200275" y="2865595"/>
            <a:ext cx="4046538" cy="1595438"/>
            <a:chOff x="1386" y="1716"/>
            <a:chExt cx="2549" cy="1005"/>
          </a:xfrm>
        </p:grpSpPr>
        <p:sp>
          <p:nvSpPr>
            <p:cNvPr id="55319" name="Freeform 15"/>
            <p:cNvSpPr>
              <a:spLocks/>
            </p:cNvSpPr>
            <p:nvPr/>
          </p:nvSpPr>
          <p:spPr bwMode="auto">
            <a:xfrm>
              <a:off x="2150" y="2600"/>
              <a:ext cx="361" cy="121"/>
            </a:xfrm>
            <a:custGeom>
              <a:avLst/>
              <a:gdLst>
                <a:gd name="T0" fmla="*/ 360 w 361"/>
                <a:gd name="T1" fmla="*/ 120 h 121"/>
                <a:gd name="T2" fmla="*/ 345 w 361"/>
                <a:gd name="T3" fmla="*/ 120 h 121"/>
                <a:gd name="T4" fmla="*/ 315 w 361"/>
                <a:gd name="T5" fmla="*/ 120 h 121"/>
                <a:gd name="T6" fmla="*/ 285 w 361"/>
                <a:gd name="T7" fmla="*/ 105 h 121"/>
                <a:gd name="T8" fmla="*/ 270 w 361"/>
                <a:gd name="T9" fmla="*/ 105 h 121"/>
                <a:gd name="T10" fmla="*/ 240 w 361"/>
                <a:gd name="T11" fmla="*/ 105 h 121"/>
                <a:gd name="T12" fmla="*/ 210 w 361"/>
                <a:gd name="T13" fmla="*/ 90 h 121"/>
                <a:gd name="T14" fmla="*/ 195 w 361"/>
                <a:gd name="T15" fmla="*/ 90 h 121"/>
                <a:gd name="T16" fmla="*/ 165 w 361"/>
                <a:gd name="T17" fmla="*/ 75 h 121"/>
                <a:gd name="T18" fmla="*/ 150 w 361"/>
                <a:gd name="T19" fmla="*/ 75 h 121"/>
                <a:gd name="T20" fmla="*/ 120 w 361"/>
                <a:gd name="T21" fmla="*/ 60 h 121"/>
                <a:gd name="T22" fmla="*/ 105 w 361"/>
                <a:gd name="T23" fmla="*/ 60 h 121"/>
                <a:gd name="T24" fmla="*/ 90 w 361"/>
                <a:gd name="T25" fmla="*/ 45 h 121"/>
                <a:gd name="T26" fmla="*/ 60 w 361"/>
                <a:gd name="T27" fmla="*/ 45 h 121"/>
                <a:gd name="T28" fmla="*/ 45 w 361"/>
                <a:gd name="T29" fmla="*/ 30 h 121"/>
                <a:gd name="T30" fmla="*/ 30 w 361"/>
                <a:gd name="T31" fmla="*/ 30 h 121"/>
                <a:gd name="T32" fmla="*/ 15 w 361"/>
                <a:gd name="T33" fmla="*/ 15 h 121"/>
                <a:gd name="T34" fmla="*/ 0 w 361"/>
                <a:gd name="T35" fmla="*/ 15 h 121"/>
                <a:gd name="T36" fmla="*/ 0 w 361"/>
                <a:gd name="T37" fmla="*/ 0 h 1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1"/>
                <a:gd name="T58" fmla="*/ 0 h 121"/>
                <a:gd name="T59" fmla="*/ 361 w 361"/>
                <a:gd name="T60" fmla="*/ 121 h 1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1" h="121">
                  <a:moveTo>
                    <a:pt x="360" y="120"/>
                  </a:moveTo>
                  <a:lnTo>
                    <a:pt x="345" y="120"/>
                  </a:lnTo>
                  <a:lnTo>
                    <a:pt x="315" y="120"/>
                  </a:lnTo>
                  <a:lnTo>
                    <a:pt x="285" y="105"/>
                  </a:lnTo>
                  <a:lnTo>
                    <a:pt x="270" y="105"/>
                  </a:lnTo>
                  <a:lnTo>
                    <a:pt x="240" y="105"/>
                  </a:lnTo>
                  <a:lnTo>
                    <a:pt x="210" y="90"/>
                  </a:lnTo>
                  <a:lnTo>
                    <a:pt x="195" y="90"/>
                  </a:lnTo>
                  <a:lnTo>
                    <a:pt x="165" y="75"/>
                  </a:lnTo>
                  <a:lnTo>
                    <a:pt x="150" y="75"/>
                  </a:lnTo>
                  <a:lnTo>
                    <a:pt x="120" y="60"/>
                  </a:lnTo>
                  <a:lnTo>
                    <a:pt x="105" y="60"/>
                  </a:lnTo>
                  <a:lnTo>
                    <a:pt x="90" y="45"/>
                  </a:lnTo>
                  <a:lnTo>
                    <a:pt x="60" y="45"/>
                  </a:lnTo>
                  <a:lnTo>
                    <a:pt x="45" y="30"/>
                  </a:lnTo>
                  <a:lnTo>
                    <a:pt x="30" y="30"/>
                  </a:lnTo>
                  <a:lnTo>
                    <a:pt x="15" y="15"/>
                  </a:lnTo>
                  <a:lnTo>
                    <a:pt x="0" y="15"/>
                  </a:lnTo>
                  <a:lnTo>
                    <a:pt x="0" y="0"/>
                  </a:lnTo>
                </a:path>
              </a:pathLst>
            </a:custGeom>
            <a:noFill/>
            <a:ln w="38100" cap="rnd">
              <a:solidFill>
                <a:srgbClr val="40AE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0" name="Freeform 16"/>
            <p:cNvSpPr>
              <a:spLocks/>
            </p:cNvSpPr>
            <p:nvPr/>
          </p:nvSpPr>
          <p:spPr bwMode="auto">
            <a:xfrm>
              <a:off x="2510" y="1716"/>
              <a:ext cx="1425" cy="1005"/>
            </a:xfrm>
            <a:custGeom>
              <a:avLst/>
              <a:gdLst>
                <a:gd name="T0" fmla="*/ 1409 w 1425"/>
                <a:gd name="T1" fmla="*/ 15 h 1005"/>
                <a:gd name="T2" fmla="*/ 1394 w 1425"/>
                <a:gd name="T3" fmla="*/ 45 h 1005"/>
                <a:gd name="T4" fmla="*/ 1364 w 1425"/>
                <a:gd name="T5" fmla="*/ 75 h 1005"/>
                <a:gd name="T6" fmla="*/ 1349 w 1425"/>
                <a:gd name="T7" fmla="*/ 105 h 1005"/>
                <a:gd name="T8" fmla="*/ 1319 w 1425"/>
                <a:gd name="T9" fmla="*/ 135 h 1005"/>
                <a:gd name="T10" fmla="*/ 1304 w 1425"/>
                <a:gd name="T11" fmla="*/ 165 h 1005"/>
                <a:gd name="T12" fmla="*/ 1274 w 1425"/>
                <a:gd name="T13" fmla="*/ 195 h 1005"/>
                <a:gd name="T14" fmla="*/ 1244 w 1425"/>
                <a:gd name="T15" fmla="*/ 225 h 1005"/>
                <a:gd name="T16" fmla="*/ 1214 w 1425"/>
                <a:gd name="T17" fmla="*/ 240 h 1005"/>
                <a:gd name="T18" fmla="*/ 1199 w 1425"/>
                <a:gd name="T19" fmla="*/ 270 h 1005"/>
                <a:gd name="T20" fmla="*/ 1169 w 1425"/>
                <a:gd name="T21" fmla="*/ 300 h 1005"/>
                <a:gd name="T22" fmla="*/ 1139 w 1425"/>
                <a:gd name="T23" fmla="*/ 330 h 1005"/>
                <a:gd name="T24" fmla="*/ 1109 w 1425"/>
                <a:gd name="T25" fmla="*/ 360 h 1005"/>
                <a:gd name="T26" fmla="*/ 1079 w 1425"/>
                <a:gd name="T27" fmla="*/ 390 h 1005"/>
                <a:gd name="T28" fmla="*/ 1049 w 1425"/>
                <a:gd name="T29" fmla="*/ 420 h 1005"/>
                <a:gd name="T30" fmla="*/ 1019 w 1425"/>
                <a:gd name="T31" fmla="*/ 450 h 1005"/>
                <a:gd name="T32" fmla="*/ 989 w 1425"/>
                <a:gd name="T33" fmla="*/ 480 h 1005"/>
                <a:gd name="T34" fmla="*/ 959 w 1425"/>
                <a:gd name="T35" fmla="*/ 495 h 1005"/>
                <a:gd name="T36" fmla="*/ 929 w 1425"/>
                <a:gd name="T37" fmla="*/ 524 h 1005"/>
                <a:gd name="T38" fmla="*/ 899 w 1425"/>
                <a:gd name="T39" fmla="*/ 554 h 1005"/>
                <a:gd name="T40" fmla="*/ 869 w 1425"/>
                <a:gd name="T41" fmla="*/ 584 h 1005"/>
                <a:gd name="T42" fmla="*/ 839 w 1425"/>
                <a:gd name="T43" fmla="*/ 599 h 1005"/>
                <a:gd name="T44" fmla="*/ 809 w 1425"/>
                <a:gd name="T45" fmla="*/ 629 h 1005"/>
                <a:gd name="T46" fmla="*/ 779 w 1425"/>
                <a:gd name="T47" fmla="*/ 659 h 1005"/>
                <a:gd name="T48" fmla="*/ 749 w 1425"/>
                <a:gd name="T49" fmla="*/ 674 h 1005"/>
                <a:gd name="T50" fmla="*/ 719 w 1425"/>
                <a:gd name="T51" fmla="*/ 704 h 1005"/>
                <a:gd name="T52" fmla="*/ 675 w 1425"/>
                <a:gd name="T53" fmla="*/ 734 h 1005"/>
                <a:gd name="T54" fmla="*/ 645 w 1425"/>
                <a:gd name="T55" fmla="*/ 749 h 1005"/>
                <a:gd name="T56" fmla="*/ 615 w 1425"/>
                <a:gd name="T57" fmla="*/ 764 h 1005"/>
                <a:gd name="T58" fmla="*/ 585 w 1425"/>
                <a:gd name="T59" fmla="*/ 794 h 1005"/>
                <a:gd name="T60" fmla="*/ 555 w 1425"/>
                <a:gd name="T61" fmla="*/ 809 h 1005"/>
                <a:gd name="T62" fmla="*/ 525 w 1425"/>
                <a:gd name="T63" fmla="*/ 839 h 1005"/>
                <a:gd name="T64" fmla="*/ 480 w 1425"/>
                <a:gd name="T65" fmla="*/ 854 h 1005"/>
                <a:gd name="T66" fmla="*/ 450 w 1425"/>
                <a:gd name="T67" fmla="*/ 869 h 1005"/>
                <a:gd name="T68" fmla="*/ 420 w 1425"/>
                <a:gd name="T69" fmla="*/ 884 h 1005"/>
                <a:gd name="T70" fmla="*/ 390 w 1425"/>
                <a:gd name="T71" fmla="*/ 899 h 1005"/>
                <a:gd name="T72" fmla="*/ 360 w 1425"/>
                <a:gd name="T73" fmla="*/ 914 h 1005"/>
                <a:gd name="T74" fmla="*/ 330 w 1425"/>
                <a:gd name="T75" fmla="*/ 929 h 1005"/>
                <a:gd name="T76" fmla="*/ 300 w 1425"/>
                <a:gd name="T77" fmla="*/ 944 h 1005"/>
                <a:gd name="T78" fmla="*/ 270 w 1425"/>
                <a:gd name="T79" fmla="*/ 959 h 1005"/>
                <a:gd name="T80" fmla="*/ 225 w 1425"/>
                <a:gd name="T81" fmla="*/ 959 h 1005"/>
                <a:gd name="T82" fmla="*/ 195 w 1425"/>
                <a:gd name="T83" fmla="*/ 974 h 1005"/>
                <a:gd name="T84" fmla="*/ 165 w 1425"/>
                <a:gd name="T85" fmla="*/ 989 h 1005"/>
                <a:gd name="T86" fmla="*/ 135 w 1425"/>
                <a:gd name="T87" fmla="*/ 989 h 1005"/>
                <a:gd name="T88" fmla="*/ 105 w 1425"/>
                <a:gd name="T89" fmla="*/ 989 h 1005"/>
                <a:gd name="T90" fmla="*/ 75 w 1425"/>
                <a:gd name="T91" fmla="*/ 1004 h 1005"/>
                <a:gd name="T92" fmla="*/ 45 w 1425"/>
                <a:gd name="T93" fmla="*/ 1004 h 1005"/>
                <a:gd name="T94" fmla="*/ 15 w 1425"/>
                <a:gd name="T95" fmla="*/ 1004 h 10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25"/>
                <a:gd name="T145" fmla="*/ 0 h 1005"/>
                <a:gd name="T146" fmla="*/ 1425 w 1425"/>
                <a:gd name="T147" fmla="*/ 1005 h 100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25" h="1005">
                  <a:moveTo>
                    <a:pt x="1424" y="0"/>
                  </a:moveTo>
                  <a:lnTo>
                    <a:pt x="1409" y="15"/>
                  </a:lnTo>
                  <a:lnTo>
                    <a:pt x="1409" y="30"/>
                  </a:lnTo>
                  <a:lnTo>
                    <a:pt x="1394" y="45"/>
                  </a:lnTo>
                  <a:lnTo>
                    <a:pt x="1379" y="60"/>
                  </a:lnTo>
                  <a:lnTo>
                    <a:pt x="1364" y="75"/>
                  </a:lnTo>
                  <a:lnTo>
                    <a:pt x="1364" y="90"/>
                  </a:lnTo>
                  <a:lnTo>
                    <a:pt x="1349" y="105"/>
                  </a:lnTo>
                  <a:lnTo>
                    <a:pt x="1334" y="120"/>
                  </a:lnTo>
                  <a:lnTo>
                    <a:pt x="1319" y="135"/>
                  </a:lnTo>
                  <a:lnTo>
                    <a:pt x="1304" y="150"/>
                  </a:lnTo>
                  <a:lnTo>
                    <a:pt x="1304" y="165"/>
                  </a:lnTo>
                  <a:lnTo>
                    <a:pt x="1289" y="180"/>
                  </a:lnTo>
                  <a:lnTo>
                    <a:pt x="1274" y="195"/>
                  </a:lnTo>
                  <a:lnTo>
                    <a:pt x="1259" y="210"/>
                  </a:lnTo>
                  <a:lnTo>
                    <a:pt x="1244" y="225"/>
                  </a:lnTo>
                  <a:lnTo>
                    <a:pt x="1229" y="225"/>
                  </a:lnTo>
                  <a:lnTo>
                    <a:pt x="1214" y="240"/>
                  </a:lnTo>
                  <a:lnTo>
                    <a:pt x="1199" y="255"/>
                  </a:lnTo>
                  <a:lnTo>
                    <a:pt x="1199" y="270"/>
                  </a:lnTo>
                  <a:lnTo>
                    <a:pt x="1184" y="285"/>
                  </a:lnTo>
                  <a:lnTo>
                    <a:pt x="1169" y="300"/>
                  </a:lnTo>
                  <a:lnTo>
                    <a:pt x="1154" y="315"/>
                  </a:lnTo>
                  <a:lnTo>
                    <a:pt x="1139" y="330"/>
                  </a:lnTo>
                  <a:lnTo>
                    <a:pt x="1124" y="345"/>
                  </a:lnTo>
                  <a:lnTo>
                    <a:pt x="1109" y="360"/>
                  </a:lnTo>
                  <a:lnTo>
                    <a:pt x="1094" y="375"/>
                  </a:lnTo>
                  <a:lnTo>
                    <a:pt x="1079" y="390"/>
                  </a:lnTo>
                  <a:lnTo>
                    <a:pt x="1064" y="405"/>
                  </a:lnTo>
                  <a:lnTo>
                    <a:pt x="1049" y="420"/>
                  </a:lnTo>
                  <a:lnTo>
                    <a:pt x="1034" y="435"/>
                  </a:lnTo>
                  <a:lnTo>
                    <a:pt x="1019" y="450"/>
                  </a:lnTo>
                  <a:lnTo>
                    <a:pt x="1004" y="465"/>
                  </a:lnTo>
                  <a:lnTo>
                    <a:pt x="989" y="480"/>
                  </a:lnTo>
                  <a:lnTo>
                    <a:pt x="974" y="480"/>
                  </a:lnTo>
                  <a:lnTo>
                    <a:pt x="959" y="495"/>
                  </a:lnTo>
                  <a:lnTo>
                    <a:pt x="944" y="509"/>
                  </a:lnTo>
                  <a:lnTo>
                    <a:pt x="929" y="524"/>
                  </a:lnTo>
                  <a:lnTo>
                    <a:pt x="914" y="539"/>
                  </a:lnTo>
                  <a:lnTo>
                    <a:pt x="899" y="554"/>
                  </a:lnTo>
                  <a:lnTo>
                    <a:pt x="884" y="569"/>
                  </a:lnTo>
                  <a:lnTo>
                    <a:pt x="869" y="584"/>
                  </a:lnTo>
                  <a:lnTo>
                    <a:pt x="854" y="599"/>
                  </a:lnTo>
                  <a:lnTo>
                    <a:pt x="839" y="599"/>
                  </a:lnTo>
                  <a:lnTo>
                    <a:pt x="824" y="614"/>
                  </a:lnTo>
                  <a:lnTo>
                    <a:pt x="809" y="629"/>
                  </a:lnTo>
                  <a:lnTo>
                    <a:pt x="794" y="644"/>
                  </a:lnTo>
                  <a:lnTo>
                    <a:pt x="779" y="659"/>
                  </a:lnTo>
                  <a:lnTo>
                    <a:pt x="764" y="674"/>
                  </a:lnTo>
                  <a:lnTo>
                    <a:pt x="749" y="674"/>
                  </a:lnTo>
                  <a:lnTo>
                    <a:pt x="734" y="689"/>
                  </a:lnTo>
                  <a:lnTo>
                    <a:pt x="719" y="704"/>
                  </a:lnTo>
                  <a:lnTo>
                    <a:pt x="690" y="719"/>
                  </a:lnTo>
                  <a:lnTo>
                    <a:pt x="675" y="734"/>
                  </a:lnTo>
                  <a:lnTo>
                    <a:pt x="660" y="734"/>
                  </a:lnTo>
                  <a:lnTo>
                    <a:pt x="645" y="749"/>
                  </a:lnTo>
                  <a:lnTo>
                    <a:pt x="630" y="764"/>
                  </a:lnTo>
                  <a:lnTo>
                    <a:pt x="615" y="764"/>
                  </a:lnTo>
                  <a:lnTo>
                    <a:pt x="600" y="779"/>
                  </a:lnTo>
                  <a:lnTo>
                    <a:pt x="585" y="794"/>
                  </a:lnTo>
                  <a:lnTo>
                    <a:pt x="570" y="809"/>
                  </a:lnTo>
                  <a:lnTo>
                    <a:pt x="555" y="809"/>
                  </a:lnTo>
                  <a:lnTo>
                    <a:pt x="540" y="824"/>
                  </a:lnTo>
                  <a:lnTo>
                    <a:pt x="525" y="839"/>
                  </a:lnTo>
                  <a:lnTo>
                    <a:pt x="510" y="839"/>
                  </a:lnTo>
                  <a:lnTo>
                    <a:pt x="480" y="854"/>
                  </a:lnTo>
                  <a:lnTo>
                    <a:pt x="465" y="854"/>
                  </a:lnTo>
                  <a:lnTo>
                    <a:pt x="450" y="869"/>
                  </a:lnTo>
                  <a:lnTo>
                    <a:pt x="435" y="884"/>
                  </a:lnTo>
                  <a:lnTo>
                    <a:pt x="420" y="884"/>
                  </a:lnTo>
                  <a:lnTo>
                    <a:pt x="405" y="899"/>
                  </a:lnTo>
                  <a:lnTo>
                    <a:pt x="390" y="899"/>
                  </a:lnTo>
                  <a:lnTo>
                    <a:pt x="375" y="914"/>
                  </a:lnTo>
                  <a:lnTo>
                    <a:pt x="360" y="914"/>
                  </a:lnTo>
                  <a:lnTo>
                    <a:pt x="345" y="929"/>
                  </a:lnTo>
                  <a:lnTo>
                    <a:pt x="330" y="929"/>
                  </a:lnTo>
                  <a:lnTo>
                    <a:pt x="315" y="929"/>
                  </a:lnTo>
                  <a:lnTo>
                    <a:pt x="300" y="944"/>
                  </a:lnTo>
                  <a:lnTo>
                    <a:pt x="285" y="944"/>
                  </a:lnTo>
                  <a:lnTo>
                    <a:pt x="270" y="959"/>
                  </a:lnTo>
                  <a:lnTo>
                    <a:pt x="240" y="959"/>
                  </a:lnTo>
                  <a:lnTo>
                    <a:pt x="225" y="959"/>
                  </a:lnTo>
                  <a:lnTo>
                    <a:pt x="210" y="974"/>
                  </a:lnTo>
                  <a:lnTo>
                    <a:pt x="195" y="974"/>
                  </a:lnTo>
                  <a:lnTo>
                    <a:pt x="180" y="974"/>
                  </a:lnTo>
                  <a:lnTo>
                    <a:pt x="165" y="989"/>
                  </a:lnTo>
                  <a:lnTo>
                    <a:pt x="150" y="989"/>
                  </a:lnTo>
                  <a:lnTo>
                    <a:pt x="135" y="989"/>
                  </a:lnTo>
                  <a:lnTo>
                    <a:pt x="120" y="989"/>
                  </a:lnTo>
                  <a:lnTo>
                    <a:pt x="105" y="989"/>
                  </a:lnTo>
                  <a:lnTo>
                    <a:pt x="90" y="989"/>
                  </a:lnTo>
                  <a:lnTo>
                    <a:pt x="75" y="1004"/>
                  </a:lnTo>
                  <a:lnTo>
                    <a:pt x="60" y="1004"/>
                  </a:lnTo>
                  <a:lnTo>
                    <a:pt x="45" y="1004"/>
                  </a:lnTo>
                  <a:lnTo>
                    <a:pt x="30" y="1004"/>
                  </a:lnTo>
                  <a:lnTo>
                    <a:pt x="15" y="1004"/>
                  </a:lnTo>
                  <a:lnTo>
                    <a:pt x="0" y="1004"/>
                  </a:lnTo>
                </a:path>
              </a:pathLst>
            </a:custGeom>
            <a:noFill/>
            <a:ln w="38100" cap="rnd">
              <a:solidFill>
                <a:srgbClr val="40AE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1" name="Freeform 17"/>
            <p:cNvSpPr>
              <a:spLocks/>
            </p:cNvSpPr>
            <p:nvPr/>
          </p:nvSpPr>
          <p:spPr bwMode="auto">
            <a:xfrm>
              <a:off x="1386" y="1746"/>
              <a:ext cx="765" cy="855"/>
            </a:xfrm>
            <a:custGeom>
              <a:avLst/>
              <a:gdLst>
                <a:gd name="T0" fmla="*/ 764 w 765"/>
                <a:gd name="T1" fmla="*/ 854 h 855"/>
                <a:gd name="T2" fmla="*/ 749 w 765"/>
                <a:gd name="T3" fmla="*/ 854 h 855"/>
                <a:gd name="T4" fmla="*/ 734 w 765"/>
                <a:gd name="T5" fmla="*/ 839 h 855"/>
                <a:gd name="T6" fmla="*/ 719 w 765"/>
                <a:gd name="T7" fmla="*/ 839 h 855"/>
                <a:gd name="T8" fmla="*/ 704 w 765"/>
                <a:gd name="T9" fmla="*/ 824 h 855"/>
                <a:gd name="T10" fmla="*/ 689 w 765"/>
                <a:gd name="T11" fmla="*/ 809 h 855"/>
                <a:gd name="T12" fmla="*/ 674 w 765"/>
                <a:gd name="T13" fmla="*/ 809 h 855"/>
                <a:gd name="T14" fmla="*/ 674 w 765"/>
                <a:gd name="T15" fmla="*/ 794 h 855"/>
                <a:gd name="T16" fmla="*/ 659 w 765"/>
                <a:gd name="T17" fmla="*/ 779 h 855"/>
                <a:gd name="T18" fmla="*/ 644 w 765"/>
                <a:gd name="T19" fmla="*/ 764 h 855"/>
                <a:gd name="T20" fmla="*/ 629 w 765"/>
                <a:gd name="T21" fmla="*/ 764 h 855"/>
                <a:gd name="T22" fmla="*/ 614 w 765"/>
                <a:gd name="T23" fmla="*/ 749 h 855"/>
                <a:gd name="T24" fmla="*/ 599 w 765"/>
                <a:gd name="T25" fmla="*/ 734 h 855"/>
                <a:gd name="T26" fmla="*/ 584 w 765"/>
                <a:gd name="T27" fmla="*/ 719 h 855"/>
                <a:gd name="T28" fmla="*/ 569 w 765"/>
                <a:gd name="T29" fmla="*/ 704 h 855"/>
                <a:gd name="T30" fmla="*/ 554 w 765"/>
                <a:gd name="T31" fmla="*/ 689 h 855"/>
                <a:gd name="T32" fmla="*/ 539 w 765"/>
                <a:gd name="T33" fmla="*/ 689 h 855"/>
                <a:gd name="T34" fmla="*/ 524 w 765"/>
                <a:gd name="T35" fmla="*/ 674 h 855"/>
                <a:gd name="T36" fmla="*/ 509 w 765"/>
                <a:gd name="T37" fmla="*/ 659 h 855"/>
                <a:gd name="T38" fmla="*/ 494 w 765"/>
                <a:gd name="T39" fmla="*/ 644 h 855"/>
                <a:gd name="T40" fmla="*/ 494 w 765"/>
                <a:gd name="T41" fmla="*/ 629 h 855"/>
                <a:gd name="T42" fmla="*/ 479 w 765"/>
                <a:gd name="T43" fmla="*/ 614 h 855"/>
                <a:gd name="T44" fmla="*/ 464 w 765"/>
                <a:gd name="T45" fmla="*/ 599 h 855"/>
                <a:gd name="T46" fmla="*/ 449 w 765"/>
                <a:gd name="T47" fmla="*/ 584 h 855"/>
                <a:gd name="T48" fmla="*/ 434 w 765"/>
                <a:gd name="T49" fmla="*/ 569 h 855"/>
                <a:gd name="T50" fmla="*/ 419 w 765"/>
                <a:gd name="T51" fmla="*/ 554 h 855"/>
                <a:gd name="T52" fmla="*/ 404 w 765"/>
                <a:gd name="T53" fmla="*/ 539 h 855"/>
                <a:gd name="T54" fmla="*/ 389 w 765"/>
                <a:gd name="T55" fmla="*/ 524 h 855"/>
                <a:gd name="T56" fmla="*/ 375 w 765"/>
                <a:gd name="T57" fmla="*/ 509 h 855"/>
                <a:gd name="T58" fmla="*/ 360 w 765"/>
                <a:gd name="T59" fmla="*/ 494 h 855"/>
                <a:gd name="T60" fmla="*/ 345 w 765"/>
                <a:gd name="T61" fmla="*/ 464 h 855"/>
                <a:gd name="T62" fmla="*/ 345 w 765"/>
                <a:gd name="T63" fmla="*/ 449 h 855"/>
                <a:gd name="T64" fmla="*/ 330 w 765"/>
                <a:gd name="T65" fmla="*/ 434 h 855"/>
                <a:gd name="T66" fmla="*/ 315 w 765"/>
                <a:gd name="T67" fmla="*/ 420 h 855"/>
                <a:gd name="T68" fmla="*/ 300 w 765"/>
                <a:gd name="T69" fmla="*/ 405 h 855"/>
                <a:gd name="T70" fmla="*/ 285 w 765"/>
                <a:gd name="T71" fmla="*/ 390 h 855"/>
                <a:gd name="T72" fmla="*/ 270 w 765"/>
                <a:gd name="T73" fmla="*/ 375 h 855"/>
                <a:gd name="T74" fmla="*/ 255 w 765"/>
                <a:gd name="T75" fmla="*/ 360 h 855"/>
                <a:gd name="T76" fmla="*/ 240 w 765"/>
                <a:gd name="T77" fmla="*/ 345 h 855"/>
                <a:gd name="T78" fmla="*/ 240 w 765"/>
                <a:gd name="T79" fmla="*/ 330 h 855"/>
                <a:gd name="T80" fmla="*/ 225 w 765"/>
                <a:gd name="T81" fmla="*/ 315 h 855"/>
                <a:gd name="T82" fmla="*/ 210 w 765"/>
                <a:gd name="T83" fmla="*/ 285 h 855"/>
                <a:gd name="T84" fmla="*/ 195 w 765"/>
                <a:gd name="T85" fmla="*/ 270 h 855"/>
                <a:gd name="T86" fmla="*/ 180 w 765"/>
                <a:gd name="T87" fmla="*/ 255 h 855"/>
                <a:gd name="T88" fmla="*/ 180 w 765"/>
                <a:gd name="T89" fmla="*/ 240 h 855"/>
                <a:gd name="T90" fmla="*/ 165 w 765"/>
                <a:gd name="T91" fmla="*/ 225 h 855"/>
                <a:gd name="T92" fmla="*/ 150 w 765"/>
                <a:gd name="T93" fmla="*/ 210 h 855"/>
                <a:gd name="T94" fmla="*/ 135 w 765"/>
                <a:gd name="T95" fmla="*/ 195 h 855"/>
                <a:gd name="T96" fmla="*/ 120 w 765"/>
                <a:gd name="T97" fmla="*/ 180 h 855"/>
                <a:gd name="T98" fmla="*/ 120 w 765"/>
                <a:gd name="T99" fmla="*/ 165 h 855"/>
                <a:gd name="T100" fmla="*/ 105 w 765"/>
                <a:gd name="T101" fmla="*/ 150 h 855"/>
                <a:gd name="T102" fmla="*/ 90 w 765"/>
                <a:gd name="T103" fmla="*/ 135 h 855"/>
                <a:gd name="T104" fmla="*/ 90 w 765"/>
                <a:gd name="T105" fmla="*/ 120 h 855"/>
                <a:gd name="T106" fmla="*/ 75 w 765"/>
                <a:gd name="T107" fmla="*/ 105 h 855"/>
                <a:gd name="T108" fmla="*/ 60 w 765"/>
                <a:gd name="T109" fmla="*/ 90 h 855"/>
                <a:gd name="T110" fmla="*/ 45 w 765"/>
                <a:gd name="T111" fmla="*/ 75 h 855"/>
                <a:gd name="T112" fmla="*/ 45 w 765"/>
                <a:gd name="T113" fmla="*/ 60 h 855"/>
                <a:gd name="T114" fmla="*/ 30 w 765"/>
                <a:gd name="T115" fmla="*/ 45 h 855"/>
                <a:gd name="T116" fmla="*/ 30 w 765"/>
                <a:gd name="T117" fmla="*/ 30 h 855"/>
                <a:gd name="T118" fmla="*/ 15 w 765"/>
                <a:gd name="T119" fmla="*/ 15 h 855"/>
                <a:gd name="T120" fmla="*/ 0 w 765"/>
                <a:gd name="T121" fmla="*/ 0 h 8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65"/>
                <a:gd name="T184" fmla="*/ 0 h 855"/>
                <a:gd name="T185" fmla="*/ 765 w 765"/>
                <a:gd name="T186" fmla="*/ 855 h 8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65" h="855">
                  <a:moveTo>
                    <a:pt x="764" y="854"/>
                  </a:moveTo>
                  <a:lnTo>
                    <a:pt x="749" y="854"/>
                  </a:lnTo>
                  <a:lnTo>
                    <a:pt x="734" y="839"/>
                  </a:lnTo>
                  <a:lnTo>
                    <a:pt x="719" y="839"/>
                  </a:lnTo>
                  <a:lnTo>
                    <a:pt x="704" y="824"/>
                  </a:lnTo>
                  <a:lnTo>
                    <a:pt x="689" y="809"/>
                  </a:lnTo>
                  <a:lnTo>
                    <a:pt x="674" y="809"/>
                  </a:lnTo>
                  <a:lnTo>
                    <a:pt x="674" y="794"/>
                  </a:lnTo>
                  <a:lnTo>
                    <a:pt x="659" y="779"/>
                  </a:lnTo>
                  <a:lnTo>
                    <a:pt x="644" y="764"/>
                  </a:lnTo>
                  <a:lnTo>
                    <a:pt x="629" y="764"/>
                  </a:lnTo>
                  <a:lnTo>
                    <a:pt x="614" y="749"/>
                  </a:lnTo>
                  <a:lnTo>
                    <a:pt x="599" y="734"/>
                  </a:lnTo>
                  <a:lnTo>
                    <a:pt x="584" y="719"/>
                  </a:lnTo>
                  <a:lnTo>
                    <a:pt x="569" y="704"/>
                  </a:lnTo>
                  <a:lnTo>
                    <a:pt x="554" y="689"/>
                  </a:lnTo>
                  <a:lnTo>
                    <a:pt x="539" y="689"/>
                  </a:lnTo>
                  <a:lnTo>
                    <a:pt x="524" y="674"/>
                  </a:lnTo>
                  <a:lnTo>
                    <a:pt x="509" y="659"/>
                  </a:lnTo>
                  <a:lnTo>
                    <a:pt x="494" y="644"/>
                  </a:lnTo>
                  <a:lnTo>
                    <a:pt x="494" y="629"/>
                  </a:lnTo>
                  <a:lnTo>
                    <a:pt x="479" y="614"/>
                  </a:lnTo>
                  <a:lnTo>
                    <a:pt x="464" y="599"/>
                  </a:lnTo>
                  <a:lnTo>
                    <a:pt x="449" y="584"/>
                  </a:lnTo>
                  <a:lnTo>
                    <a:pt x="434" y="569"/>
                  </a:lnTo>
                  <a:lnTo>
                    <a:pt x="419" y="554"/>
                  </a:lnTo>
                  <a:lnTo>
                    <a:pt x="404" y="539"/>
                  </a:lnTo>
                  <a:lnTo>
                    <a:pt x="389" y="524"/>
                  </a:lnTo>
                  <a:lnTo>
                    <a:pt x="375" y="509"/>
                  </a:lnTo>
                  <a:lnTo>
                    <a:pt x="360" y="494"/>
                  </a:lnTo>
                  <a:lnTo>
                    <a:pt x="345" y="464"/>
                  </a:lnTo>
                  <a:lnTo>
                    <a:pt x="345" y="449"/>
                  </a:lnTo>
                  <a:lnTo>
                    <a:pt x="330" y="434"/>
                  </a:lnTo>
                  <a:lnTo>
                    <a:pt x="315" y="420"/>
                  </a:lnTo>
                  <a:lnTo>
                    <a:pt x="300" y="405"/>
                  </a:lnTo>
                  <a:lnTo>
                    <a:pt x="285" y="390"/>
                  </a:lnTo>
                  <a:lnTo>
                    <a:pt x="270" y="375"/>
                  </a:lnTo>
                  <a:lnTo>
                    <a:pt x="255" y="360"/>
                  </a:lnTo>
                  <a:lnTo>
                    <a:pt x="240" y="345"/>
                  </a:lnTo>
                  <a:lnTo>
                    <a:pt x="240" y="330"/>
                  </a:lnTo>
                  <a:lnTo>
                    <a:pt x="225" y="315"/>
                  </a:lnTo>
                  <a:lnTo>
                    <a:pt x="210" y="285"/>
                  </a:lnTo>
                  <a:lnTo>
                    <a:pt x="195" y="270"/>
                  </a:lnTo>
                  <a:lnTo>
                    <a:pt x="180" y="255"/>
                  </a:lnTo>
                  <a:lnTo>
                    <a:pt x="180" y="240"/>
                  </a:lnTo>
                  <a:lnTo>
                    <a:pt x="165" y="225"/>
                  </a:lnTo>
                  <a:lnTo>
                    <a:pt x="150" y="210"/>
                  </a:lnTo>
                  <a:lnTo>
                    <a:pt x="135" y="195"/>
                  </a:lnTo>
                  <a:lnTo>
                    <a:pt x="120" y="180"/>
                  </a:lnTo>
                  <a:lnTo>
                    <a:pt x="120" y="165"/>
                  </a:lnTo>
                  <a:lnTo>
                    <a:pt x="105" y="150"/>
                  </a:lnTo>
                  <a:lnTo>
                    <a:pt x="90" y="135"/>
                  </a:lnTo>
                  <a:lnTo>
                    <a:pt x="90" y="120"/>
                  </a:lnTo>
                  <a:lnTo>
                    <a:pt x="75" y="105"/>
                  </a:lnTo>
                  <a:lnTo>
                    <a:pt x="60" y="90"/>
                  </a:lnTo>
                  <a:lnTo>
                    <a:pt x="45" y="75"/>
                  </a:lnTo>
                  <a:lnTo>
                    <a:pt x="45" y="60"/>
                  </a:lnTo>
                  <a:lnTo>
                    <a:pt x="30" y="45"/>
                  </a:lnTo>
                  <a:lnTo>
                    <a:pt x="30" y="30"/>
                  </a:lnTo>
                  <a:lnTo>
                    <a:pt x="15" y="15"/>
                  </a:lnTo>
                  <a:lnTo>
                    <a:pt x="0" y="0"/>
                  </a:lnTo>
                </a:path>
              </a:pathLst>
            </a:custGeom>
            <a:noFill/>
            <a:ln w="38100" cap="rnd">
              <a:solidFill>
                <a:srgbClr val="40AE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5310" name="Line 18"/>
          <p:cNvSpPr>
            <a:spLocks noChangeShapeType="1"/>
          </p:cNvSpPr>
          <p:nvPr/>
        </p:nvSpPr>
        <p:spPr bwMode="auto">
          <a:xfrm flipH="1">
            <a:off x="2609850" y="2579845"/>
            <a:ext cx="3181350" cy="3259138"/>
          </a:xfrm>
          <a:prstGeom prst="line">
            <a:avLst/>
          </a:prstGeom>
          <a:noFill/>
          <a:ln w="38100">
            <a:solidFill>
              <a:srgbClr val="8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19"/>
          <p:cNvGrpSpPr>
            <a:grpSpLocks/>
          </p:cNvGrpSpPr>
          <p:nvPr/>
        </p:nvGrpSpPr>
        <p:grpSpPr bwMode="auto">
          <a:xfrm>
            <a:off x="838200" y="3951445"/>
            <a:ext cx="3532188" cy="2762250"/>
            <a:chOff x="528" y="2400"/>
            <a:chExt cx="2225" cy="1740"/>
          </a:xfrm>
        </p:grpSpPr>
        <p:sp>
          <p:nvSpPr>
            <p:cNvPr id="55314" name="Rectangle 20"/>
            <p:cNvSpPr>
              <a:spLocks noChangeArrowheads="1"/>
            </p:cNvSpPr>
            <p:nvPr/>
          </p:nvSpPr>
          <p:spPr bwMode="auto">
            <a:xfrm>
              <a:off x="1306" y="3814"/>
              <a:ext cx="144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vi-VN" sz="2000" b="1">
                  <a:solidFill>
                    <a:srgbClr val="000000"/>
                  </a:solidFill>
                  <a:latin typeface="Tahoma" panose="020B0604030504040204" pitchFamily="34" charset="0"/>
                </a:rPr>
                <a:t>Profit-maximizing</a:t>
              </a:r>
            </a:p>
            <a:p>
              <a:pPr algn="ctr">
                <a:lnSpc>
                  <a:spcPct val="85000"/>
                </a:lnSpc>
                <a:spcBef>
                  <a:spcPct val="0"/>
                </a:spcBef>
                <a:buFontTx/>
                <a:buNone/>
              </a:pPr>
              <a:r>
                <a:rPr lang="en-US" altLang="vi-VN" sz="2000" b="1">
                  <a:solidFill>
                    <a:srgbClr val="000000"/>
                  </a:solidFill>
                  <a:latin typeface="Tahoma" panose="020B0604030504040204" pitchFamily="34" charset="0"/>
                </a:rPr>
                <a:t>quantity</a:t>
              </a:r>
            </a:p>
          </p:txBody>
        </p:sp>
        <p:sp>
          <p:nvSpPr>
            <p:cNvPr id="55315" name="Freeform 21"/>
            <p:cNvSpPr>
              <a:spLocks/>
            </p:cNvSpPr>
            <p:nvPr/>
          </p:nvSpPr>
          <p:spPr bwMode="auto">
            <a:xfrm>
              <a:off x="1161" y="2525"/>
              <a:ext cx="870" cy="1260"/>
            </a:xfrm>
            <a:custGeom>
              <a:avLst/>
              <a:gdLst>
                <a:gd name="T0" fmla="*/ 0 w 870"/>
                <a:gd name="T1" fmla="*/ 0 h 1260"/>
                <a:gd name="T2" fmla="*/ 869 w 870"/>
                <a:gd name="T3" fmla="*/ 0 h 1260"/>
                <a:gd name="T4" fmla="*/ 869 w 870"/>
                <a:gd name="T5" fmla="*/ 1259 h 1260"/>
                <a:gd name="T6" fmla="*/ 0 60000 65536"/>
                <a:gd name="T7" fmla="*/ 0 60000 65536"/>
                <a:gd name="T8" fmla="*/ 0 60000 65536"/>
                <a:gd name="T9" fmla="*/ 0 w 870"/>
                <a:gd name="T10" fmla="*/ 0 h 1260"/>
                <a:gd name="T11" fmla="*/ 870 w 870"/>
                <a:gd name="T12" fmla="*/ 1260 h 1260"/>
              </a:gdLst>
              <a:ahLst/>
              <a:cxnLst>
                <a:cxn ang="T6">
                  <a:pos x="T0" y="T1"/>
                </a:cxn>
                <a:cxn ang="T7">
                  <a:pos x="T2" y="T3"/>
                </a:cxn>
                <a:cxn ang="T8">
                  <a:pos x="T4" y="T5"/>
                </a:cxn>
              </a:cxnLst>
              <a:rect l="T9" t="T10" r="T11" b="T12"/>
              <a:pathLst>
                <a:path w="870" h="1260">
                  <a:moveTo>
                    <a:pt x="0" y="0"/>
                  </a:moveTo>
                  <a:lnTo>
                    <a:pt x="869" y="0"/>
                  </a:lnTo>
                  <a:lnTo>
                    <a:pt x="869" y="1259"/>
                  </a:lnTo>
                </a:path>
              </a:pathLst>
            </a:custGeom>
            <a:noFill/>
            <a:ln w="38100">
              <a:solidFill>
                <a:srgbClr val="FF33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6" name="Freeform 22"/>
            <p:cNvSpPr>
              <a:spLocks/>
            </p:cNvSpPr>
            <p:nvPr/>
          </p:nvSpPr>
          <p:spPr bwMode="auto">
            <a:xfrm>
              <a:off x="2000" y="2480"/>
              <a:ext cx="76" cy="76"/>
            </a:xfrm>
            <a:custGeom>
              <a:avLst/>
              <a:gdLst>
                <a:gd name="T0" fmla="*/ 30 w 76"/>
                <a:gd name="T1" fmla="*/ 75 h 76"/>
                <a:gd name="T2" fmla="*/ 60 w 76"/>
                <a:gd name="T3" fmla="*/ 75 h 76"/>
                <a:gd name="T4" fmla="*/ 60 w 76"/>
                <a:gd name="T5" fmla="*/ 60 h 76"/>
                <a:gd name="T6" fmla="*/ 75 w 76"/>
                <a:gd name="T7" fmla="*/ 45 h 76"/>
                <a:gd name="T8" fmla="*/ 60 w 76"/>
                <a:gd name="T9" fmla="*/ 30 h 76"/>
                <a:gd name="T10" fmla="*/ 60 w 76"/>
                <a:gd name="T11" fmla="*/ 15 h 76"/>
                <a:gd name="T12" fmla="*/ 30 w 76"/>
                <a:gd name="T13" fmla="*/ 0 h 76"/>
                <a:gd name="T14" fmla="*/ 15 w 76"/>
                <a:gd name="T15" fmla="*/ 15 h 76"/>
                <a:gd name="T16" fmla="*/ 0 w 76"/>
                <a:gd name="T17" fmla="*/ 30 h 76"/>
                <a:gd name="T18" fmla="*/ 0 w 76"/>
                <a:gd name="T19" fmla="*/ 45 h 76"/>
                <a:gd name="T20" fmla="*/ 0 w 76"/>
                <a:gd name="T21" fmla="*/ 60 h 76"/>
                <a:gd name="T22" fmla="*/ 15 w 76"/>
                <a:gd name="T23" fmla="*/ 75 h 76"/>
                <a:gd name="T24" fmla="*/ 30 w 76"/>
                <a:gd name="T25" fmla="*/ 75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76"/>
                <a:gd name="T41" fmla="*/ 76 w 76"/>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76">
                  <a:moveTo>
                    <a:pt x="30" y="75"/>
                  </a:moveTo>
                  <a:lnTo>
                    <a:pt x="60" y="75"/>
                  </a:lnTo>
                  <a:lnTo>
                    <a:pt x="60" y="60"/>
                  </a:lnTo>
                  <a:lnTo>
                    <a:pt x="75" y="45"/>
                  </a:lnTo>
                  <a:lnTo>
                    <a:pt x="60" y="30"/>
                  </a:lnTo>
                  <a:lnTo>
                    <a:pt x="60" y="15"/>
                  </a:lnTo>
                  <a:lnTo>
                    <a:pt x="30" y="0"/>
                  </a:lnTo>
                  <a:lnTo>
                    <a:pt x="15" y="15"/>
                  </a:lnTo>
                  <a:lnTo>
                    <a:pt x="0" y="30"/>
                  </a:lnTo>
                  <a:lnTo>
                    <a:pt x="0" y="45"/>
                  </a:lnTo>
                  <a:lnTo>
                    <a:pt x="0" y="60"/>
                  </a:lnTo>
                  <a:lnTo>
                    <a:pt x="15" y="75"/>
                  </a:lnTo>
                  <a:lnTo>
                    <a:pt x="30" y="7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55317" name="Freeform 23"/>
            <p:cNvSpPr>
              <a:spLocks/>
            </p:cNvSpPr>
            <p:nvPr/>
          </p:nvSpPr>
          <p:spPr bwMode="auto">
            <a:xfrm>
              <a:off x="2000" y="3155"/>
              <a:ext cx="76" cy="76"/>
            </a:xfrm>
            <a:custGeom>
              <a:avLst/>
              <a:gdLst>
                <a:gd name="T0" fmla="*/ 30 w 76"/>
                <a:gd name="T1" fmla="*/ 75 h 76"/>
                <a:gd name="T2" fmla="*/ 45 w 76"/>
                <a:gd name="T3" fmla="*/ 75 h 76"/>
                <a:gd name="T4" fmla="*/ 60 w 76"/>
                <a:gd name="T5" fmla="*/ 60 h 76"/>
                <a:gd name="T6" fmla="*/ 75 w 76"/>
                <a:gd name="T7" fmla="*/ 45 h 76"/>
                <a:gd name="T8" fmla="*/ 60 w 76"/>
                <a:gd name="T9" fmla="*/ 30 h 76"/>
                <a:gd name="T10" fmla="*/ 45 w 76"/>
                <a:gd name="T11" fmla="*/ 15 h 76"/>
                <a:gd name="T12" fmla="*/ 30 w 76"/>
                <a:gd name="T13" fmla="*/ 0 h 76"/>
                <a:gd name="T14" fmla="*/ 15 w 76"/>
                <a:gd name="T15" fmla="*/ 15 h 76"/>
                <a:gd name="T16" fmla="*/ 0 w 76"/>
                <a:gd name="T17" fmla="*/ 30 h 76"/>
                <a:gd name="T18" fmla="*/ 0 w 76"/>
                <a:gd name="T19" fmla="*/ 45 h 76"/>
                <a:gd name="T20" fmla="*/ 0 w 76"/>
                <a:gd name="T21" fmla="*/ 60 h 76"/>
                <a:gd name="T22" fmla="*/ 15 w 76"/>
                <a:gd name="T23" fmla="*/ 75 h 76"/>
                <a:gd name="T24" fmla="*/ 30 w 76"/>
                <a:gd name="T25" fmla="*/ 75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76"/>
                <a:gd name="T41" fmla="*/ 76 w 76"/>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76">
                  <a:moveTo>
                    <a:pt x="30" y="75"/>
                  </a:moveTo>
                  <a:lnTo>
                    <a:pt x="45" y="75"/>
                  </a:lnTo>
                  <a:lnTo>
                    <a:pt x="60" y="60"/>
                  </a:lnTo>
                  <a:lnTo>
                    <a:pt x="75" y="45"/>
                  </a:lnTo>
                  <a:lnTo>
                    <a:pt x="60" y="30"/>
                  </a:lnTo>
                  <a:lnTo>
                    <a:pt x="45" y="15"/>
                  </a:lnTo>
                  <a:lnTo>
                    <a:pt x="30" y="0"/>
                  </a:lnTo>
                  <a:lnTo>
                    <a:pt x="15" y="15"/>
                  </a:lnTo>
                  <a:lnTo>
                    <a:pt x="0" y="30"/>
                  </a:lnTo>
                  <a:lnTo>
                    <a:pt x="0" y="45"/>
                  </a:lnTo>
                  <a:lnTo>
                    <a:pt x="0" y="60"/>
                  </a:lnTo>
                  <a:lnTo>
                    <a:pt x="15" y="75"/>
                  </a:lnTo>
                  <a:lnTo>
                    <a:pt x="30" y="7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55318" name="Rectangle 24"/>
            <p:cNvSpPr>
              <a:spLocks noChangeArrowheads="1"/>
            </p:cNvSpPr>
            <p:nvPr/>
          </p:nvSpPr>
          <p:spPr bwMode="auto">
            <a:xfrm>
              <a:off x="528" y="2400"/>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000" b="1">
                  <a:solidFill>
                    <a:srgbClr val="000000"/>
                  </a:solidFill>
                  <a:latin typeface="Tahoma" panose="020B0604030504040204" pitchFamily="34" charset="0"/>
                </a:rPr>
                <a:t>P=</a:t>
              </a:r>
              <a:r>
                <a:rPr lang="en-US" altLang="vi-VN" sz="2000" b="1" i="1">
                  <a:solidFill>
                    <a:srgbClr val="000000"/>
                  </a:solidFill>
                  <a:latin typeface="Tahoma" panose="020B0604030504040204" pitchFamily="34" charset="0"/>
                </a:rPr>
                <a:t>LAC</a:t>
              </a:r>
            </a:p>
          </p:txBody>
        </p:sp>
      </p:grpSp>
      <p:sp>
        <p:nvSpPr>
          <p:cNvPr id="143385" name="Rectangle 25"/>
          <p:cNvSpPr>
            <a:spLocks noChangeArrowheads="1"/>
          </p:cNvSpPr>
          <p:nvPr/>
        </p:nvSpPr>
        <p:spPr bwMode="auto">
          <a:xfrm>
            <a:off x="309045" y="1364100"/>
            <a:ext cx="7921625" cy="720725"/>
          </a:xfrm>
          <a:prstGeom prst="rect">
            <a:avLst/>
          </a:prstGeom>
          <a:noFill/>
          <a:ln w="9525">
            <a:noFill/>
            <a:miter lim="800000"/>
            <a:headEnd/>
            <a:tailEnd/>
          </a:ln>
          <a:effectLst/>
        </p:spPr>
        <p:txBody>
          <a:bodyPr lIns="91427" tIns="45713" rIns="91427" bIns="45713" anchor="ctr"/>
          <a:lstStyle/>
          <a:p>
            <a:pPr eaLnBrk="1" hangingPunct="1">
              <a:buFont typeface="Wingdings" pitchFamily="2" charset="2"/>
              <a:buChar char="Ø"/>
              <a:defRPr/>
            </a:pPr>
            <a:r>
              <a:rPr lang="en-US" sz="2400" b="1">
                <a:solidFill>
                  <a:srgbClr val="0000CC"/>
                </a:solidFill>
                <a:latin typeface="+mj-lt"/>
              </a:rPr>
              <a:t>Cân bằng trong dài hạn </a:t>
            </a:r>
            <a:r>
              <a:rPr lang="en-US" sz="2000">
                <a:solidFill>
                  <a:schemeClr val="tx2"/>
                </a:solidFill>
                <a:latin typeface="+mj-lt"/>
              </a:rPr>
              <a:t>(</a:t>
            </a:r>
            <a:r>
              <a:rPr lang="en-US" sz="2000">
                <a:latin typeface="+mj-lt"/>
              </a:rPr>
              <a:t>The Long-Run Equilibrium):</a:t>
            </a:r>
          </a:p>
        </p:txBody>
      </p:sp>
      <p:sp>
        <p:nvSpPr>
          <p:cNvPr id="27" name="Rectangle 4"/>
          <p:cNvSpPr txBox="1">
            <a:spLocks noChangeArrowheads="1"/>
          </p:cNvSpPr>
          <p:nvPr/>
        </p:nvSpPr>
        <p:spPr bwMode="auto">
          <a:xfrm>
            <a:off x="151815" y="33504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vi-VN" sz="3200" smtClean="0">
                <a:solidFill>
                  <a:srgbClr val="2116AA"/>
                </a:solidFill>
              </a:rPr>
              <a:t>2. </a:t>
            </a:r>
            <a:r>
              <a:rPr lang="en-US" altLang="vi-VN" sz="3200" noProof="1" smtClean="0">
                <a:solidFill>
                  <a:srgbClr val="2116AA"/>
                </a:solidFill>
              </a:rPr>
              <a:t> Cân bằng trong ngắn hạn và dài hạn.</a:t>
            </a:r>
            <a:endParaRPr lang="en-US" altLang="vi-VN" sz="3200" noProof="1">
              <a:solidFill>
                <a:srgbClr val="2116AA"/>
              </a:solidFill>
            </a:endParaRPr>
          </a:p>
        </p:txBody>
      </p:sp>
    </p:spTree>
    <p:extLst>
      <p:ext uri="{BB962C8B-B14F-4D97-AF65-F5344CB8AC3E}">
        <p14:creationId xmlns:p14="http://schemas.microsoft.com/office/powerpoint/2010/main" val="297167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p:cTn id="10" dur="2000" fill="hold"/>
                                        <p:tgtEl>
                                          <p:spTgt spid="27"/>
                                        </p:tgtEl>
                                        <p:attrNameLst>
                                          <p:attrName>ppt_w</p:attrName>
                                        </p:attrNameLst>
                                      </p:cBhvr>
                                      <p:tavLst>
                                        <p:tav tm="0">
                                          <p:val>
                                            <p:strVal val="#ppt_w*2.5"/>
                                          </p:val>
                                        </p:tav>
                                        <p:tav tm="100000">
                                          <p:val>
                                            <p:strVal val="#ppt_w"/>
                                          </p:val>
                                        </p:tav>
                                      </p:tavLst>
                                    </p:anim>
                                    <p:anim calcmode="lin" valueType="num">
                                      <p:cBhvr>
                                        <p:cTn id="11" dur="2000" fill="hold"/>
                                        <p:tgtEl>
                                          <p:spTgt spid="27"/>
                                        </p:tgtEl>
                                        <p:attrNameLst>
                                          <p:attrName>ppt_h</p:attrName>
                                        </p:attrNameLst>
                                      </p:cBhvr>
                                      <p:tavLst>
                                        <p:tav tm="0">
                                          <p:val>
                                            <p:strVal val="#ppt_h"/>
                                          </p:val>
                                        </p:tav>
                                        <p:tav tm="100000">
                                          <p:val>
                                            <p:strVal val="#ppt_h"/>
                                          </p:val>
                                        </p:tav>
                                      </p:tavLst>
                                    </p:anim>
                                    <p:anim calcmode="lin" valueType="num">
                                      <p:cBhvr>
                                        <p:cTn id="12" dur="2000" fill="hold"/>
                                        <p:tgtEl>
                                          <p:spTgt spid="27"/>
                                        </p:tgtEl>
                                        <p:attrNameLst>
                                          <p:attrName>ppt_x</p:attrName>
                                        </p:attrNameLst>
                                      </p:cBhvr>
                                      <p:tavLst>
                                        <p:tav tm="0">
                                          <p:val>
                                            <p:strVal val="#ppt_x-.2"/>
                                          </p:val>
                                        </p:tav>
                                        <p:tav tm="50000">
                                          <p:val>
                                            <p:strVal val="#ppt_x+.1"/>
                                          </p:val>
                                        </p:tav>
                                        <p:tav tm="100000">
                                          <p:val>
                                            <p:strVal val="#ppt_x"/>
                                          </p:val>
                                        </p:tav>
                                      </p:tavLst>
                                    </p:anim>
                                    <p:anim calcmode="lin" valueType="num">
                                      <p:cBhvr>
                                        <p:cTn id="13" dur="2000" fill="hold"/>
                                        <p:tgtEl>
                                          <p:spTgt spid="27"/>
                                        </p:tgtEl>
                                        <p:attrNameLst>
                                          <p:attrName>ppt_y</p:attrName>
                                        </p:attrNameLst>
                                      </p:cBhvr>
                                      <p:tavLst>
                                        <p:tav tm="0">
                                          <p:val>
                                            <p:strVal val="#ppt_y+1"/>
                                          </p:val>
                                        </p:tav>
                                        <p:tav tm="50000">
                                          <p:val>
                                            <p:strVal val="#ppt_y+.5"/>
                                          </p:val>
                                        </p:tav>
                                        <p:tav tm="100000">
                                          <p:val>
                                            <p:strVal val="#ppt_y"/>
                                          </p:val>
                                        </p:tav>
                                      </p:tavLst>
                                    </p:anim>
                                    <p:animEffect transition="in" filter="fade">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48D4D534-BB14-4445-8E74-F9F24A483A76}" type="slidenum">
              <a:rPr lang="en-US" sz="1200">
                <a:solidFill>
                  <a:srgbClr val="FFFFFF"/>
                </a:solidFill>
              </a:rPr>
              <a:pPr>
                <a:lnSpc>
                  <a:spcPct val="80000"/>
                </a:lnSpc>
                <a:spcBef>
                  <a:spcPct val="0"/>
                </a:spcBef>
                <a:buClrTx/>
                <a:buSzTx/>
                <a:buFontTx/>
                <a:buNone/>
              </a:pPr>
              <a:t>5</a:t>
            </a:fld>
            <a:endParaRPr lang="en-US" sz="1200">
              <a:solidFill>
                <a:srgbClr val="FFFFFF"/>
              </a:solidFill>
            </a:endParaRPr>
          </a:p>
        </p:txBody>
      </p:sp>
      <p:graphicFrame>
        <p:nvGraphicFramePr>
          <p:cNvPr id="6" name="Table 5"/>
          <p:cNvGraphicFramePr>
            <a:graphicFrameLocks noGrp="1"/>
          </p:cNvGraphicFramePr>
          <p:nvPr/>
        </p:nvGraphicFramePr>
        <p:xfrm>
          <a:off x="304800" y="381000"/>
          <a:ext cx="8534400" cy="6140449"/>
        </p:xfrm>
        <a:graphic>
          <a:graphicData uri="http://schemas.openxmlformats.org/drawingml/2006/table">
            <a:tbl>
              <a:tblPr firstRow="1" bandRow="1">
                <a:tableStyleId>{5DA37D80-6434-44D0-A028-1B22A696006F}</a:tableStyleId>
              </a:tblPr>
              <a:tblGrid>
                <a:gridCol w="1981200"/>
                <a:gridCol w="1524000"/>
                <a:gridCol w="1475786"/>
                <a:gridCol w="1660329"/>
                <a:gridCol w="1893085"/>
              </a:tblGrid>
              <a:tr h="1188817">
                <a:tc>
                  <a:txBody>
                    <a:bodyPr/>
                    <a:lstStyle/>
                    <a:p>
                      <a:pPr marL="0" marR="0" indent="0" algn="ctr">
                        <a:lnSpc>
                          <a:spcPct val="100000"/>
                        </a:lnSpc>
                        <a:spcBef>
                          <a:spcPts val="0"/>
                        </a:spcBef>
                        <a:spcAft>
                          <a:spcPts val="0"/>
                        </a:spcAft>
                      </a:pPr>
                      <a:r>
                        <a:rPr lang="en-US" sz="2400" dirty="0" err="1" smtClean="0"/>
                        <a:t>Yếu</a:t>
                      </a:r>
                      <a:r>
                        <a:rPr lang="en-US" sz="2400" dirty="0" smtClean="0"/>
                        <a:t> </a:t>
                      </a:r>
                      <a:r>
                        <a:rPr lang="en-US" sz="2400" dirty="0" err="1" smtClean="0"/>
                        <a:t>tố</a:t>
                      </a:r>
                      <a:r>
                        <a:rPr lang="en-US" sz="2400" dirty="0" smtClean="0"/>
                        <a:t> </a:t>
                      </a:r>
                      <a:r>
                        <a:rPr lang="en-US" sz="2400" dirty="0" err="1" smtClean="0"/>
                        <a:t>cạnh</a:t>
                      </a:r>
                      <a:r>
                        <a:rPr lang="en-US" sz="2400" dirty="0" smtClean="0"/>
                        <a:t> </a:t>
                      </a:r>
                      <a:r>
                        <a:rPr lang="en-US" sz="2400" dirty="0" err="1" smtClean="0"/>
                        <a:t>tranh</a:t>
                      </a:r>
                      <a:endParaRPr lang="en-US" sz="2400" dirty="0">
                        <a:solidFill>
                          <a:srgbClr val="0070C0"/>
                        </a:solidFill>
                        <a:latin typeface="+mj-lt"/>
                        <a:ea typeface="Times New Roman"/>
                        <a:cs typeface="Times New Roman"/>
                      </a:endParaRPr>
                    </a:p>
                  </a:txBody>
                  <a:tcPr marT="45724" marB="45724">
                    <a:solidFill>
                      <a:srgbClr val="FFFF00"/>
                    </a:solidFill>
                  </a:tcPr>
                </a:tc>
                <a:tc>
                  <a:txBody>
                    <a:bodyPr/>
                    <a:lstStyle/>
                    <a:p>
                      <a:pPr marL="0" marR="0" algn="ctr">
                        <a:lnSpc>
                          <a:spcPct val="100000"/>
                        </a:lnSpc>
                        <a:spcBef>
                          <a:spcPts val="0"/>
                        </a:spcBef>
                        <a:spcAft>
                          <a:spcPts val="0"/>
                        </a:spcAft>
                      </a:pPr>
                      <a:r>
                        <a:rPr lang="en-US" sz="2400" smtClean="0"/>
                        <a:t>Cạnh tranh</a:t>
                      </a:r>
                    </a:p>
                    <a:p>
                      <a:pPr marL="0" marR="0" algn="ctr">
                        <a:lnSpc>
                          <a:spcPct val="100000"/>
                        </a:lnSpc>
                        <a:spcBef>
                          <a:spcPts val="0"/>
                        </a:spcBef>
                        <a:spcAft>
                          <a:spcPts val="0"/>
                        </a:spcAft>
                      </a:pPr>
                      <a:r>
                        <a:rPr lang="en-US" sz="2400" smtClean="0"/>
                        <a:t>hoàn hảo</a:t>
                      </a:r>
                      <a:endParaRPr lang="en-US" sz="2400">
                        <a:solidFill>
                          <a:srgbClr val="FF0000"/>
                        </a:solidFill>
                        <a:latin typeface="+mj-lt"/>
                        <a:ea typeface="Times New Roman"/>
                        <a:cs typeface="Times New Roman"/>
                      </a:endParaRPr>
                    </a:p>
                  </a:txBody>
                  <a:tcPr marT="45724" marB="45724"/>
                </a:tc>
                <a:tc>
                  <a:txBody>
                    <a:bodyPr/>
                    <a:lstStyle/>
                    <a:p>
                      <a:pPr marL="0" marR="0" algn="ctr">
                        <a:lnSpc>
                          <a:spcPct val="100000"/>
                        </a:lnSpc>
                        <a:spcBef>
                          <a:spcPts val="0"/>
                        </a:spcBef>
                        <a:spcAft>
                          <a:spcPts val="0"/>
                        </a:spcAft>
                      </a:pPr>
                      <a:r>
                        <a:rPr lang="en-US" sz="2400" smtClean="0"/>
                        <a:t>Bán cạnh</a:t>
                      </a:r>
                    </a:p>
                    <a:p>
                      <a:pPr marL="0" marR="0" algn="ctr">
                        <a:lnSpc>
                          <a:spcPct val="100000"/>
                        </a:lnSpc>
                        <a:spcBef>
                          <a:spcPts val="0"/>
                        </a:spcBef>
                        <a:spcAft>
                          <a:spcPts val="0"/>
                        </a:spcAft>
                      </a:pPr>
                      <a:r>
                        <a:rPr lang="en-US" sz="2400" smtClean="0"/>
                        <a:t>tranh</a:t>
                      </a:r>
                      <a:endParaRPr lang="en-US" sz="2400">
                        <a:solidFill>
                          <a:srgbClr val="FF0000"/>
                        </a:solidFill>
                        <a:latin typeface="+mj-lt"/>
                        <a:ea typeface="Times New Roman"/>
                        <a:cs typeface="Times New Roman"/>
                      </a:endParaRPr>
                    </a:p>
                  </a:txBody>
                  <a:tcPr marT="45724" marB="45724"/>
                </a:tc>
                <a:tc>
                  <a:txBody>
                    <a:bodyPr/>
                    <a:lstStyle/>
                    <a:p>
                      <a:pPr marL="0" marR="0" algn="ctr">
                        <a:lnSpc>
                          <a:spcPct val="100000"/>
                        </a:lnSpc>
                        <a:spcBef>
                          <a:spcPts val="0"/>
                        </a:spcBef>
                        <a:spcAft>
                          <a:spcPts val="0"/>
                        </a:spcAft>
                      </a:pPr>
                      <a:r>
                        <a:rPr lang="en-US" sz="2400" smtClean="0"/>
                        <a:t>Bán độc</a:t>
                      </a:r>
                    </a:p>
                    <a:p>
                      <a:pPr marL="0" marR="0" algn="ctr">
                        <a:lnSpc>
                          <a:spcPct val="100000"/>
                        </a:lnSpc>
                        <a:spcBef>
                          <a:spcPts val="0"/>
                        </a:spcBef>
                        <a:spcAft>
                          <a:spcPts val="0"/>
                        </a:spcAft>
                      </a:pPr>
                      <a:r>
                        <a:rPr lang="en-US" sz="2400" smtClean="0"/>
                        <a:t>quyền</a:t>
                      </a:r>
                    </a:p>
                    <a:p>
                      <a:pPr marL="490855" marR="0" algn="ctr">
                        <a:lnSpc>
                          <a:spcPct val="100000"/>
                        </a:lnSpc>
                        <a:spcBef>
                          <a:spcPts val="0"/>
                        </a:spcBef>
                        <a:spcAft>
                          <a:spcPts val="0"/>
                        </a:spcAft>
                      </a:pPr>
                      <a:endParaRPr lang="en-US" sz="2400">
                        <a:solidFill>
                          <a:srgbClr val="FF0000"/>
                        </a:solidFill>
                        <a:latin typeface="+mj-lt"/>
                        <a:ea typeface="Times New Roman"/>
                        <a:cs typeface="Times New Roman"/>
                      </a:endParaRPr>
                    </a:p>
                  </a:txBody>
                  <a:tcPr marT="45724" marB="45724"/>
                </a:tc>
                <a:tc>
                  <a:txBody>
                    <a:bodyPr/>
                    <a:lstStyle/>
                    <a:p>
                      <a:pPr marL="0" marR="0" indent="0" algn="ctr">
                        <a:lnSpc>
                          <a:spcPct val="100000"/>
                        </a:lnSpc>
                        <a:spcBef>
                          <a:spcPts val="0"/>
                        </a:spcBef>
                        <a:spcAft>
                          <a:spcPts val="0"/>
                        </a:spcAft>
                      </a:pPr>
                      <a:r>
                        <a:rPr lang="en-US" sz="2400" smtClean="0"/>
                        <a:t>Độc quyền</a:t>
                      </a:r>
                      <a:endParaRPr lang="en-US" sz="2400">
                        <a:solidFill>
                          <a:srgbClr val="FF0000"/>
                        </a:solidFill>
                        <a:latin typeface="+mj-lt"/>
                        <a:ea typeface="Times New Roman"/>
                        <a:cs typeface="Times New Roman"/>
                      </a:endParaRPr>
                    </a:p>
                  </a:txBody>
                  <a:tcPr marT="45724" marB="45724"/>
                </a:tc>
              </a:tr>
              <a:tr h="823027">
                <a:tc>
                  <a:txBody>
                    <a:bodyPr/>
                    <a:lstStyle/>
                    <a:p>
                      <a:pPr algn="ctr">
                        <a:spcBef>
                          <a:spcPts val="0"/>
                        </a:spcBef>
                      </a:pPr>
                      <a:r>
                        <a:rPr lang="en-US" sz="2400" dirty="0" err="1" smtClean="0"/>
                        <a:t>Số</a:t>
                      </a:r>
                      <a:r>
                        <a:rPr lang="en-US" sz="2400" dirty="0" smtClean="0"/>
                        <a:t> </a:t>
                      </a:r>
                      <a:r>
                        <a:rPr lang="en-US" sz="2400" dirty="0" err="1" smtClean="0"/>
                        <a:t>lượn</a:t>
                      </a:r>
                      <a:r>
                        <a:rPr lang="en-US" sz="2400" baseline="0" dirty="0" err="1" smtClean="0"/>
                        <a:t>g</a:t>
                      </a:r>
                      <a:r>
                        <a:rPr lang="en-US" sz="2400" baseline="0" dirty="0" smtClean="0"/>
                        <a:t> </a:t>
                      </a:r>
                      <a:r>
                        <a:rPr lang="en-US" sz="2400" baseline="0" dirty="0" err="1" smtClean="0"/>
                        <a:t>doanh</a:t>
                      </a:r>
                      <a:r>
                        <a:rPr lang="en-US" sz="2400" baseline="0" dirty="0" smtClean="0"/>
                        <a:t> </a:t>
                      </a:r>
                      <a:r>
                        <a:rPr lang="en-US" sz="2400" baseline="0" dirty="0" err="1" smtClean="0"/>
                        <a:t>nghiệp</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Rất</a:t>
                      </a:r>
                      <a:r>
                        <a:rPr lang="en-US" sz="2400" baseline="0" smtClean="0"/>
                        <a:t> nhiều</a:t>
                      </a:r>
                      <a:endParaRPr lang="en-US" sz="2400">
                        <a:latin typeface="+mj-lt"/>
                      </a:endParaRPr>
                    </a:p>
                  </a:txBody>
                  <a:tcPr marT="45724" marB="45724"/>
                </a:tc>
                <a:tc>
                  <a:txBody>
                    <a:bodyPr/>
                    <a:lstStyle/>
                    <a:p>
                      <a:pPr algn="ctr">
                        <a:spcBef>
                          <a:spcPts val="0"/>
                        </a:spcBef>
                      </a:pPr>
                      <a:r>
                        <a:rPr lang="en-US" sz="2400" smtClean="0"/>
                        <a:t>Nhiều</a:t>
                      </a:r>
                      <a:endParaRPr lang="en-US" sz="2400">
                        <a:latin typeface="+mj-lt"/>
                      </a:endParaRPr>
                    </a:p>
                  </a:txBody>
                  <a:tcPr marT="45724" marB="45724"/>
                </a:tc>
                <a:tc>
                  <a:txBody>
                    <a:bodyPr/>
                    <a:lstStyle/>
                    <a:p>
                      <a:pPr algn="ctr">
                        <a:spcBef>
                          <a:spcPts val="0"/>
                        </a:spcBef>
                      </a:pPr>
                      <a:r>
                        <a:rPr lang="en-US" sz="2400" smtClean="0"/>
                        <a:t>Ít</a:t>
                      </a:r>
                      <a:endParaRPr lang="en-US" sz="2400">
                        <a:latin typeface="+mj-lt"/>
                      </a:endParaRPr>
                    </a:p>
                  </a:txBody>
                  <a:tcPr marT="45724" marB="45724"/>
                </a:tc>
                <a:tc>
                  <a:txBody>
                    <a:bodyPr/>
                    <a:lstStyle/>
                    <a:p>
                      <a:pPr algn="ctr">
                        <a:spcBef>
                          <a:spcPts val="0"/>
                        </a:spcBef>
                      </a:pPr>
                      <a:r>
                        <a:rPr lang="en-US" sz="2400" smtClean="0"/>
                        <a:t>Duy</a:t>
                      </a:r>
                      <a:r>
                        <a:rPr lang="en-US" sz="2400" baseline="0" smtClean="0"/>
                        <a:t> nhất</a:t>
                      </a:r>
                      <a:endParaRPr lang="en-US" sz="2400">
                        <a:latin typeface="+mj-lt"/>
                      </a:endParaRPr>
                    </a:p>
                  </a:txBody>
                  <a:tcPr marT="45724" marB="45724"/>
                </a:tc>
              </a:tr>
              <a:tr h="823027">
                <a:tc>
                  <a:txBody>
                    <a:bodyPr/>
                    <a:lstStyle/>
                    <a:p>
                      <a:pPr algn="ctr">
                        <a:spcBef>
                          <a:spcPts val="0"/>
                        </a:spcBef>
                      </a:pPr>
                      <a:r>
                        <a:rPr lang="en-US" sz="2400" dirty="0" err="1" smtClean="0"/>
                        <a:t>Đặc</a:t>
                      </a:r>
                      <a:r>
                        <a:rPr lang="en-US" sz="2400" dirty="0" smtClean="0"/>
                        <a:t> </a:t>
                      </a:r>
                      <a:r>
                        <a:rPr lang="en-US" sz="2400" dirty="0" err="1" smtClean="0"/>
                        <a:t>điểm</a:t>
                      </a:r>
                      <a:r>
                        <a:rPr lang="en-US" sz="2400" baseline="0" dirty="0" smtClean="0"/>
                        <a:t> </a:t>
                      </a:r>
                      <a:r>
                        <a:rPr lang="en-US" sz="2400" baseline="0" dirty="0" err="1" smtClean="0"/>
                        <a:t>sản</a:t>
                      </a:r>
                      <a:r>
                        <a:rPr lang="en-US" sz="2400" baseline="0" dirty="0" smtClean="0"/>
                        <a:t> </a:t>
                      </a:r>
                      <a:r>
                        <a:rPr lang="en-US" sz="2400" baseline="0" dirty="0" err="1" smtClean="0"/>
                        <a:t>phẩm</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Đồng nhất</a:t>
                      </a:r>
                      <a:endParaRPr lang="en-US" sz="2400">
                        <a:latin typeface="+mj-lt"/>
                      </a:endParaRPr>
                    </a:p>
                  </a:txBody>
                  <a:tcPr marT="45724" marB="45724"/>
                </a:tc>
                <a:tc>
                  <a:txBody>
                    <a:bodyPr/>
                    <a:lstStyle/>
                    <a:p>
                      <a:pPr algn="ctr">
                        <a:spcBef>
                          <a:spcPts val="0"/>
                        </a:spcBef>
                      </a:pPr>
                      <a:r>
                        <a:rPr lang="en-US" sz="2400" smtClean="0"/>
                        <a:t>Phân</a:t>
                      </a:r>
                      <a:r>
                        <a:rPr lang="en-US" sz="2400" baseline="0" smtClean="0"/>
                        <a:t> biệt</a:t>
                      </a:r>
                      <a:endParaRPr lang="en-US" sz="2400">
                        <a:latin typeface="+mj-lt"/>
                      </a:endParaRPr>
                    </a:p>
                  </a:txBody>
                  <a:tcPr marT="45724" marB="45724"/>
                </a:tc>
                <a:tc>
                  <a:txBody>
                    <a:bodyPr/>
                    <a:lstStyle/>
                    <a:p>
                      <a:pPr algn="ctr">
                        <a:spcBef>
                          <a:spcPts val="0"/>
                        </a:spcBef>
                      </a:pPr>
                      <a:r>
                        <a:rPr lang="en-US" sz="2400" smtClean="0"/>
                        <a:t>Phân</a:t>
                      </a:r>
                      <a:r>
                        <a:rPr lang="en-US" sz="2400" baseline="0" smtClean="0"/>
                        <a:t> biệt, tiêu chuẩn</a:t>
                      </a:r>
                      <a:endParaRPr lang="en-US" sz="2400">
                        <a:latin typeface="+mj-lt"/>
                      </a:endParaRPr>
                    </a:p>
                  </a:txBody>
                  <a:tcPr marT="45724" marB="45724"/>
                </a:tc>
                <a:tc>
                  <a:txBody>
                    <a:bodyPr/>
                    <a:lstStyle/>
                    <a:p>
                      <a:pPr algn="ctr">
                        <a:spcBef>
                          <a:spcPts val="0"/>
                        </a:spcBef>
                      </a:pPr>
                      <a:r>
                        <a:rPr lang="en-US" sz="2400" smtClean="0"/>
                        <a:t>Duy</a:t>
                      </a:r>
                      <a:r>
                        <a:rPr lang="en-US" sz="2400" baseline="0" smtClean="0"/>
                        <a:t> nhất</a:t>
                      </a:r>
                      <a:endParaRPr lang="en-US" sz="2400">
                        <a:latin typeface="+mj-lt"/>
                      </a:endParaRPr>
                    </a:p>
                  </a:txBody>
                  <a:tcPr marT="45724" marB="45724"/>
                </a:tc>
              </a:tr>
              <a:tr h="836497">
                <a:tc>
                  <a:txBody>
                    <a:bodyPr/>
                    <a:lstStyle/>
                    <a:p>
                      <a:pPr algn="ctr">
                        <a:spcBef>
                          <a:spcPts val="0"/>
                        </a:spcBef>
                      </a:pPr>
                      <a:r>
                        <a:rPr lang="en-US" sz="2400" dirty="0" err="1" smtClean="0"/>
                        <a:t>Cạnh</a:t>
                      </a:r>
                      <a:r>
                        <a:rPr lang="en-US" sz="2400" dirty="0" smtClean="0"/>
                        <a:t> </a:t>
                      </a:r>
                      <a:r>
                        <a:rPr lang="en-US" sz="2400" dirty="0" err="1" smtClean="0"/>
                        <a:t>tranh</a:t>
                      </a:r>
                      <a:r>
                        <a:rPr lang="en-US" sz="2400" dirty="0" smtClean="0"/>
                        <a:t> </a:t>
                      </a:r>
                      <a:r>
                        <a:rPr lang="en-US" sz="2400" dirty="0" err="1" smtClean="0"/>
                        <a:t>giá</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Không</a:t>
                      </a:r>
                      <a:r>
                        <a:rPr lang="en-US" sz="2400" baseline="0" smtClean="0"/>
                        <a:t> quan trọng</a:t>
                      </a:r>
                      <a:endParaRPr lang="en-US" sz="2400">
                        <a:latin typeface="+mj-lt"/>
                      </a:endParaRPr>
                    </a:p>
                  </a:txBody>
                  <a:tcPr marT="45724" marB="45724"/>
                </a:tc>
                <a:tc>
                  <a:txBody>
                    <a:bodyPr/>
                    <a:lstStyle/>
                    <a:p>
                      <a:pPr algn="ctr">
                        <a:spcBef>
                          <a:spcPts val="0"/>
                        </a:spcBef>
                      </a:pPr>
                      <a:r>
                        <a:rPr lang="en-US" sz="2400" smtClean="0"/>
                        <a:t>Rất quan trọng</a:t>
                      </a:r>
                      <a:endParaRPr lang="en-US" sz="2400">
                        <a:latin typeface="+mj-lt"/>
                      </a:endParaRPr>
                    </a:p>
                  </a:txBody>
                  <a:tcPr marT="45724" marB="45724"/>
                </a:tc>
                <a:tc>
                  <a:txBody>
                    <a:bodyPr/>
                    <a:lstStyle/>
                    <a:p>
                      <a:pPr algn="ctr">
                        <a:spcBef>
                          <a:spcPts val="0"/>
                        </a:spcBef>
                      </a:pPr>
                      <a:r>
                        <a:rPr lang="en-US" sz="2400" smtClean="0"/>
                        <a:t>Ít</a:t>
                      </a:r>
                      <a:endParaRPr lang="en-US" sz="2400">
                        <a:latin typeface="+mj-lt"/>
                      </a:endParaRPr>
                    </a:p>
                  </a:txBody>
                  <a:tcPr marT="45724" marB="45724"/>
                </a:tc>
                <a:tc>
                  <a:txBody>
                    <a:bodyPr/>
                    <a:lstStyle/>
                    <a:p>
                      <a:pPr algn="ctr">
                        <a:spcBef>
                          <a:spcPts val="0"/>
                        </a:spcBef>
                      </a:pPr>
                      <a:r>
                        <a:rPr lang="en-US" sz="2400" smtClean="0"/>
                        <a:t>Không</a:t>
                      </a:r>
                      <a:r>
                        <a:rPr lang="en-US" sz="2400" baseline="0" smtClean="0"/>
                        <a:t> quan trọng</a:t>
                      </a:r>
                      <a:endParaRPr lang="en-US" sz="2400">
                        <a:latin typeface="+mj-lt"/>
                      </a:endParaRPr>
                    </a:p>
                  </a:txBody>
                  <a:tcPr marT="45724" marB="45724"/>
                </a:tc>
              </a:tr>
              <a:tr h="823027">
                <a:tc>
                  <a:txBody>
                    <a:bodyPr/>
                    <a:lstStyle/>
                    <a:p>
                      <a:pPr algn="ctr">
                        <a:spcBef>
                          <a:spcPts val="0"/>
                        </a:spcBef>
                      </a:pPr>
                      <a:r>
                        <a:rPr lang="en-US" sz="2400" dirty="0" err="1" smtClean="0"/>
                        <a:t>Rào</a:t>
                      </a:r>
                      <a:r>
                        <a:rPr lang="en-US" sz="2400" baseline="0" dirty="0" smtClean="0"/>
                        <a:t> </a:t>
                      </a:r>
                      <a:r>
                        <a:rPr lang="en-US" sz="2400" baseline="0" dirty="0" err="1" smtClean="0"/>
                        <a:t>cản</a:t>
                      </a:r>
                      <a:r>
                        <a:rPr lang="en-US" sz="2400" baseline="0" dirty="0" smtClean="0"/>
                        <a:t> </a:t>
                      </a:r>
                      <a:r>
                        <a:rPr lang="en-US" sz="2400" baseline="0" dirty="0" err="1" smtClean="0"/>
                        <a:t>thị</a:t>
                      </a:r>
                      <a:r>
                        <a:rPr lang="en-US" sz="2400" baseline="0" dirty="0" smtClean="0"/>
                        <a:t> </a:t>
                      </a:r>
                      <a:r>
                        <a:rPr lang="en-US" sz="2400" baseline="0" dirty="0" err="1" smtClean="0"/>
                        <a:t>trường</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Không</a:t>
                      </a:r>
                      <a:endParaRPr lang="en-US" sz="2400">
                        <a:latin typeface="+mj-lt"/>
                      </a:endParaRPr>
                    </a:p>
                  </a:txBody>
                  <a:tcPr marT="45724" marB="45724"/>
                </a:tc>
                <a:tc>
                  <a:txBody>
                    <a:bodyPr/>
                    <a:lstStyle/>
                    <a:p>
                      <a:pPr algn="ctr">
                        <a:spcBef>
                          <a:spcPts val="0"/>
                        </a:spcBef>
                      </a:pPr>
                      <a:r>
                        <a:rPr lang="en-US" sz="2400" smtClean="0"/>
                        <a:t>Ít</a:t>
                      </a:r>
                      <a:endParaRPr lang="en-US" sz="2400">
                        <a:latin typeface="+mj-lt"/>
                      </a:endParaRPr>
                    </a:p>
                  </a:txBody>
                  <a:tcPr marT="45724" marB="45724"/>
                </a:tc>
                <a:tc>
                  <a:txBody>
                    <a:bodyPr/>
                    <a:lstStyle/>
                    <a:p>
                      <a:pPr algn="ctr">
                        <a:spcBef>
                          <a:spcPts val="0"/>
                        </a:spcBef>
                      </a:pPr>
                      <a:r>
                        <a:rPr lang="en-US" sz="2400" smtClean="0"/>
                        <a:t>Nhiều</a:t>
                      </a:r>
                      <a:endParaRPr lang="en-US" sz="2400">
                        <a:latin typeface="+mj-lt"/>
                      </a:endParaRPr>
                    </a:p>
                  </a:txBody>
                  <a:tcPr marT="45724" marB="45724"/>
                </a:tc>
                <a:tc>
                  <a:txBody>
                    <a:bodyPr/>
                    <a:lstStyle/>
                    <a:p>
                      <a:pPr algn="ctr">
                        <a:spcBef>
                          <a:spcPts val="0"/>
                        </a:spcBef>
                      </a:pPr>
                      <a:r>
                        <a:rPr lang="en-US" sz="2400" smtClean="0"/>
                        <a:t>Rất nhiều</a:t>
                      </a:r>
                      <a:endParaRPr lang="en-US" sz="2400">
                        <a:latin typeface="+mj-lt"/>
                      </a:endParaRPr>
                    </a:p>
                  </a:txBody>
                  <a:tcPr marT="45724" marB="45724"/>
                </a:tc>
              </a:tr>
              <a:tr h="823027">
                <a:tc>
                  <a:txBody>
                    <a:bodyPr/>
                    <a:lstStyle/>
                    <a:p>
                      <a:pPr algn="ctr">
                        <a:spcBef>
                          <a:spcPts val="0"/>
                        </a:spcBef>
                      </a:pPr>
                      <a:r>
                        <a:rPr lang="en-US" sz="2400" dirty="0" err="1" smtClean="0"/>
                        <a:t>Cạnh</a:t>
                      </a:r>
                      <a:r>
                        <a:rPr lang="en-US" sz="2400" dirty="0" smtClean="0"/>
                        <a:t> </a:t>
                      </a:r>
                      <a:r>
                        <a:rPr lang="en-US" sz="2400" dirty="0" err="1" smtClean="0"/>
                        <a:t>tranh</a:t>
                      </a:r>
                      <a:r>
                        <a:rPr lang="en-US" sz="2400" dirty="0" smtClean="0"/>
                        <a:t> phi </a:t>
                      </a:r>
                      <a:r>
                        <a:rPr lang="en-US" sz="2400" dirty="0" err="1" smtClean="0"/>
                        <a:t>giá</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Không</a:t>
                      </a:r>
                      <a:endParaRPr lang="en-US" sz="2400">
                        <a:latin typeface="+mj-lt"/>
                      </a:endParaRPr>
                    </a:p>
                  </a:txBody>
                  <a:tcPr marT="45724" marB="45724"/>
                </a:tc>
                <a:tc>
                  <a:txBody>
                    <a:bodyPr/>
                    <a:lstStyle/>
                    <a:p>
                      <a:pPr algn="ctr">
                        <a:spcBef>
                          <a:spcPts val="0"/>
                        </a:spcBef>
                      </a:pPr>
                      <a:r>
                        <a:rPr lang="en-US" sz="2400" smtClean="0"/>
                        <a:t>Rất quan trọng</a:t>
                      </a:r>
                      <a:endParaRPr lang="en-US" sz="2400">
                        <a:latin typeface="+mj-lt"/>
                      </a:endParaRPr>
                    </a:p>
                  </a:txBody>
                  <a:tcPr marT="45724" marB="45724"/>
                </a:tc>
                <a:tc>
                  <a:txBody>
                    <a:bodyPr/>
                    <a:lstStyle/>
                    <a:p>
                      <a:pPr algn="ctr">
                        <a:spcBef>
                          <a:spcPts val="0"/>
                        </a:spcBef>
                      </a:pPr>
                      <a:r>
                        <a:rPr lang="en-US" sz="2400" smtClean="0"/>
                        <a:t>Quan trọng</a:t>
                      </a:r>
                      <a:endParaRPr lang="en-US" sz="2400">
                        <a:latin typeface="+mj-lt"/>
                      </a:endParaRPr>
                    </a:p>
                  </a:txBody>
                  <a:tcPr marT="45724" marB="45724"/>
                </a:tc>
                <a:tc>
                  <a:txBody>
                    <a:bodyPr/>
                    <a:lstStyle/>
                    <a:p>
                      <a:pPr algn="ctr">
                        <a:spcBef>
                          <a:spcPts val="0"/>
                        </a:spcBef>
                      </a:pPr>
                      <a:r>
                        <a:rPr lang="en-US" sz="2400" smtClean="0"/>
                        <a:t>Không</a:t>
                      </a:r>
                      <a:r>
                        <a:rPr lang="en-US" sz="2400" baseline="0" smtClean="0"/>
                        <a:t> quan trọng</a:t>
                      </a:r>
                      <a:endParaRPr lang="en-US" sz="2400">
                        <a:latin typeface="+mj-lt"/>
                      </a:endParaRPr>
                    </a:p>
                  </a:txBody>
                  <a:tcPr marT="45724" marB="45724"/>
                </a:tc>
              </a:tr>
              <a:tr h="823027">
                <a:tc>
                  <a:txBody>
                    <a:bodyPr/>
                    <a:lstStyle/>
                    <a:p>
                      <a:pPr algn="ctr">
                        <a:spcBef>
                          <a:spcPts val="0"/>
                        </a:spcBef>
                      </a:pPr>
                      <a:r>
                        <a:rPr lang="en-US" sz="2400" dirty="0" err="1" smtClean="0"/>
                        <a:t>Sản</a:t>
                      </a:r>
                      <a:r>
                        <a:rPr lang="en-US" sz="2400" dirty="0" smtClean="0"/>
                        <a:t> </a:t>
                      </a:r>
                      <a:r>
                        <a:rPr lang="en-US" sz="2400" dirty="0" err="1" smtClean="0"/>
                        <a:t>phẩm</a:t>
                      </a:r>
                      <a:r>
                        <a:rPr lang="en-US" sz="2400" baseline="0" dirty="0" smtClean="0"/>
                        <a:t> </a:t>
                      </a:r>
                      <a:r>
                        <a:rPr lang="en-US" sz="2400" baseline="0" dirty="0" err="1" smtClean="0"/>
                        <a:t>điển</a:t>
                      </a:r>
                      <a:r>
                        <a:rPr lang="en-US" sz="2400" baseline="0" dirty="0" smtClean="0"/>
                        <a:t> </a:t>
                      </a:r>
                      <a:r>
                        <a:rPr lang="en-US" sz="2400" baseline="0" dirty="0" err="1" smtClean="0"/>
                        <a:t>hình</a:t>
                      </a:r>
                      <a:endParaRPr lang="en-US" sz="2400" dirty="0">
                        <a:solidFill>
                          <a:srgbClr val="0070C0"/>
                        </a:solidFill>
                        <a:latin typeface="+mj-lt"/>
                      </a:endParaRPr>
                    </a:p>
                  </a:txBody>
                  <a:tcPr marT="45724" marB="45724">
                    <a:solidFill>
                      <a:srgbClr val="FFFF00"/>
                    </a:solidFill>
                  </a:tcPr>
                </a:tc>
                <a:tc>
                  <a:txBody>
                    <a:bodyPr/>
                    <a:lstStyle/>
                    <a:p>
                      <a:pPr algn="ctr">
                        <a:spcBef>
                          <a:spcPts val="0"/>
                        </a:spcBef>
                      </a:pPr>
                      <a:r>
                        <a:rPr lang="en-US" sz="2400" smtClean="0"/>
                        <a:t>Nông</a:t>
                      </a:r>
                      <a:r>
                        <a:rPr lang="en-US" sz="2400" baseline="0" smtClean="0"/>
                        <a:t> nghiệp</a:t>
                      </a:r>
                      <a:endParaRPr lang="en-US" sz="2400">
                        <a:latin typeface="+mj-lt"/>
                      </a:endParaRPr>
                    </a:p>
                  </a:txBody>
                  <a:tcPr marT="45724" marB="45724"/>
                </a:tc>
                <a:tc>
                  <a:txBody>
                    <a:bodyPr/>
                    <a:lstStyle/>
                    <a:p>
                      <a:pPr algn="ctr">
                        <a:spcBef>
                          <a:spcPts val="0"/>
                        </a:spcBef>
                      </a:pPr>
                      <a:r>
                        <a:rPr lang="en-US" sz="2400" smtClean="0"/>
                        <a:t>Bán</a:t>
                      </a:r>
                      <a:r>
                        <a:rPr lang="en-US" sz="2400" baseline="0" smtClean="0"/>
                        <a:t> lẻ</a:t>
                      </a:r>
                      <a:endParaRPr lang="en-US" sz="2400">
                        <a:latin typeface="+mj-lt"/>
                      </a:endParaRPr>
                    </a:p>
                  </a:txBody>
                  <a:tcPr marT="45724" marB="45724"/>
                </a:tc>
                <a:tc>
                  <a:txBody>
                    <a:bodyPr/>
                    <a:lstStyle/>
                    <a:p>
                      <a:pPr algn="ctr">
                        <a:spcBef>
                          <a:spcPts val="0"/>
                        </a:spcBef>
                      </a:pPr>
                      <a:r>
                        <a:rPr lang="en-US" sz="2400" smtClean="0"/>
                        <a:t>Công</a:t>
                      </a:r>
                      <a:r>
                        <a:rPr lang="en-US" sz="2400" baseline="0" smtClean="0"/>
                        <a:t> nghiệp</a:t>
                      </a:r>
                      <a:endParaRPr lang="en-US" sz="2400">
                        <a:latin typeface="+mj-lt"/>
                      </a:endParaRPr>
                    </a:p>
                  </a:txBody>
                  <a:tcPr marT="45724" marB="45724"/>
                </a:tc>
                <a:tc>
                  <a:txBody>
                    <a:bodyPr/>
                    <a:lstStyle/>
                    <a:p>
                      <a:pPr algn="ctr">
                        <a:spcBef>
                          <a:spcPts val="0"/>
                        </a:spcBef>
                      </a:pPr>
                      <a:r>
                        <a:rPr lang="en-US" sz="2400" smtClean="0"/>
                        <a:t>Công</a:t>
                      </a:r>
                      <a:r>
                        <a:rPr lang="en-US" sz="2400" baseline="0" smtClean="0"/>
                        <a:t> cộng</a:t>
                      </a:r>
                      <a:endParaRPr lang="en-US" sz="2400">
                        <a:latin typeface="+mj-lt"/>
                      </a:endParaRPr>
                    </a:p>
                  </a:txBody>
                  <a:tcPr marT="45724" marB="45724"/>
                </a:tc>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1252D4-E848-42BD-B850-259263FF7B5F}" type="slidenum">
              <a:rPr lang="en-US" altLang="vi-VN" sz="1400"/>
              <a:pPr>
                <a:spcBef>
                  <a:spcPct val="0"/>
                </a:spcBef>
                <a:buFontTx/>
                <a:buNone/>
              </a:pPr>
              <a:t>50</a:t>
            </a:fld>
            <a:endParaRPr lang="en-US" altLang="vi-VN" sz="1400"/>
          </a:p>
        </p:txBody>
      </p:sp>
      <p:sp>
        <p:nvSpPr>
          <p:cNvPr id="22538" name="Rectangle 11"/>
          <p:cNvSpPr>
            <a:spLocks noGrp="1" noChangeArrowheads="1"/>
          </p:cNvSpPr>
          <p:nvPr>
            <p:ph type="title"/>
          </p:nvPr>
        </p:nvSpPr>
        <p:spPr>
          <a:xfrm>
            <a:off x="75005" y="447753"/>
            <a:ext cx="9144000" cy="792162"/>
          </a:xfrm>
          <a:noFill/>
        </p:spPr>
        <p:txBody>
          <a:bodyPr/>
          <a:lstStyle/>
          <a:p>
            <a:pPr algn="ctr" eaLnBrk="1" hangingPunct="1"/>
            <a:r>
              <a:rPr lang="en-US" altLang="vi-VN" sz="2800" b="1" noProof="1" smtClean="0">
                <a:solidFill>
                  <a:srgbClr val="FF0000"/>
                </a:solidFill>
              </a:rPr>
              <a:t>IV. </a:t>
            </a:r>
            <a:r>
              <a:rPr lang="en-US" altLang="vi-VN" sz="2800" b="1" smtClean="0">
                <a:solidFill>
                  <a:srgbClr val="FF0000"/>
                </a:solidFill>
              </a:rPr>
              <a:t>THỊ TRƯỜNG </a:t>
            </a:r>
            <a:r>
              <a:rPr lang="en-US" altLang="vi-VN" sz="2800" b="1" noProof="1" smtClean="0">
                <a:solidFill>
                  <a:srgbClr val="FF0000"/>
                </a:solidFill>
              </a:rPr>
              <a:t>ĐỘ</a:t>
            </a:r>
            <a:r>
              <a:rPr lang="en-US" altLang="vi-VN" sz="2800" b="1" smtClean="0">
                <a:solidFill>
                  <a:srgbClr val="FF0000"/>
                </a:solidFill>
              </a:rPr>
              <a:t>C</a:t>
            </a:r>
            <a:r>
              <a:rPr lang="en-US" altLang="vi-VN" sz="2800" b="1" noProof="1" smtClean="0">
                <a:solidFill>
                  <a:srgbClr val="FF0000"/>
                </a:solidFill>
              </a:rPr>
              <a:t> QUYỀN NHÓM</a:t>
            </a:r>
            <a:r>
              <a:rPr lang="en-US" altLang="vi-VN" sz="2800" b="1" smtClean="0">
                <a:solidFill>
                  <a:srgbClr val="FF0000"/>
                </a:solidFill>
              </a:rPr>
              <a:t> </a:t>
            </a:r>
            <a:br>
              <a:rPr lang="en-US" altLang="vi-VN" sz="2800" b="1" smtClean="0">
                <a:solidFill>
                  <a:srgbClr val="FF0000"/>
                </a:solidFill>
              </a:rPr>
            </a:br>
            <a:r>
              <a:rPr lang="en-US" altLang="vi-VN" sz="2800" b="1" smtClean="0">
                <a:solidFill>
                  <a:srgbClr val="3351E9"/>
                </a:solidFill>
              </a:rPr>
              <a:t>(</a:t>
            </a:r>
            <a:r>
              <a:rPr lang="en-US" altLang="vi-VN" sz="2800" b="1" smtClean="0">
                <a:solidFill>
                  <a:srgbClr val="3351E9"/>
                </a:solidFill>
              </a:rPr>
              <a:t>Oligopoly Market).</a:t>
            </a:r>
            <a:endParaRPr lang="en-US" altLang="vi-VN" sz="2800" b="1" noProof="1" smtClean="0">
              <a:solidFill>
                <a:srgbClr val="3351E9"/>
              </a:solidFill>
            </a:endParaRPr>
          </a:p>
        </p:txBody>
      </p:sp>
      <p:sp>
        <p:nvSpPr>
          <p:cNvPr id="22539" name="Rectangle 12"/>
          <p:cNvSpPr>
            <a:spLocks noGrp="1" noChangeArrowheads="1"/>
          </p:cNvSpPr>
          <p:nvPr>
            <p:ph type="body" idx="1"/>
          </p:nvPr>
        </p:nvSpPr>
        <p:spPr>
          <a:xfrm>
            <a:off x="395288" y="1600575"/>
            <a:ext cx="8229600" cy="676275"/>
          </a:xfrm>
        </p:spPr>
        <p:txBody>
          <a:bodyPr/>
          <a:lstStyle/>
          <a:p>
            <a:pPr marL="609600" indent="-609600" eaLnBrk="1" hangingPunct="1">
              <a:buFontTx/>
              <a:buNone/>
            </a:pPr>
            <a:r>
              <a:rPr lang="en-US" altLang="vi-VN" sz="2400" b="1" smtClean="0">
                <a:solidFill>
                  <a:srgbClr val="0000CC"/>
                </a:solidFill>
              </a:rPr>
              <a:t>1. </a:t>
            </a:r>
            <a:r>
              <a:rPr lang="en-US" altLang="vi-VN" sz="2400" b="1" noProof="1" smtClean="0">
                <a:solidFill>
                  <a:srgbClr val="0000CC"/>
                </a:solidFill>
              </a:rPr>
              <a:t>Đặc </a:t>
            </a:r>
            <a:r>
              <a:rPr lang="en-US" altLang="vi-VN" sz="2400" b="1" noProof="1" smtClean="0">
                <a:solidFill>
                  <a:srgbClr val="0000CC"/>
                </a:solidFill>
              </a:rPr>
              <a:t>tr</a:t>
            </a:r>
            <a:r>
              <a:rPr lang="vi-VN" altLang="vi-VN" sz="2400" b="1" noProof="1" smtClean="0">
                <a:solidFill>
                  <a:srgbClr val="0000CC"/>
                </a:solidFill>
              </a:rPr>
              <a:t>ưng của </a:t>
            </a:r>
            <a:r>
              <a:rPr lang="en-US" altLang="vi-VN" sz="2400" b="1" smtClean="0">
                <a:solidFill>
                  <a:srgbClr val="0000CC"/>
                </a:solidFill>
              </a:rPr>
              <a:t>th</a:t>
            </a:r>
            <a:r>
              <a:rPr lang="en-US" altLang="vi-VN" sz="2400" b="1" noProof="1" smtClean="0">
                <a:solidFill>
                  <a:srgbClr val="0000CC"/>
                </a:solidFill>
              </a:rPr>
              <a:t>ị</a:t>
            </a:r>
            <a:r>
              <a:rPr lang="en-US" altLang="vi-VN" sz="2400" b="1" smtClean="0">
                <a:solidFill>
                  <a:srgbClr val="0000CC"/>
                </a:solidFill>
              </a:rPr>
              <a:t> tr</a:t>
            </a:r>
            <a:r>
              <a:rPr lang="vi-VN" altLang="vi-VN" sz="2400" b="1" noProof="1" smtClean="0">
                <a:solidFill>
                  <a:srgbClr val="0000CC"/>
                </a:solidFill>
              </a:rPr>
              <a:t>ườ</a:t>
            </a:r>
            <a:r>
              <a:rPr lang="en-US" altLang="vi-VN" sz="2400" b="1" smtClean="0">
                <a:solidFill>
                  <a:srgbClr val="0000CC"/>
                </a:solidFill>
              </a:rPr>
              <a:t>ng </a:t>
            </a:r>
            <a:r>
              <a:rPr lang="en-US" altLang="vi-VN" sz="2400" b="1" noProof="1" smtClean="0">
                <a:solidFill>
                  <a:srgbClr val="0000CC"/>
                </a:solidFill>
              </a:rPr>
              <a:t>độc q</a:t>
            </a:r>
            <a:r>
              <a:rPr lang="en-US" altLang="vi-VN" sz="2400" b="1" smtClean="0">
                <a:solidFill>
                  <a:srgbClr val="0000CC"/>
                </a:solidFill>
              </a:rPr>
              <a:t>u</a:t>
            </a:r>
            <a:r>
              <a:rPr lang="en-US" altLang="vi-VN" sz="2400" b="1" noProof="1" smtClean="0">
                <a:solidFill>
                  <a:srgbClr val="0000CC"/>
                </a:solidFill>
              </a:rPr>
              <a:t>yền nhóm</a:t>
            </a:r>
            <a:r>
              <a:rPr lang="en-US" altLang="vi-VN" sz="2400" smtClean="0">
                <a:solidFill>
                  <a:srgbClr val="0000CC"/>
                </a:solidFill>
              </a:rPr>
              <a:t>.</a:t>
            </a:r>
            <a:endParaRPr lang="en-US" altLang="vi-VN" sz="2400" noProof="1" smtClean="0">
              <a:solidFill>
                <a:srgbClr val="0000CC"/>
              </a:solidFill>
            </a:endParaRPr>
          </a:p>
        </p:txBody>
      </p:sp>
      <p:graphicFrame>
        <p:nvGraphicFramePr>
          <p:cNvPr id="2" name="Diagram 1"/>
          <p:cNvGraphicFramePr/>
          <p:nvPr>
            <p:extLst>
              <p:ext uri="{D42A27DB-BD31-4B8C-83A1-F6EECF244321}">
                <p14:modId xmlns:p14="http://schemas.microsoft.com/office/powerpoint/2010/main" val="4018909425"/>
              </p:ext>
            </p:extLst>
          </p:nvPr>
        </p:nvGraphicFramePr>
        <p:xfrm>
          <a:off x="693095" y="2200040"/>
          <a:ext cx="7432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680624"/>
      </p:ext>
    </p:extLst>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txBox="1">
            <a:spLocks noChangeArrowheads="1"/>
          </p:cNvSpPr>
          <p:nvPr/>
        </p:nvSpPr>
        <p:spPr bwMode="auto">
          <a:xfrm>
            <a:off x="395288" y="548625"/>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B32C16"/>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F5CD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609600" indent="-609600" eaLnBrk="1" hangingPunct="1">
              <a:buFontTx/>
              <a:buNone/>
            </a:pPr>
            <a:r>
              <a:rPr lang="en-US" altLang="vi-VN" sz="2800" b="1" smtClean="0">
                <a:solidFill>
                  <a:srgbClr val="0000CC"/>
                </a:solidFill>
              </a:rPr>
              <a:t>1. </a:t>
            </a:r>
            <a:r>
              <a:rPr lang="en-US" altLang="vi-VN" sz="2800" b="1" noProof="1" smtClean="0">
                <a:solidFill>
                  <a:srgbClr val="0000CC"/>
                </a:solidFill>
              </a:rPr>
              <a:t>Đặc tr</a:t>
            </a:r>
            <a:r>
              <a:rPr lang="vi-VN" altLang="vi-VN" sz="2800" b="1" noProof="1" smtClean="0">
                <a:solidFill>
                  <a:srgbClr val="0000CC"/>
                </a:solidFill>
              </a:rPr>
              <a:t>ưng của </a:t>
            </a:r>
            <a:r>
              <a:rPr lang="en-US" altLang="vi-VN" sz="2800" b="1" smtClean="0">
                <a:solidFill>
                  <a:srgbClr val="0000CC"/>
                </a:solidFill>
              </a:rPr>
              <a:t>th</a:t>
            </a:r>
            <a:r>
              <a:rPr lang="en-US" altLang="vi-VN" sz="2800" b="1" noProof="1" smtClean="0">
                <a:solidFill>
                  <a:srgbClr val="0000CC"/>
                </a:solidFill>
              </a:rPr>
              <a:t>ị</a:t>
            </a:r>
            <a:r>
              <a:rPr lang="en-US" altLang="vi-VN" sz="2800" b="1" smtClean="0">
                <a:solidFill>
                  <a:srgbClr val="0000CC"/>
                </a:solidFill>
              </a:rPr>
              <a:t> tr</a:t>
            </a:r>
            <a:r>
              <a:rPr lang="vi-VN" altLang="vi-VN" sz="2800" b="1" noProof="1" smtClean="0">
                <a:solidFill>
                  <a:srgbClr val="0000CC"/>
                </a:solidFill>
              </a:rPr>
              <a:t>ườ</a:t>
            </a:r>
            <a:r>
              <a:rPr lang="en-US" altLang="vi-VN" sz="2800" b="1" smtClean="0">
                <a:solidFill>
                  <a:srgbClr val="0000CC"/>
                </a:solidFill>
              </a:rPr>
              <a:t>ng </a:t>
            </a:r>
            <a:r>
              <a:rPr lang="en-US" altLang="vi-VN" sz="2800" b="1" noProof="1" smtClean="0">
                <a:solidFill>
                  <a:srgbClr val="0000CC"/>
                </a:solidFill>
              </a:rPr>
              <a:t>độc q</a:t>
            </a:r>
            <a:r>
              <a:rPr lang="en-US" altLang="vi-VN" sz="2800" b="1" smtClean="0">
                <a:solidFill>
                  <a:srgbClr val="0000CC"/>
                </a:solidFill>
              </a:rPr>
              <a:t>u</a:t>
            </a:r>
            <a:r>
              <a:rPr lang="en-US" altLang="vi-VN" sz="2800" b="1" noProof="1" smtClean="0">
                <a:solidFill>
                  <a:srgbClr val="0000CC"/>
                </a:solidFill>
              </a:rPr>
              <a:t>yền nhóm</a:t>
            </a:r>
            <a:r>
              <a:rPr lang="en-US" altLang="vi-VN" sz="2800" smtClean="0">
                <a:solidFill>
                  <a:srgbClr val="0000CC"/>
                </a:solidFill>
              </a:rPr>
              <a:t>.</a:t>
            </a:r>
            <a:endParaRPr lang="en-US" altLang="vi-VN" sz="2800" noProof="1" smtClean="0">
              <a:solidFill>
                <a:srgbClr val="0000CC"/>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68695606"/>
              </p:ext>
            </p:extLst>
          </p:nvPr>
        </p:nvGraphicFramePr>
        <p:xfrm>
          <a:off x="5280" y="166237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083529"/>
      </p:ext>
    </p:extLst>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7C7F27-7D25-4E33-96E4-45CC7FE5F47B}" type="slidenum">
              <a:rPr lang="en-US" altLang="vi-VN" sz="1400"/>
              <a:pPr>
                <a:spcBef>
                  <a:spcPct val="0"/>
                </a:spcBef>
                <a:buFontTx/>
                <a:buNone/>
              </a:pPr>
              <a:t>52</a:t>
            </a:fld>
            <a:endParaRPr lang="en-US" altLang="vi-VN" sz="1400"/>
          </a:p>
        </p:txBody>
      </p:sp>
      <p:sp>
        <p:nvSpPr>
          <p:cNvPr id="68610" name="Rectangle 2"/>
          <p:cNvSpPr>
            <a:spLocks noGrp="1" noChangeArrowheads="1"/>
          </p:cNvSpPr>
          <p:nvPr>
            <p:ph type="title"/>
          </p:nvPr>
        </p:nvSpPr>
        <p:spPr>
          <a:xfrm>
            <a:off x="113410" y="338300"/>
            <a:ext cx="8414305" cy="863210"/>
          </a:xfrm>
          <a:noFill/>
        </p:spPr>
        <p:txBody>
          <a:bodyPr/>
          <a:lstStyle/>
          <a:p>
            <a:pPr algn="l" eaLnBrk="1" hangingPunct="1">
              <a:defRPr/>
            </a:pPr>
            <a:r>
              <a:rPr lang="en-US" altLang="vi-VN" sz="2800" b="1" smtClean="0">
                <a:solidFill>
                  <a:srgbClr val="3351E9"/>
                </a:solidFill>
              </a:rPr>
              <a:t>2. </a:t>
            </a:r>
            <a:r>
              <a:rPr lang="en-US" altLang="vi-VN" sz="2800" b="1">
                <a:solidFill>
                  <a:srgbClr val="3351E9"/>
                </a:solidFill>
              </a:rPr>
              <a:t>C</a:t>
            </a:r>
            <a:r>
              <a:rPr altLang="vi-VN" sz="2800" b="1" noProof="1">
                <a:solidFill>
                  <a:srgbClr val="3351E9"/>
                </a:solidFill>
              </a:rPr>
              <a:t>ác DN độc quyền nhóm</a:t>
            </a:r>
            <a:r>
              <a:rPr lang="en-US" altLang="vi-VN" sz="2800" b="1">
                <a:solidFill>
                  <a:srgbClr val="3351E9"/>
                </a:solidFill>
              </a:rPr>
              <a:t> c</a:t>
            </a:r>
            <a:r>
              <a:rPr altLang="vi-VN" sz="2800" b="1" noProof="1">
                <a:solidFill>
                  <a:srgbClr val="3351E9"/>
                </a:solidFill>
              </a:rPr>
              <a:t>ạnh tranh </a:t>
            </a:r>
            <a:r>
              <a:rPr lang="en-US" altLang="vi-VN" sz="2800" b="1">
                <a:solidFill>
                  <a:srgbClr val="3351E9"/>
                </a:solidFill>
              </a:rPr>
              <a:t>với </a:t>
            </a:r>
            <a:r>
              <a:rPr lang="en-US" altLang="vi-VN" sz="2800" b="1">
                <a:solidFill>
                  <a:srgbClr val="3351E9"/>
                </a:solidFill>
              </a:rPr>
              <a:t>nhau</a:t>
            </a:r>
            <a:r>
              <a:rPr altLang="vi-VN" sz="2800" b="1" noProof="1">
                <a:solidFill>
                  <a:srgbClr val="3351E9"/>
                </a:solidFill>
              </a:rPr>
              <a:t> </a:t>
            </a:r>
            <a:endParaRPr altLang="vi-VN" sz="2800" b="1" noProof="1">
              <a:solidFill>
                <a:srgbClr val="3351E9"/>
              </a:solidFill>
            </a:endParaRPr>
          </a:p>
        </p:txBody>
      </p:sp>
      <p:sp>
        <p:nvSpPr>
          <p:cNvPr id="68611" name="Rectangle 3"/>
          <p:cNvSpPr>
            <a:spLocks noGrp="1" noChangeArrowheads="1"/>
          </p:cNvSpPr>
          <p:nvPr>
            <p:ph type="body" idx="1"/>
          </p:nvPr>
        </p:nvSpPr>
        <p:spPr>
          <a:xfrm>
            <a:off x="501070" y="1547155"/>
            <a:ext cx="8153400" cy="4495800"/>
          </a:xfrm>
        </p:spPr>
        <p:txBody>
          <a:bodyPr/>
          <a:lstStyle/>
          <a:p>
            <a:pPr marL="609600" indent="-609600" eaLnBrk="1" hangingPunct="1">
              <a:lnSpc>
                <a:spcPct val="150000"/>
              </a:lnSpc>
              <a:spcBef>
                <a:spcPts val="0"/>
              </a:spcBef>
              <a:buFont typeface="Wingdings" panose="05000000000000000000" pitchFamily="2" charset="2"/>
              <a:buChar char="Ø"/>
            </a:pPr>
            <a:r>
              <a:rPr lang="en-US" altLang="vi-VN" sz="2400" b="1" smtClean="0">
                <a:solidFill>
                  <a:srgbClr val="0000CC"/>
                </a:solidFill>
              </a:rPr>
              <a:t>C</a:t>
            </a:r>
            <a:r>
              <a:rPr lang="en-US" altLang="vi-VN" sz="2400" b="1" noProof="1" smtClean="0">
                <a:solidFill>
                  <a:srgbClr val="0000CC"/>
                </a:solidFill>
              </a:rPr>
              <a:t>ạnh tranh về giá</a:t>
            </a:r>
            <a:endParaRPr lang="en-US" altLang="vi-VN" sz="2400" noProof="1" smtClean="0">
              <a:solidFill>
                <a:srgbClr val="0000CC"/>
              </a:solidFill>
            </a:endParaRPr>
          </a:p>
          <a:p>
            <a:pPr marL="609600" indent="-609600" eaLnBrk="1" hangingPunct="1">
              <a:lnSpc>
                <a:spcPct val="150000"/>
              </a:lnSpc>
              <a:spcBef>
                <a:spcPts val="0"/>
              </a:spcBef>
              <a:buFontTx/>
              <a:buNone/>
            </a:pPr>
            <a:r>
              <a:rPr lang="en-US" altLang="vi-VN" sz="2000" noProof="1" smtClean="0"/>
              <a:t>	Một DN hạ giá để mở rộng thị phần, có thể có 2 tr</a:t>
            </a:r>
            <a:r>
              <a:rPr lang="vi-VN" altLang="vi-VN" sz="2000" noProof="1" smtClean="0"/>
              <a:t>ường hợp xảy ra: </a:t>
            </a:r>
          </a:p>
          <a:p>
            <a:pPr marL="609600" indent="-609600" eaLnBrk="1" hangingPunct="1">
              <a:lnSpc>
                <a:spcPct val="150000"/>
              </a:lnSpc>
              <a:spcBef>
                <a:spcPts val="0"/>
              </a:spcBef>
              <a:buFontTx/>
              <a:buAutoNum type="arabicPeriod"/>
            </a:pPr>
            <a:r>
              <a:rPr lang="vi-VN" altLang="vi-VN" sz="2000" noProof="1" smtClean="0"/>
              <a:t>Các DN khác hạ giá thấp hơn để trả đ</a:t>
            </a:r>
            <a:r>
              <a:rPr lang="en-US" altLang="vi-VN" sz="2000" smtClean="0"/>
              <a:t>ũ</a:t>
            </a:r>
            <a:r>
              <a:rPr lang="en-US" altLang="vi-VN" sz="2000" noProof="1" smtClean="0"/>
              <a:t>a -&gt; giá có thể tiếp tục giảm xuống, xảy ra tình trạng chiến tranh </a:t>
            </a:r>
            <a:r>
              <a:rPr lang="en-US" altLang="vi-VN" sz="2000" noProof="1" smtClean="0"/>
              <a:t>về </a:t>
            </a:r>
            <a:r>
              <a:rPr lang="en-US" altLang="vi-VN" sz="2000" noProof="1" smtClean="0"/>
              <a:t>giá.</a:t>
            </a:r>
          </a:p>
          <a:p>
            <a:pPr marL="609600" indent="-609600" eaLnBrk="1" hangingPunct="1">
              <a:lnSpc>
                <a:spcPct val="150000"/>
              </a:lnSpc>
              <a:spcBef>
                <a:spcPts val="0"/>
              </a:spcBef>
              <a:buFontTx/>
              <a:buAutoNum type="arabicPeriod"/>
            </a:pPr>
            <a:r>
              <a:rPr lang="en-US" altLang="vi-VN" sz="2000" noProof="1" smtClean="0"/>
              <a:t>Các </a:t>
            </a:r>
            <a:r>
              <a:rPr lang="en-US" altLang="vi-VN" sz="2000" noProof="1" smtClean="0"/>
              <a:t>DN không áp dụng biện pháp giảm giá thấp h</a:t>
            </a:r>
            <a:r>
              <a:rPr lang="vi-VN" altLang="vi-VN" sz="2000" noProof="1" smtClean="0"/>
              <a:t>ơn để trả đũa nhưng cũng giả</a:t>
            </a:r>
            <a:r>
              <a:rPr lang="en-US" altLang="vi-VN" sz="2000" smtClean="0"/>
              <a:t>m</a:t>
            </a:r>
            <a:r>
              <a:rPr lang="en-US" altLang="vi-VN" sz="2000" noProof="1" smtClean="0"/>
              <a:t> giá để giữ khách hàng -&gt; cầu sản phẩm của các DN chỉ tăng ít. </a:t>
            </a:r>
          </a:p>
          <a:p>
            <a:pPr marL="609600" indent="-609600" eaLnBrk="1" hangingPunct="1">
              <a:lnSpc>
                <a:spcPct val="150000"/>
              </a:lnSpc>
              <a:spcBef>
                <a:spcPts val="0"/>
              </a:spcBef>
            </a:pPr>
            <a:r>
              <a:rPr lang="en-US" altLang="vi-VN" sz="2000" noProof="1" smtClean="0"/>
              <a:t>Trong khi, nếu DN đ</a:t>
            </a:r>
            <a:r>
              <a:rPr lang="vi-VN" altLang="vi-VN" sz="2000" noProof="1" smtClean="0"/>
              <a:t>ơn phương tăng giá, các DN khác sẽ không tăng giá theo nên cầu SP của DN này giảm xuống nhiều. </a:t>
            </a:r>
          </a:p>
          <a:p>
            <a:pPr marL="609600" indent="-609600" eaLnBrk="1" hangingPunct="1">
              <a:lnSpc>
                <a:spcPct val="150000"/>
              </a:lnSpc>
              <a:spcBef>
                <a:spcPts val="0"/>
              </a:spcBef>
              <a:buFontTx/>
              <a:buNone/>
            </a:pPr>
            <a:r>
              <a:rPr lang="vi-VN" altLang="vi-VN" sz="2000" noProof="1" smtClean="0"/>
              <a:t>=&gt; Đ</a:t>
            </a:r>
            <a:r>
              <a:rPr lang="en-US" altLang="vi-VN" sz="2000" smtClean="0"/>
              <a:t>ườ</a:t>
            </a:r>
            <a:r>
              <a:rPr lang="en-US" altLang="vi-VN" sz="2000" noProof="1" smtClean="0"/>
              <a:t>ng cầu của DN là đ</a:t>
            </a:r>
            <a:r>
              <a:rPr lang="vi-VN" altLang="vi-VN" sz="2000" noProof="1" smtClean="0"/>
              <a:t>ường cầu gấp khúc.</a:t>
            </a:r>
          </a:p>
        </p:txBody>
      </p:sp>
    </p:spTree>
    <p:extLst>
      <p:ext uri="{BB962C8B-B14F-4D97-AF65-F5344CB8AC3E}">
        <p14:creationId xmlns:p14="http://schemas.microsoft.com/office/powerpoint/2010/main" val="276185441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2000" fill="hold"/>
                                        <p:tgtEl>
                                          <p:spTgt spid="68610"/>
                                        </p:tgtEl>
                                        <p:attrNameLst>
                                          <p:attrName>ppt_w</p:attrName>
                                        </p:attrNameLst>
                                      </p:cBhvr>
                                      <p:tavLst>
                                        <p:tav tm="0">
                                          <p:val>
                                            <p:strVal val="#ppt_w*2.5"/>
                                          </p:val>
                                        </p:tav>
                                        <p:tav tm="100000">
                                          <p:val>
                                            <p:strVal val="#ppt_w"/>
                                          </p:val>
                                        </p:tav>
                                      </p:tavLst>
                                    </p:anim>
                                    <p:anim calcmode="lin" valueType="num">
                                      <p:cBhvr>
                                        <p:cTn id="8" dur="2000" fill="hold"/>
                                        <p:tgtEl>
                                          <p:spTgt spid="68610"/>
                                        </p:tgtEl>
                                        <p:attrNameLst>
                                          <p:attrName>ppt_h</p:attrName>
                                        </p:attrNameLst>
                                      </p:cBhvr>
                                      <p:tavLst>
                                        <p:tav tm="0">
                                          <p:val>
                                            <p:strVal val="#ppt_h"/>
                                          </p:val>
                                        </p:tav>
                                        <p:tav tm="100000">
                                          <p:val>
                                            <p:strVal val="#ppt_h"/>
                                          </p:val>
                                        </p:tav>
                                      </p:tavLst>
                                    </p:anim>
                                    <p:anim calcmode="lin" valueType="num">
                                      <p:cBhvr>
                                        <p:cTn id="9" dur="2000" fill="hold"/>
                                        <p:tgtEl>
                                          <p:spTgt spid="68610"/>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68610"/>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686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611">
                                            <p:txEl>
                                              <p:pRg st="0" end="0"/>
                                            </p:txEl>
                                          </p:spTgt>
                                        </p:tgtEl>
                                        <p:attrNameLst>
                                          <p:attrName>style.visibility</p:attrName>
                                        </p:attrNameLst>
                                      </p:cBhvr>
                                      <p:to>
                                        <p:strVal val="visible"/>
                                      </p:to>
                                    </p:set>
                                    <p:animEffect transition="in" filter="wipe(left)">
                                      <p:cBhvr>
                                        <p:cTn id="16" dur="500"/>
                                        <p:tgtEl>
                                          <p:spTgt spid="6861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611">
                                            <p:txEl>
                                              <p:pRg st="1" end="1"/>
                                            </p:txEl>
                                          </p:spTgt>
                                        </p:tgtEl>
                                        <p:attrNameLst>
                                          <p:attrName>style.visibility</p:attrName>
                                        </p:attrNameLst>
                                      </p:cBhvr>
                                      <p:to>
                                        <p:strVal val="visible"/>
                                      </p:to>
                                    </p:set>
                                    <p:animEffect transition="in" filter="wipe(left)">
                                      <p:cBhvr>
                                        <p:cTn id="21" dur="500"/>
                                        <p:tgtEl>
                                          <p:spTgt spid="6861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8611">
                                            <p:txEl>
                                              <p:pRg st="2" end="2"/>
                                            </p:txEl>
                                          </p:spTgt>
                                        </p:tgtEl>
                                        <p:attrNameLst>
                                          <p:attrName>style.visibility</p:attrName>
                                        </p:attrNameLst>
                                      </p:cBhvr>
                                      <p:to>
                                        <p:strVal val="visible"/>
                                      </p:to>
                                    </p:set>
                                    <p:animEffect transition="in" filter="wipe(left)">
                                      <p:cBhvr>
                                        <p:cTn id="26" dur="500"/>
                                        <p:tgtEl>
                                          <p:spTgt spid="686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8611">
                                            <p:txEl>
                                              <p:pRg st="3" end="3"/>
                                            </p:txEl>
                                          </p:spTgt>
                                        </p:tgtEl>
                                        <p:attrNameLst>
                                          <p:attrName>style.visibility</p:attrName>
                                        </p:attrNameLst>
                                      </p:cBhvr>
                                      <p:to>
                                        <p:strVal val="visible"/>
                                      </p:to>
                                    </p:set>
                                    <p:animEffect transition="in" filter="wipe(left)">
                                      <p:cBhvr>
                                        <p:cTn id="31" dur="500"/>
                                        <p:tgtEl>
                                          <p:spTgt spid="68611">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611">
                                            <p:txEl>
                                              <p:pRg st="4" end="4"/>
                                            </p:txEl>
                                          </p:spTgt>
                                        </p:tgtEl>
                                        <p:attrNameLst>
                                          <p:attrName>style.visibility</p:attrName>
                                        </p:attrNameLst>
                                      </p:cBhvr>
                                      <p:to>
                                        <p:strVal val="visible"/>
                                      </p:to>
                                    </p:set>
                                    <p:animEffect transition="in" filter="wipe(left)">
                                      <p:cBhvr>
                                        <p:cTn id="36" dur="500"/>
                                        <p:tgtEl>
                                          <p:spTgt spid="68611">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8611">
                                            <p:txEl>
                                              <p:pRg st="5" end="5"/>
                                            </p:txEl>
                                          </p:spTgt>
                                        </p:tgtEl>
                                        <p:attrNameLst>
                                          <p:attrName>style.visibility</p:attrName>
                                        </p:attrNameLst>
                                      </p:cBhvr>
                                      <p:to>
                                        <p:strVal val="visible"/>
                                      </p:to>
                                    </p:set>
                                    <p:animEffect transition="in" filter="wipe(left)">
                                      <p:cBhvr>
                                        <p:cTn id="41"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EBDFF4-AD4A-4547-B8F1-FB29F0135C7D}" type="slidenum">
              <a:rPr lang="en-US" altLang="vi-VN" sz="1400"/>
              <a:pPr>
                <a:spcBef>
                  <a:spcPct val="0"/>
                </a:spcBef>
                <a:buFontTx/>
                <a:buNone/>
              </a:pPr>
              <a:t>53</a:t>
            </a:fld>
            <a:endParaRPr lang="en-US" altLang="vi-VN" sz="1400"/>
          </a:p>
        </p:txBody>
      </p:sp>
      <p:sp>
        <p:nvSpPr>
          <p:cNvPr id="69637" name="Rectangle 5"/>
          <p:cNvSpPr>
            <a:spLocks noGrp="1" noChangeArrowheads="1"/>
          </p:cNvSpPr>
          <p:nvPr>
            <p:ph type="body" idx="1"/>
          </p:nvPr>
        </p:nvSpPr>
        <p:spPr>
          <a:xfrm>
            <a:off x="179388" y="1739180"/>
            <a:ext cx="4248150" cy="4724400"/>
          </a:xfrm>
        </p:spPr>
        <p:txBody>
          <a:bodyPr/>
          <a:lstStyle/>
          <a:p>
            <a:pPr eaLnBrk="1" hangingPunct="1">
              <a:lnSpc>
                <a:spcPct val="150000"/>
              </a:lnSpc>
              <a:spcBef>
                <a:spcPts val="0"/>
              </a:spcBef>
            </a:pPr>
            <a:r>
              <a:rPr lang="en-US" altLang="vi-VN" sz="2000" noProof="1" smtClean="0"/>
              <a:t>Đ</a:t>
            </a:r>
            <a:r>
              <a:rPr lang="vi-VN" altLang="vi-VN" sz="2000" noProof="1" smtClean="0"/>
              <a:t>ường cầu co giãn nhiều hơn ở đoạn có mức giá trên P1 và co giãn ít hơn ở đoạn có mức giá dưới P1. </a:t>
            </a:r>
          </a:p>
          <a:p>
            <a:pPr eaLnBrk="1" hangingPunct="1">
              <a:lnSpc>
                <a:spcPct val="150000"/>
              </a:lnSpc>
              <a:spcBef>
                <a:spcPts val="0"/>
              </a:spcBef>
            </a:pPr>
            <a:r>
              <a:rPr lang="vi-VN" altLang="vi-VN" sz="2000" noProof="1" smtClean="0"/>
              <a:t>Doanh thu biên MR ngắt qu</a:t>
            </a:r>
            <a:r>
              <a:rPr lang="en-US" altLang="vi-VN" sz="2000" smtClean="0"/>
              <a:t>ả</a:t>
            </a:r>
            <a:r>
              <a:rPr lang="en-US" altLang="vi-VN" sz="2000" noProof="1" smtClean="0"/>
              <a:t>ng ở mức sản l</a:t>
            </a:r>
            <a:r>
              <a:rPr lang="vi-VN" altLang="vi-VN" sz="2000" noProof="1" smtClean="0"/>
              <a:t>ượng Q1.</a:t>
            </a:r>
          </a:p>
          <a:p>
            <a:pPr eaLnBrk="1" hangingPunct="1">
              <a:lnSpc>
                <a:spcPct val="150000"/>
              </a:lnSpc>
              <a:spcBef>
                <a:spcPts val="0"/>
              </a:spcBef>
            </a:pPr>
            <a:r>
              <a:rPr lang="vi-VN" altLang="vi-VN" sz="2000" noProof="1" smtClean="0"/>
              <a:t>Nếu MC có thay đổi chút ít, nhưng MR ngắt quả</a:t>
            </a:r>
            <a:r>
              <a:rPr lang="en-US" altLang="vi-VN" sz="2000" smtClean="0"/>
              <a:t>n</a:t>
            </a:r>
            <a:r>
              <a:rPr lang="en-US" altLang="vi-VN" sz="2000" noProof="1" smtClean="0"/>
              <a:t>g một đoạn dọc theo trục thẳng đứng tại mức sản l</a:t>
            </a:r>
            <a:r>
              <a:rPr lang="vi-VN" altLang="vi-VN" sz="2000" noProof="1" smtClean="0"/>
              <a:t>ượng Q1, nên</a:t>
            </a:r>
            <a:r>
              <a:rPr lang="en-US" altLang="vi-VN" sz="2000" smtClean="0"/>
              <a:t> </a:t>
            </a:r>
            <a:r>
              <a:rPr lang="en-US" altLang="vi-VN" sz="2000" noProof="1" smtClean="0"/>
              <a:t>sẽ là tối </a:t>
            </a:r>
            <a:r>
              <a:rPr lang="vi-VN" altLang="vi-VN" sz="2000" noProof="1" smtClean="0"/>
              <a:t>ưu nếu SX Q1 và định giá P.</a:t>
            </a:r>
            <a:endParaRPr lang="en-US" altLang="vi-VN" sz="2000" smtClean="0"/>
          </a:p>
        </p:txBody>
      </p:sp>
      <p:sp>
        <p:nvSpPr>
          <p:cNvPr id="69638" name="Line 6"/>
          <p:cNvSpPr>
            <a:spLocks noChangeShapeType="1"/>
          </p:cNvSpPr>
          <p:nvPr/>
        </p:nvSpPr>
        <p:spPr bwMode="auto">
          <a:xfrm>
            <a:off x="5003800" y="2133600"/>
            <a:ext cx="0" cy="3767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9" name="Line 7"/>
          <p:cNvSpPr>
            <a:spLocks noChangeShapeType="1"/>
          </p:cNvSpPr>
          <p:nvPr/>
        </p:nvSpPr>
        <p:spPr bwMode="auto">
          <a:xfrm>
            <a:off x="5003800" y="5900738"/>
            <a:ext cx="3671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0" name="Line 8"/>
          <p:cNvSpPr>
            <a:spLocks noChangeShapeType="1"/>
          </p:cNvSpPr>
          <p:nvPr/>
        </p:nvSpPr>
        <p:spPr bwMode="auto">
          <a:xfrm>
            <a:off x="5003800" y="2947988"/>
            <a:ext cx="1152525" cy="57626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1" name="Line 9"/>
          <p:cNvSpPr>
            <a:spLocks noChangeShapeType="1"/>
          </p:cNvSpPr>
          <p:nvPr/>
        </p:nvSpPr>
        <p:spPr bwMode="auto">
          <a:xfrm>
            <a:off x="6156325" y="3524250"/>
            <a:ext cx="2016125" cy="23764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2" name="Line 10"/>
          <p:cNvSpPr>
            <a:spLocks noChangeShapeType="1"/>
          </p:cNvSpPr>
          <p:nvPr/>
        </p:nvSpPr>
        <p:spPr bwMode="auto">
          <a:xfrm>
            <a:off x="5003800" y="2947988"/>
            <a:ext cx="1152525" cy="122555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3" name="Line 11"/>
          <p:cNvSpPr>
            <a:spLocks noChangeShapeType="1"/>
          </p:cNvSpPr>
          <p:nvPr/>
        </p:nvSpPr>
        <p:spPr bwMode="auto">
          <a:xfrm>
            <a:off x="6156325" y="5037138"/>
            <a:ext cx="792163" cy="1439862"/>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a:off x="6156325" y="3524250"/>
            <a:ext cx="0" cy="2376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Arc 15"/>
          <p:cNvSpPr>
            <a:spLocks/>
          </p:cNvSpPr>
          <p:nvPr/>
        </p:nvSpPr>
        <p:spPr bwMode="auto">
          <a:xfrm rot="12369503" flipH="1">
            <a:off x="5435600" y="3092450"/>
            <a:ext cx="1800225" cy="18002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8" name="Text Box 16"/>
          <p:cNvSpPr txBox="1">
            <a:spLocks noChangeArrowheads="1"/>
          </p:cNvSpPr>
          <p:nvPr/>
        </p:nvSpPr>
        <p:spPr bwMode="auto">
          <a:xfrm>
            <a:off x="7740650" y="3452813"/>
            <a:ext cx="503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b="1">
                <a:solidFill>
                  <a:srgbClr val="FF00FF"/>
                </a:solidFill>
              </a:rPr>
              <a:t>MC</a:t>
            </a:r>
          </a:p>
        </p:txBody>
      </p:sp>
      <p:sp>
        <p:nvSpPr>
          <p:cNvPr id="69649" name="Text Box 17"/>
          <p:cNvSpPr txBox="1">
            <a:spLocks noChangeArrowheads="1"/>
          </p:cNvSpPr>
          <p:nvPr/>
        </p:nvSpPr>
        <p:spPr bwMode="auto">
          <a:xfrm>
            <a:off x="8172450" y="5397500"/>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D</a:t>
            </a:r>
          </a:p>
        </p:txBody>
      </p:sp>
      <p:sp>
        <p:nvSpPr>
          <p:cNvPr id="69650" name="Text Box 18"/>
          <p:cNvSpPr txBox="1">
            <a:spLocks noChangeArrowheads="1"/>
          </p:cNvSpPr>
          <p:nvPr/>
        </p:nvSpPr>
        <p:spPr bwMode="auto">
          <a:xfrm>
            <a:off x="5219700" y="2805113"/>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D</a:t>
            </a:r>
          </a:p>
        </p:txBody>
      </p:sp>
      <p:sp>
        <p:nvSpPr>
          <p:cNvPr id="69651" name="Text Box 19"/>
          <p:cNvSpPr txBox="1">
            <a:spLocks noChangeArrowheads="1"/>
          </p:cNvSpPr>
          <p:nvPr/>
        </p:nvSpPr>
        <p:spPr bwMode="auto">
          <a:xfrm>
            <a:off x="5148263" y="3524250"/>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MR</a:t>
            </a:r>
          </a:p>
        </p:txBody>
      </p:sp>
      <p:sp>
        <p:nvSpPr>
          <p:cNvPr id="69652" name="Text Box 20"/>
          <p:cNvSpPr txBox="1">
            <a:spLocks noChangeArrowheads="1"/>
          </p:cNvSpPr>
          <p:nvPr/>
        </p:nvSpPr>
        <p:spPr bwMode="auto">
          <a:xfrm>
            <a:off x="7092950" y="6261100"/>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MR</a:t>
            </a:r>
          </a:p>
        </p:txBody>
      </p:sp>
      <p:sp>
        <p:nvSpPr>
          <p:cNvPr id="69653" name="Text Box 21"/>
          <p:cNvSpPr txBox="1">
            <a:spLocks noChangeArrowheads="1"/>
          </p:cNvSpPr>
          <p:nvPr/>
        </p:nvSpPr>
        <p:spPr bwMode="auto">
          <a:xfrm>
            <a:off x="8388350" y="5900738"/>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000"/>
              <a:t>Q</a:t>
            </a:r>
          </a:p>
        </p:txBody>
      </p:sp>
      <p:sp>
        <p:nvSpPr>
          <p:cNvPr id="69654" name="Text Box 22"/>
          <p:cNvSpPr txBox="1">
            <a:spLocks noChangeArrowheads="1"/>
          </p:cNvSpPr>
          <p:nvPr/>
        </p:nvSpPr>
        <p:spPr bwMode="auto">
          <a:xfrm>
            <a:off x="4643438" y="1844675"/>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400"/>
              <a:t>P</a:t>
            </a:r>
          </a:p>
        </p:txBody>
      </p:sp>
      <p:sp>
        <p:nvSpPr>
          <p:cNvPr id="69655" name="Line 23"/>
          <p:cNvSpPr>
            <a:spLocks noChangeShapeType="1"/>
          </p:cNvSpPr>
          <p:nvPr/>
        </p:nvSpPr>
        <p:spPr bwMode="auto">
          <a:xfrm flipH="1">
            <a:off x="4932363" y="3524250"/>
            <a:ext cx="1223962"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Text Box 24"/>
          <p:cNvSpPr txBox="1">
            <a:spLocks noChangeArrowheads="1"/>
          </p:cNvSpPr>
          <p:nvPr/>
        </p:nvSpPr>
        <p:spPr bwMode="auto">
          <a:xfrm>
            <a:off x="5940425" y="5973763"/>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Q1</a:t>
            </a:r>
          </a:p>
        </p:txBody>
      </p:sp>
      <p:sp>
        <p:nvSpPr>
          <p:cNvPr id="69657" name="Text Box 25"/>
          <p:cNvSpPr txBox="1">
            <a:spLocks noChangeArrowheads="1"/>
          </p:cNvSpPr>
          <p:nvPr/>
        </p:nvSpPr>
        <p:spPr bwMode="auto">
          <a:xfrm>
            <a:off x="4572000" y="33813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800"/>
              <a:t>P1</a:t>
            </a:r>
          </a:p>
        </p:txBody>
      </p:sp>
      <p:sp>
        <p:nvSpPr>
          <p:cNvPr id="69658" name="Text Box 26"/>
          <p:cNvSpPr txBox="1">
            <a:spLocks noChangeArrowheads="1"/>
          </p:cNvSpPr>
          <p:nvPr/>
        </p:nvSpPr>
        <p:spPr bwMode="auto">
          <a:xfrm>
            <a:off x="6156325" y="3165475"/>
            <a:ext cx="360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A</a:t>
            </a:r>
          </a:p>
        </p:txBody>
      </p:sp>
      <p:sp>
        <p:nvSpPr>
          <p:cNvPr id="69661" name="Line 29"/>
          <p:cNvSpPr>
            <a:spLocks noChangeShapeType="1"/>
          </p:cNvSpPr>
          <p:nvPr/>
        </p:nvSpPr>
        <p:spPr bwMode="auto">
          <a:xfrm>
            <a:off x="6156325" y="4173538"/>
            <a:ext cx="0" cy="863600"/>
          </a:xfrm>
          <a:prstGeom prst="line">
            <a:avLst/>
          </a:prstGeom>
          <a:noFill/>
          <a:ln w="2857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69662" name="Arc 30"/>
          <p:cNvSpPr>
            <a:spLocks/>
          </p:cNvSpPr>
          <p:nvPr/>
        </p:nvSpPr>
        <p:spPr bwMode="auto">
          <a:xfrm rot="12010552" flipH="1">
            <a:off x="5435600" y="2805113"/>
            <a:ext cx="1800225" cy="18002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63" name="Text Box 31"/>
          <p:cNvSpPr txBox="1">
            <a:spLocks noChangeArrowheads="1"/>
          </p:cNvSpPr>
          <p:nvPr/>
        </p:nvSpPr>
        <p:spPr bwMode="auto">
          <a:xfrm>
            <a:off x="7667625" y="287655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b="1">
                <a:solidFill>
                  <a:srgbClr val="FF00FF"/>
                </a:solidFill>
              </a:rPr>
              <a:t>MC’</a:t>
            </a:r>
          </a:p>
        </p:txBody>
      </p:sp>
      <p:sp>
        <p:nvSpPr>
          <p:cNvPr id="69664" name="Rectangle 32"/>
          <p:cNvSpPr>
            <a:spLocks noChangeArrowheads="1"/>
          </p:cNvSpPr>
          <p:nvPr/>
        </p:nvSpPr>
        <p:spPr bwMode="auto">
          <a:xfrm>
            <a:off x="227842" y="587030"/>
            <a:ext cx="764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pPr>
            <a:r>
              <a:rPr lang="en-US" altLang="vi-VN" sz="2400" b="1" i="1">
                <a:solidFill>
                  <a:srgbClr val="0000CC"/>
                </a:solidFill>
              </a:rPr>
              <a:t> Đường cầu gấp khúc đối với độc quyền nhóm</a:t>
            </a:r>
          </a:p>
        </p:txBody>
      </p:sp>
      <p:sp>
        <p:nvSpPr>
          <p:cNvPr id="69665" name="Text Box 33"/>
          <p:cNvSpPr txBox="1">
            <a:spLocks noChangeArrowheads="1"/>
          </p:cNvSpPr>
          <p:nvPr/>
        </p:nvSpPr>
        <p:spPr bwMode="auto">
          <a:xfrm>
            <a:off x="4787900" y="5973763"/>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000"/>
              <a:t>O</a:t>
            </a:r>
          </a:p>
        </p:txBody>
      </p:sp>
      <p:sp>
        <p:nvSpPr>
          <p:cNvPr id="69666" name="Line 34"/>
          <p:cNvSpPr>
            <a:spLocks noChangeShapeType="1"/>
          </p:cNvSpPr>
          <p:nvPr/>
        </p:nvSpPr>
        <p:spPr bwMode="auto">
          <a:xfrm>
            <a:off x="5003800" y="2276475"/>
            <a:ext cx="1152525" cy="1247775"/>
          </a:xfrm>
          <a:prstGeom prst="line">
            <a:avLst/>
          </a:prstGeom>
          <a:noFill/>
          <a:ln w="28575">
            <a:solidFill>
              <a:srgbClr val="0000CC"/>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69667" name="Line 35"/>
          <p:cNvSpPr>
            <a:spLocks noChangeShapeType="1"/>
          </p:cNvSpPr>
          <p:nvPr/>
        </p:nvSpPr>
        <p:spPr bwMode="auto">
          <a:xfrm>
            <a:off x="6227763" y="3573463"/>
            <a:ext cx="2447925" cy="1295400"/>
          </a:xfrm>
          <a:prstGeom prst="line">
            <a:avLst/>
          </a:prstGeom>
          <a:noFill/>
          <a:ln w="28575">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1526576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9664"/>
                                        </p:tgtEl>
                                        <p:attrNameLst>
                                          <p:attrName>style.visibility</p:attrName>
                                        </p:attrNameLst>
                                      </p:cBhvr>
                                      <p:to>
                                        <p:strVal val="visible"/>
                                      </p:to>
                                    </p:set>
                                    <p:animEffect transition="in" filter="box(in)">
                                      <p:cBhvr>
                                        <p:cTn id="7" dur="500"/>
                                        <p:tgtEl>
                                          <p:spTgt spid="69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wipe(down)">
                                      <p:cBhvr>
                                        <p:cTn id="12" dur="500"/>
                                        <p:tgtEl>
                                          <p:spTgt spid="6963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9638"/>
                                        </p:tgtEl>
                                        <p:attrNameLst>
                                          <p:attrName>style.visibility</p:attrName>
                                        </p:attrNameLst>
                                      </p:cBhvr>
                                      <p:to>
                                        <p:strVal val="visible"/>
                                      </p:to>
                                    </p:set>
                                    <p:animEffect transition="in" filter="wipe(down)">
                                      <p:cBhvr>
                                        <p:cTn id="15" dur="500"/>
                                        <p:tgtEl>
                                          <p:spTgt spid="6963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9653"/>
                                        </p:tgtEl>
                                        <p:attrNameLst>
                                          <p:attrName>style.visibility</p:attrName>
                                        </p:attrNameLst>
                                      </p:cBhvr>
                                      <p:to>
                                        <p:strVal val="visible"/>
                                      </p:to>
                                    </p:set>
                                    <p:animEffect transition="in" filter="wipe(down)">
                                      <p:cBhvr>
                                        <p:cTn id="18" dur="500"/>
                                        <p:tgtEl>
                                          <p:spTgt spid="6965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9654"/>
                                        </p:tgtEl>
                                        <p:attrNameLst>
                                          <p:attrName>style.visibility</p:attrName>
                                        </p:attrNameLst>
                                      </p:cBhvr>
                                      <p:to>
                                        <p:strVal val="visible"/>
                                      </p:to>
                                    </p:set>
                                    <p:animEffect transition="in" filter="wipe(down)">
                                      <p:cBhvr>
                                        <p:cTn id="21" dur="500"/>
                                        <p:tgtEl>
                                          <p:spTgt spid="696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9637">
                                            <p:txEl>
                                              <p:pRg st="0" end="0"/>
                                            </p:txEl>
                                          </p:spTgt>
                                        </p:tgtEl>
                                        <p:attrNameLst>
                                          <p:attrName>style.visibility</p:attrName>
                                        </p:attrNameLst>
                                      </p:cBhvr>
                                      <p:to>
                                        <p:strVal val="visible"/>
                                      </p:to>
                                    </p:set>
                                    <p:animEffect transition="in" filter="wipe(left)">
                                      <p:cBhvr>
                                        <p:cTn id="26" dur="500"/>
                                        <p:tgtEl>
                                          <p:spTgt spid="6963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9657"/>
                                        </p:tgtEl>
                                        <p:attrNameLst>
                                          <p:attrName>style.visibility</p:attrName>
                                        </p:attrNameLst>
                                      </p:cBhvr>
                                      <p:to>
                                        <p:strVal val="visible"/>
                                      </p:to>
                                    </p:set>
                                    <p:animEffect transition="in" filter="wipe(down)">
                                      <p:cBhvr>
                                        <p:cTn id="31" dur="500"/>
                                        <p:tgtEl>
                                          <p:spTgt spid="6965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9655"/>
                                        </p:tgtEl>
                                        <p:attrNameLst>
                                          <p:attrName>style.visibility</p:attrName>
                                        </p:attrNameLst>
                                      </p:cBhvr>
                                      <p:to>
                                        <p:strVal val="visible"/>
                                      </p:to>
                                    </p:set>
                                    <p:animEffect transition="in" filter="wipe(down)">
                                      <p:cBhvr>
                                        <p:cTn id="34" dur="500"/>
                                        <p:tgtEl>
                                          <p:spTgt spid="6965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9644"/>
                                        </p:tgtEl>
                                        <p:attrNameLst>
                                          <p:attrName>style.visibility</p:attrName>
                                        </p:attrNameLst>
                                      </p:cBhvr>
                                      <p:to>
                                        <p:strVal val="visible"/>
                                      </p:to>
                                    </p:set>
                                    <p:animEffect transition="in" filter="wipe(down)">
                                      <p:cBhvr>
                                        <p:cTn id="37" dur="500"/>
                                        <p:tgtEl>
                                          <p:spTgt spid="6964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9656"/>
                                        </p:tgtEl>
                                        <p:attrNameLst>
                                          <p:attrName>style.visibility</p:attrName>
                                        </p:attrNameLst>
                                      </p:cBhvr>
                                      <p:to>
                                        <p:strVal val="visible"/>
                                      </p:to>
                                    </p:set>
                                    <p:animEffect transition="in" filter="wipe(down)">
                                      <p:cBhvr>
                                        <p:cTn id="40" dur="500"/>
                                        <p:tgtEl>
                                          <p:spTgt spid="696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9640"/>
                                        </p:tgtEl>
                                        <p:attrNameLst>
                                          <p:attrName>style.visibility</p:attrName>
                                        </p:attrNameLst>
                                      </p:cBhvr>
                                      <p:to>
                                        <p:strVal val="visible"/>
                                      </p:to>
                                    </p:set>
                                    <p:animEffect transition="in" filter="wipe(up)">
                                      <p:cBhvr>
                                        <p:cTn id="45" dur="5000"/>
                                        <p:tgtEl>
                                          <p:spTgt spid="69640"/>
                                        </p:tgtEl>
                                      </p:cBhvr>
                                    </p:animEffect>
                                  </p:childTnLst>
                                </p:cTn>
                              </p:par>
                            </p:childTnLst>
                          </p:cTn>
                        </p:par>
                        <p:par>
                          <p:cTn id="46" fill="hold" nodeType="afterGroup">
                            <p:stCondLst>
                              <p:cond delay="5000"/>
                            </p:stCondLst>
                            <p:childTnLst>
                              <p:par>
                                <p:cTn id="47" presetID="22" presetClass="entr" presetSubtype="1" fill="hold" grpId="0" nodeType="afterEffect">
                                  <p:stCondLst>
                                    <p:cond delay="0"/>
                                  </p:stCondLst>
                                  <p:childTnLst>
                                    <p:set>
                                      <p:cBhvr>
                                        <p:cTn id="48" dur="1" fill="hold">
                                          <p:stCondLst>
                                            <p:cond delay="0"/>
                                          </p:stCondLst>
                                        </p:cTn>
                                        <p:tgtEl>
                                          <p:spTgt spid="69667"/>
                                        </p:tgtEl>
                                        <p:attrNameLst>
                                          <p:attrName>style.visibility</p:attrName>
                                        </p:attrNameLst>
                                      </p:cBhvr>
                                      <p:to>
                                        <p:strVal val="visible"/>
                                      </p:to>
                                    </p:set>
                                    <p:animEffect transition="in" filter="wipe(up)">
                                      <p:cBhvr>
                                        <p:cTn id="49" dur="5000"/>
                                        <p:tgtEl>
                                          <p:spTgt spid="6966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9641"/>
                                        </p:tgtEl>
                                        <p:attrNameLst>
                                          <p:attrName>style.visibility</p:attrName>
                                        </p:attrNameLst>
                                      </p:cBhvr>
                                      <p:to>
                                        <p:strVal val="visible"/>
                                      </p:to>
                                    </p:set>
                                    <p:animEffect transition="in" filter="wipe(up)">
                                      <p:cBhvr>
                                        <p:cTn id="52" dur="5000"/>
                                        <p:tgtEl>
                                          <p:spTgt spid="69641"/>
                                        </p:tgtEl>
                                      </p:cBhvr>
                                    </p:animEffect>
                                  </p:childTnLst>
                                </p:cTn>
                              </p:par>
                            </p:childTnLst>
                          </p:cTn>
                        </p:par>
                        <p:par>
                          <p:cTn id="53" fill="hold" nodeType="afterGroup">
                            <p:stCondLst>
                              <p:cond delay="10000"/>
                            </p:stCondLst>
                            <p:childTnLst>
                              <p:par>
                                <p:cTn id="54" presetID="22" presetClass="entr" presetSubtype="1" fill="hold" grpId="0" nodeType="afterEffect">
                                  <p:stCondLst>
                                    <p:cond delay="0"/>
                                  </p:stCondLst>
                                  <p:childTnLst>
                                    <p:set>
                                      <p:cBhvr>
                                        <p:cTn id="55" dur="1" fill="hold">
                                          <p:stCondLst>
                                            <p:cond delay="0"/>
                                          </p:stCondLst>
                                        </p:cTn>
                                        <p:tgtEl>
                                          <p:spTgt spid="69666"/>
                                        </p:tgtEl>
                                        <p:attrNameLst>
                                          <p:attrName>style.visibility</p:attrName>
                                        </p:attrNameLst>
                                      </p:cBhvr>
                                      <p:to>
                                        <p:strVal val="visible"/>
                                      </p:to>
                                    </p:set>
                                    <p:animEffect transition="in" filter="wipe(up)">
                                      <p:cBhvr>
                                        <p:cTn id="56" dur="5000"/>
                                        <p:tgtEl>
                                          <p:spTgt spid="6966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9650"/>
                                        </p:tgtEl>
                                        <p:attrNameLst>
                                          <p:attrName>style.visibility</p:attrName>
                                        </p:attrNameLst>
                                      </p:cBhvr>
                                      <p:to>
                                        <p:strVal val="visible"/>
                                      </p:to>
                                    </p:set>
                                    <p:animEffect transition="in" filter="wipe(down)">
                                      <p:cBhvr>
                                        <p:cTn id="59" dur="500"/>
                                        <p:tgtEl>
                                          <p:spTgt spid="6965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69658"/>
                                        </p:tgtEl>
                                        <p:attrNameLst>
                                          <p:attrName>style.visibility</p:attrName>
                                        </p:attrNameLst>
                                      </p:cBhvr>
                                      <p:to>
                                        <p:strVal val="visible"/>
                                      </p:to>
                                    </p:set>
                                    <p:animEffect transition="in" filter="wipe(down)">
                                      <p:cBhvr>
                                        <p:cTn id="62" dur="500"/>
                                        <p:tgtEl>
                                          <p:spTgt spid="6965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9649"/>
                                        </p:tgtEl>
                                        <p:attrNameLst>
                                          <p:attrName>style.visibility</p:attrName>
                                        </p:attrNameLst>
                                      </p:cBhvr>
                                      <p:to>
                                        <p:strVal val="visible"/>
                                      </p:to>
                                    </p:set>
                                    <p:animEffect transition="in" filter="wipe(down)">
                                      <p:cBhvr>
                                        <p:cTn id="65" dur="500"/>
                                        <p:tgtEl>
                                          <p:spTgt spid="6964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9637">
                                            <p:txEl>
                                              <p:pRg st="1" end="1"/>
                                            </p:txEl>
                                          </p:spTgt>
                                        </p:tgtEl>
                                        <p:attrNameLst>
                                          <p:attrName>style.visibility</p:attrName>
                                        </p:attrNameLst>
                                      </p:cBhvr>
                                      <p:to>
                                        <p:strVal val="visible"/>
                                      </p:to>
                                    </p:set>
                                    <p:animEffect transition="in" filter="wipe(left)">
                                      <p:cBhvr>
                                        <p:cTn id="70" dur="500"/>
                                        <p:tgtEl>
                                          <p:spTgt spid="69637">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69642"/>
                                        </p:tgtEl>
                                        <p:attrNameLst>
                                          <p:attrName>style.visibility</p:attrName>
                                        </p:attrNameLst>
                                      </p:cBhvr>
                                      <p:to>
                                        <p:strVal val="visible"/>
                                      </p:to>
                                    </p:set>
                                    <p:animEffect transition="in" filter="wipe(up)">
                                      <p:cBhvr>
                                        <p:cTn id="75" dur="5000"/>
                                        <p:tgtEl>
                                          <p:spTgt spid="6964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9651"/>
                                        </p:tgtEl>
                                        <p:attrNameLst>
                                          <p:attrName>style.visibility</p:attrName>
                                        </p:attrNameLst>
                                      </p:cBhvr>
                                      <p:to>
                                        <p:strVal val="visible"/>
                                      </p:to>
                                    </p:set>
                                    <p:animEffect transition="in" filter="wipe(up)">
                                      <p:cBhvr>
                                        <p:cTn id="78" dur="5000"/>
                                        <p:tgtEl>
                                          <p:spTgt spid="69651"/>
                                        </p:tgtEl>
                                      </p:cBhvr>
                                    </p:animEffect>
                                  </p:childTnLst>
                                </p:cTn>
                              </p:par>
                            </p:childTnLst>
                          </p:cTn>
                        </p:par>
                        <p:par>
                          <p:cTn id="79" fill="hold" nodeType="afterGroup">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69661"/>
                                        </p:tgtEl>
                                        <p:attrNameLst>
                                          <p:attrName>style.visibility</p:attrName>
                                        </p:attrNameLst>
                                      </p:cBhvr>
                                      <p:to>
                                        <p:strVal val="visible"/>
                                      </p:to>
                                    </p:set>
                                    <p:animEffect transition="in" filter="wipe(up)">
                                      <p:cBhvr>
                                        <p:cTn id="82" dur="5000"/>
                                        <p:tgtEl>
                                          <p:spTgt spid="69661"/>
                                        </p:tgtEl>
                                      </p:cBhvr>
                                    </p:animEffect>
                                  </p:childTnLst>
                                </p:cTn>
                              </p:par>
                            </p:childTnLst>
                          </p:cTn>
                        </p:par>
                        <p:par>
                          <p:cTn id="83" fill="hold" nodeType="afterGroup">
                            <p:stCondLst>
                              <p:cond delay="10000"/>
                            </p:stCondLst>
                            <p:childTnLst>
                              <p:par>
                                <p:cTn id="84" presetID="22" presetClass="entr" presetSubtype="1" fill="hold" grpId="0" nodeType="afterEffect">
                                  <p:stCondLst>
                                    <p:cond delay="0"/>
                                  </p:stCondLst>
                                  <p:childTnLst>
                                    <p:set>
                                      <p:cBhvr>
                                        <p:cTn id="85" dur="1" fill="hold">
                                          <p:stCondLst>
                                            <p:cond delay="0"/>
                                          </p:stCondLst>
                                        </p:cTn>
                                        <p:tgtEl>
                                          <p:spTgt spid="69643"/>
                                        </p:tgtEl>
                                        <p:attrNameLst>
                                          <p:attrName>style.visibility</p:attrName>
                                        </p:attrNameLst>
                                      </p:cBhvr>
                                      <p:to>
                                        <p:strVal val="visible"/>
                                      </p:to>
                                    </p:set>
                                    <p:animEffect transition="in" filter="wipe(up)">
                                      <p:cBhvr>
                                        <p:cTn id="86" dur="5000"/>
                                        <p:tgtEl>
                                          <p:spTgt spid="69643"/>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69652"/>
                                        </p:tgtEl>
                                        <p:attrNameLst>
                                          <p:attrName>style.visibility</p:attrName>
                                        </p:attrNameLst>
                                      </p:cBhvr>
                                      <p:to>
                                        <p:strVal val="visible"/>
                                      </p:to>
                                    </p:set>
                                    <p:animEffect transition="in" filter="wipe(down)">
                                      <p:cBhvr>
                                        <p:cTn id="89" dur="500"/>
                                        <p:tgtEl>
                                          <p:spTgt spid="6965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69647"/>
                                        </p:tgtEl>
                                        <p:attrNameLst>
                                          <p:attrName>style.visibility</p:attrName>
                                        </p:attrNameLst>
                                      </p:cBhvr>
                                      <p:to>
                                        <p:strVal val="visible"/>
                                      </p:to>
                                    </p:set>
                                    <p:animEffect transition="in" filter="checkerboard(across)">
                                      <p:cBhvr>
                                        <p:cTn id="94" dur="500"/>
                                        <p:tgtEl>
                                          <p:spTgt spid="6964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checkerboard(across)">
                                      <p:cBhvr>
                                        <p:cTn id="97" dur="500"/>
                                        <p:tgtEl>
                                          <p:spTgt spid="6964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9637">
                                            <p:txEl>
                                              <p:pRg st="2" end="2"/>
                                            </p:txEl>
                                          </p:spTgt>
                                        </p:tgtEl>
                                        <p:attrNameLst>
                                          <p:attrName>style.visibility</p:attrName>
                                        </p:attrNameLst>
                                      </p:cBhvr>
                                      <p:to>
                                        <p:strVal val="visible"/>
                                      </p:to>
                                    </p:set>
                                    <p:animEffect transition="in" filter="wipe(left)">
                                      <p:cBhvr>
                                        <p:cTn id="102" dur="500"/>
                                        <p:tgtEl>
                                          <p:spTgt spid="69637">
                                            <p:txEl>
                                              <p:pRg st="2" end="2"/>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9663"/>
                                        </p:tgtEl>
                                        <p:attrNameLst>
                                          <p:attrName>style.visibility</p:attrName>
                                        </p:attrNameLst>
                                      </p:cBhvr>
                                      <p:to>
                                        <p:strVal val="visible"/>
                                      </p:to>
                                    </p:set>
                                    <p:anim calcmode="lin" valueType="num">
                                      <p:cBhvr additive="base">
                                        <p:cTn id="107" dur="500" fill="hold"/>
                                        <p:tgtEl>
                                          <p:spTgt spid="69663"/>
                                        </p:tgtEl>
                                        <p:attrNameLst>
                                          <p:attrName>ppt_x</p:attrName>
                                        </p:attrNameLst>
                                      </p:cBhvr>
                                      <p:tavLst>
                                        <p:tav tm="0">
                                          <p:val>
                                            <p:strVal val="#ppt_x"/>
                                          </p:val>
                                        </p:tav>
                                        <p:tav tm="100000">
                                          <p:val>
                                            <p:strVal val="#ppt_x"/>
                                          </p:val>
                                        </p:tav>
                                      </p:tavLst>
                                    </p:anim>
                                    <p:anim calcmode="lin" valueType="num">
                                      <p:cBhvr additive="base">
                                        <p:cTn id="108" dur="500" fill="hold"/>
                                        <p:tgtEl>
                                          <p:spTgt spid="6966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9662"/>
                                        </p:tgtEl>
                                        <p:attrNameLst>
                                          <p:attrName>style.visibility</p:attrName>
                                        </p:attrNameLst>
                                      </p:cBhvr>
                                      <p:to>
                                        <p:strVal val="visible"/>
                                      </p:to>
                                    </p:set>
                                    <p:anim calcmode="lin" valueType="num">
                                      <p:cBhvr additive="base">
                                        <p:cTn id="111" dur="500" fill="hold"/>
                                        <p:tgtEl>
                                          <p:spTgt spid="69662"/>
                                        </p:tgtEl>
                                        <p:attrNameLst>
                                          <p:attrName>ppt_x</p:attrName>
                                        </p:attrNameLst>
                                      </p:cBhvr>
                                      <p:tavLst>
                                        <p:tav tm="0">
                                          <p:val>
                                            <p:strVal val="#ppt_x"/>
                                          </p:val>
                                        </p:tav>
                                        <p:tav tm="100000">
                                          <p:val>
                                            <p:strVal val="#ppt_x"/>
                                          </p:val>
                                        </p:tav>
                                      </p:tavLst>
                                    </p:anim>
                                    <p:anim calcmode="lin" valueType="num">
                                      <p:cBhvr additive="base">
                                        <p:cTn id="112" dur="500" fill="hold"/>
                                        <p:tgtEl>
                                          <p:spTgt spid="69662"/>
                                        </p:tgtEl>
                                        <p:attrNameLst>
                                          <p:attrName>ppt_y</p:attrName>
                                        </p:attrNameLst>
                                      </p:cBhvr>
                                      <p:tavLst>
                                        <p:tav tm="0">
                                          <p:val>
                                            <p:strVal val="1+#ppt_h/2"/>
                                          </p:val>
                                        </p:tav>
                                        <p:tav tm="100000">
                                          <p:val>
                                            <p:strVal val="#ppt_y"/>
                                          </p:val>
                                        </p:tav>
                                      </p:tavLst>
                                    </p:anim>
                                  </p:childTnLst>
                                </p:cTn>
                              </p:par>
                              <p:par>
                                <p:cTn id="113" presetID="22" presetClass="entr" presetSubtype="4" fill="hold" grpId="0" nodeType="withEffect">
                                  <p:stCondLst>
                                    <p:cond delay="0"/>
                                  </p:stCondLst>
                                  <p:childTnLst>
                                    <p:set>
                                      <p:cBhvr>
                                        <p:cTn id="114" dur="1" fill="hold">
                                          <p:stCondLst>
                                            <p:cond delay="0"/>
                                          </p:stCondLst>
                                        </p:cTn>
                                        <p:tgtEl>
                                          <p:spTgt spid="69665"/>
                                        </p:tgtEl>
                                        <p:attrNameLst>
                                          <p:attrName>style.visibility</p:attrName>
                                        </p:attrNameLst>
                                      </p:cBhvr>
                                      <p:to>
                                        <p:strVal val="visible"/>
                                      </p:to>
                                    </p:set>
                                    <p:animEffect transition="in" filter="wipe(down)">
                                      <p:cBhvr>
                                        <p:cTn id="115" dur="500"/>
                                        <p:tgtEl>
                                          <p:spTgt spid="6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p:bldP spid="69638" grpId="0" animBg="1"/>
      <p:bldP spid="69639" grpId="0" animBg="1"/>
      <p:bldP spid="69640" grpId="0" animBg="1"/>
      <p:bldP spid="69641" grpId="0" animBg="1"/>
      <p:bldP spid="69642" grpId="0" animBg="1"/>
      <p:bldP spid="69643" grpId="0" animBg="1"/>
      <p:bldP spid="69644" grpId="0" animBg="1"/>
      <p:bldP spid="69647" grpId="0" animBg="1"/>
      <p:bldP spid="69648" grpId="0"/>
      <p:bldP spid="69649" grpId="0"/>
      <p:bldP spid="69650" grpId="0"/>
      <p:bldP spid="69651" grpId="0"/>
      <p:bldP spid="69652" grpId="0"/>
      <p:bldP spid="69653" grpId="0"/>
      <p:bldP spid="69654" grpId="0"/>
      <p:bldP spid="69655" grpId="0" animBg="1"/>
      <p:bldP spid="69656" grpId="0"/>
      <p:bldP spid="69657" grpId="0"/>
      <p:bldP spid="69658" grpId="0"/>
      <p:bldP spid="69661" grpId="0" animBg="1"/>
      <p:bldP spid="69662" grpId="0" animBg="1"/>
      <p:bldP spid="69663" grpId="0"/>
      <p:bldP spid="69664" grpId="0"/>
      <p:bldP spid="69665" grpId="0"/>
      <p:bldP spid="69666" grpId="0" animBg="1"/>
      <p:bldP spid="6966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30427A-38EA-4B4B-B568-32FA0DEE2F80}" type="slidenum">
              <a:rPr lang="en-US" altLang="vi-VN" sz="1400"/>
              <a:pPr>
                <a:spcBef>
                  <a:spcPct val="0"/>
                </a:spcBef>
                <a:buFontTx/>
                <a:buNone/>
              </a:pPr>
              <a:t>54</a:t>
            </a:fld>
            <a:endParaRPr lang="en-US" altLang="vi-VN" sz="1400"/>
          </a:p>
        </p:txBody>
      </p:sp>
      <p:sp>
        <p:nvSpPr>
          <p:cNvPr id="26627" name="Rectangle 2"/>
          <p:cNvSpPr>
            <a:spLocks noGrp="1" noChangeArrowheads="1"/>
          </p:cNvSpPr>
          <p:nvPr>
            <p:ph type="title"/>
          </p:nvPr>
        </p:nvSpPr>
        <p:spPr>
          <a:xfrm>
            <a:off x="336870" y="442346"/>
            <a:ext cx="9144000" cy="808038"/>
          </a:xfrm>
          <a:noFill/>
        </p:spPr>
        <p:txBody>
          <a:bodyPr/>
          <a:lstStyle/>
          <a:p>
            <a:pPr algn="l" eaLnBrk="1" hangingPunct="1">
              <a:defRPr/>
            </a:pPr>
            <a:r>
              <a:rPr lang="en-US" altLang="vi-VN" sz="2800" b="1" smtClean="0">
                <a:solidFill>
                  <a:srgbClr val="3351E9"/>
                </a:solidFill>
              </a:rPr>
              <a:t>3. </a:t>
            </a:r>
            <a:r>
              <a:rPr altLang="vi-VN" sz="2800" b="1" noProof="1">
                <a:solidFill>
                  <a:srgbClr val="3351E9"/>
                </a:solidFill>
              </a:rPr>
              <a:t>Các </a:t>
            </a:r>
            <a:r>
              <a:rPr lang="en-US" altLang="vi-VN" sz="2800" b="1">
                <a:solidFill>
                  <a:srgbClr val="3351E9"/>
                </a:solidFill>
              </a:rPr>
              <a:t>DN </a:t>
            </a:r>
            <a:r>
              <a:rPr altLang="vi-VN" sz="2800" b="1" noProof="1">
                <a:solidFill>
                  <a:srgbClr val="3351E9"/>
                </a:solidFill>
              </a:rPr>
              <a:t>độc quyền nhóm hợp tác với nhau.</a:t>
            </a:r>
          </a:p>
        </p:txBody>
      </p:sp>
      <p:sp>
        <p:nvSpPr>
          <p:cNvPr id="75779" name="Rectangle 3"/>
          <p:cNvSpPr>
            <a:spLocks noGrp="1" noChangeArrowheads="1"/>
          </p:cNvSpPr>
          <p:nvPr>
            <p:ph type="body" idx="1"/>
          </p:nvPr>
        </p:nvSpPr>
        <p:spPr>
          <a:xfrm>
            <a:off x="323850" y="1341438"/>
            <a:ext cx="4679950" cy="5184775"/>
          </a:xfrm>
        </p:spPr>
        <p:txBody>
          <a:bodyPr/>
          <a:lstStyle/>
          <a:p>
            <a:pPr algn="just" eaLnBrk="1" hangingPunct="1">
              <a:lnSpc>
                <a:spcPct val="150000"/>
              </a:lnSpc>
              <a:spcBef>
                <a:spcPts val="0"/>
              </a:spcBef>
              <a:buFont typeface="Wingdings" panose="05000000000000000000" pitchFamily="2" charset="2"/>
              <a:buChar char="Ø"/>
            </a:pPr>
            <a:r>
              <a:rPr lang="en-US" altLang="vi-VN" b="1" noProof="1" smtClean="0">
                <a:solidFill>
                  <a:srgbClr val="0000CC"/>
                </a:solidFill>
              </a:rPr>
              <a:t>Hợp tác c</a:t>
            </a:r>
            <a:r>
              <a:rPr lang="en-US" altLang="vi-VN" b="1" smtClean="0">
                <a:solidFill>
                  <a:srgbClr val="0000CC"/>
                </a:solidFill>
              </a:rPr>
              <a:t>ô</a:t>
            </a:r>
            <a:r>
              <a:rPr lang="en-US" altLang="vi-VN" b="1" noProof="1" smtClean="0">
                <a:solidFill>
                  <a:srgbClr val="0000CC"/>
                </a:solidFill>
              </a:rPr>
              <a:t>ng khai.</a:t>
            </a:r>
          </a:p>
          <a:p>
            <a:pPr marL="0" indent="285750" algn="just" defTabSz="285750" eaLnBrk="1" hangingPunct="1">
              <a:lnSpc>
                <a:spcPct val="150000"/>
              </a:lnSpc>
              <a:spcBef>
                <a:spcPts val="0"/>
              </a:spcBef>
              <a:buFontTx/>
              <a:buNone/>
            </a:pPr>
            <a:r>
              <a:rPr lang="en-US" altLang="vi-VN" sz="2400" noProof="1" smtClean="0"/>
              <a:t>Các </a:t>
            </a:r>
            <a:r>
              <a:rPr lang="en-US" altLang="vi-VN" sz="2400" noProof="1" smtClean="0"/>
              <a:t>DN trong một ngành cấu kết để c</a:t>
            </a:r>
            <a:r>
              <a:rPr lang="vi-VN" altLang="vi-VN" sz="2400" noProof="1" smtClean="0"/>
              <a:t>ư xử như là một DN</a:t>
            </a:r>
            <a:r>
              <a:rPr lang="en-US" altLang="vi-VN" sz="2400" smtClean="0"/>
              <a:t> </a:t>
            </a:r>
            <a:r>
              <a:rPr lang="en-US" altLang="vi-VN" sz="2400" noProof="1" smtClean="0"/>
              <a:t>độc quyền (gồm nhiều nhà máy) thì tổng lợi nhuận của họ sẽ đ</a:t>
            </a:r>
            <a:r>
              <a:rPr lang="vi-VN" altLang="vi-VN" sz="2400" noProof="1" smtClean="0"/>
              <a:t>ược tối đa hoá.</a:t>
            </a:r>
          </a:p>
          <a:p>
            <a:pPr marL="0" indent="285750" algn="just" defTabSz="285750" eaLnBrk="1" hangingPunct="1">
              <a:lnSpc>
                <a:spcPct val="150000"/>
              </a:lnSpc>
              <a:spcBef>
                <a:spcPts val="0"/>
              </a:spcBef>
              <a:buFontTx/>
              <a:buNone/>
            </a:pPr>
            <a:r>
              <a:rPr lang="en-US" altLang="vi-VN" sz="2400" noProof="1" smtClean="0"/>
              <a:t>Sau </a:t>
            </a:r>
            <a:r>
              <a:rPr lang="en-US" altLang="vi-VN" sz="2400" noProof="1" smtClean="0"/>
              <a:t>khi xác định giá cả và SL tối đa hoá lợi nhuận, các DN sẽ chia nhau về thị phần và lợi nhuận.</a:t>
            </a:r>
          </a:p>
          <a:p>
            <a:pPr algn="just" eaLnBrk="1" hangingPunct="1">
              <a:lnSpc>
                <a:spcPct val="150000"/>
              </a:lnSpc>
              <a:spcBef>
                <a:spcPts val="0"/>
              </a:spcBef>
              <a:buFontTx/>
              <a:buNone/>
            </a:pPr>
            <a:r>
              <a:rPr lang="en-US" altLang="vi-VN" sz="2400" smtClean="0"/>
              <a:t>	</a:t>
            </a:r>
            <a:r>
              <a:rPr lang="en-US" altLang="vi-VN" sz="2400" noProof="1" smtClean="0"/>
              <a:t>Hình </a:t>
            </a:r>
            <a:r>
              <a:rPr lang="en-US" altLang="vi-VN" sz="2400" noProof="1" smtClean="0"/>
              <a:t>thức này đ</a:t>
            </a:r>
            <a:r>
              <a:rPr lang="vi-VN" altLang="vi-VN" sz="2400" noProof="1" smtClean="0"/>
              <a:t>ược gọi là Cartel.</a:t>
            </a:r>
            <a:endParaRPr lang="en-US" altLang="vi-VN" sz="2400" smtClean="0"/>
          </a:p>
          <a:p>
            <a:pPr algn="just" eaLnBrk="1" hangingPunct="1">
              <a:lnSpc>
                <a:spcPct val="150000"/>
              </a:lnSpc>
              <a:spcBef>
                <a:spcPts val="0"/>
              </a:spcBef>
              <a:buFontTx/>
              <a:buNone/>
            </a:pPr>
            <a:endParaRPr lang="en-US" altLang="vi-VN" sz="2400" noProof="1" smtClean="0"/>
          </a:p>
        </p:txBody>
      </p:sp>
      <p:sp>
        <p:nvSpPr>
          <p:cNvPr id="62468" name="Line 4"/>
          <p:cNvSpPr>
            <a:spLocks noChangeShapeType="1"/>
          </p:cNvSpPr>
          <p:nvPr/>
        </p:nvSpPr>
        <p:spPr bwMode="auto">
          <a:xfrm>
            <a:off x="5292725" y="1916113"/>
            <a:ext cx="0" cy="3744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9" name="Line 5"/>
          <p:cNvSpPr>
            <a:spLocks noChangeShapeType="1"/>
          </p:cNvSpPr>
          <p:nvPr/>
        </p:nvSpPr>
        <p:spPr bwMode="auto">
          <a:xfrm>
            <a:off x="5292725" y="5661025"/>
            <a:ext cx="34559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0" name="Line 6"/>
          <p:cNvSpPr>
            <a:spLocks noChangeShapeType="1"/>
          </p:cNvSpPr>
          <p:nvPr/>
        </p:nvSpPr>
        <p:spPr bwMode="auto">
          <a:xfrm>
            <a:off x="5435600" y="2205038"/>
            <a:ext cx="2881313" cy="2447925"/>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1" name="Line 7"/>
          <p:cNvSpPr>
            <a:spLocks noChangeShapeType="1"/>
          </p:cNvSpPr>
          <p:nvPr/>
        </p:nvSpPr>
        <p:spPr bwMode="auto">
          <a:xfrm>
            <a:off x="5435600" y="2420938"/>
            <a:ext cx="1728788" cy="266382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2" name="Arc 8"/>
          <p:cNvSpPr>
            <a:spLocks/>
          </p:cNvSpPr>
          <p:nvPr/>
        </p:nvSpPr>
        <p:spPr bwMode="auto">
          <a:xfrm rot="20171888" flipV="1">
            <a:off x="5364163" y="2852738"/>
            <a:ext cx="2524125" cy="1511300"/>
          </a:xfrm>
          <a:custGeom>
            <a:avLst/>
            <a:gdLst>
              <a:gd name="T0" fmla="*/ 0 w 19935"/>
              <a:gd name="T1" fmla="*/ 0 h 21600"/>
              <a:gd name="T2" fmla="*/ 2147483646 w 19935"/>
              <a:gd name="T3" fmla="*/ 2147483646 h 21600"/>
              <a:gd name="T4" fmla="*/ 0 w 19935"/>
              <a:gd name="T5" fmla="*/ 2147483646 h 21600"/>
              <a:gd name="T6" fmla="*/ 0 60000 65536"/>
              <a:gd name="T7" fmla="*/ 0 60000 65536"/>
              <a:gd name="T8" fmla="*/ 0 60000 65536"/>
              <a:gd name="T9" fmla="*/ 0 w 19935"/>
              <a:gd name="T10" fmla="*/ 0 h 21600"/>
              <a:gd name="T11" fmla="*/ 19935 w 19935"/>
              <a:gd name="T12" fmla="*/ 21600 h 21600"/>
            </a:gdLst>
            <a:ahLst/>
            <a:cxnLst>
              <a:cxn ang="T6">
                <a:pos x="T0" y="T1"/>
              </a:cxn>
              <a:cxn ang="T7">
                <a:pos x="T2" y="T3"/>
              </a:cxn>
              <a:cxn ang="T8">
                <a:pos x="T4" y="T5"/>
              </a:cxn>
            </a:cxnLst>
            <a:rect l="T9" t="T10" r="T11" b="T12"/>
            <a:pathLst>
              <a:path w="19935" h="21600" fill="none" extrusionOk="0">
                <a:moveTo>
                  <a:pt x="-1" y="0"/>
                </a:moveTo>
                <a:cubicBezTo>
                  <a:pt x="8716" y="0"/>
                  <a:pt x="16578" y="5238"/>
                  <a:pt x="19934" y="13283"/>
                </a:cubicBezTo>
              </a:path>
              <a:path w="19935" h="21600" stroke="0" extrusionOk="0">
                <a:moveTo>
                  <a:pt x="-1" y="0"/>
                </a:moveTo>
                <a:cubicBezTo>
                  <a:pt x="8716" y="0"/>
                  <a:pt x="16578" y="5238"/>
                  <a:pt x="19934" y="13283"/>
                </a:cubicBezTo>
                <a:lnTo>
                  <a:pt x="0" y="21600"/>
                </a:lnTo>
                <a:lnTo>
                  <a:pt x="-1" y="0"/>
                </a:lnTo>
                <a:close/>
              </a:path>
            </a:pathLst>
          </a:cu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3" name="Text Box 10"/>
          <p:cNvSpPr txBox="1">
            <a:spLocks noChangeArrowheads="1"/>
          </p:cNvSpPr>
          <p:nvPr/>
        </p:nvSpPr>
        <p:spPr bwMode="auto">
          <a:xfrm>
            <a:off x="7812088" y="2708275"/>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MC</a:t>
            </a:r>
          </a:p>
        </p:txBody>
      </p:sp>
      <p:sp>
        <p:nvSpPr>
          <p:cNvPr id="62474" name="Text Box 11"/>
          <p:cNvSpPr txBox="1">
            <a:spLocks noChangeArrowheads="1"/>
          </p:cNvSpPr>
          <p:nvPr/>
        </p:nvSpPr>
        <p:spPr bwMode="auto">
          <a:xfrm>
            <a:off x="8316913" y="4292600"/>
            <a:ext cx="50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D</a:t>
            </a:r>
          </a:p>
        </p:txBody>
      </p:sp>
      <p:sp>
        <p:nvSpPr>
          <p:cNvPr id="62475" name="Text Box 12"/>
          <p:cNvSpPr txBox="1">
            <a:spLocks noChangeArrowheads="1"/>
          </p:cNvSpPr>
          <p:nvPr/>
        </p:nvSpPr>
        <p:spPr bwMode="auto">
          <a:xfrm>
            <a:off x="7092950" y="4868863"/>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MR</a:t>
            </a:r>
          </a:p>
        </p:txBody>
      </p:sp>
      <p:sp>
        <p:nvSpPr>
          <p:cNvPr id="62476" name="Line 13"/>
          <p:cNvSpPr>
            <a:spLocks noChangeShapeType="1"/>
          </p:cNvSpPr>
          <p:nvPr/>
        </p:nvSpPr>
        <p:spPr bwMode="auto">
          <a:xfrm>
            <a:off x="6659563" y="3213100"/>
            <a:ext cx="0" cy="24479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477" name="Line 14"/>
          <p:cNvSpPr>
            <a:spLocks noChangeShapeType="1"/>
          </p:cNvSpPr>
          <p:nvPr/>
        </p:nvSpPr>
        <p:spPr bwMode="auto">
          <a:xfrm flipH="1">
            <a:off x="5292725" y="3213100"/>
            <a:ext cx="13668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5"/>
          <p:cNvSpPr>
            <a:spLocks noChangeShapeType="1"/>
          </p:cNvSpPr>
          <p:nvPr/>
        </p:nvSpPr>
        <p:spPr bwMode="auto">
          <a:xfrm>
            <a:off x="7235825" y="3789363"/>
            <a:ext cx="0" cy="18716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6"/>
          <p:cNvSpPr>
            <a:spLocks noChangeShapeType="1"/>
          </p:cNvSpPr>
          <p:nvPr/>
        </p:nvSpPr>
        <p:spPr bwMode="auto">
          <a:xfrm flipH="1">
            <a:off x="5219700" y="3789363"/>
            <a:ext cx="20161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Text Box 17"/>
          <p:cNvSpPr txBox="1">
            <a:spLocks noChangeArrowheads="1"/>
          </p:cNvSpPr>
          <p:nvPr/>
        </p:nvSpPr>
        <p:spPr bwMode="auto">
          <a:xfrm>
            <a:off x="6372225" y="5734050"/>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Q1</a:t>
            </a:r>
          </a:p>
        </p:txBody>
      </p:sp>
      <p:sp>
        <p:nvSpPr>
          <p:cNvPr id="62481" name="Text Box 18"/>
          <p:cNvSpPr txBox="1">
            <a:spLocks noChangeArrowheads="1"/>
          </p:cNvSpPr>
          <p:nvPr/>
        </p:nvSpPr>
        <p:spPr bwMode="auto">
          <a:xfrm>
            <a:off x="7164388" y="5734050"/>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Q2</a:t>
            </a:r>
          </a:p>
        </p:txBody>
      </p:sp>
      <p:sp>
        <p:nvSpPr>
          <p:cNvPr id="62482" name="Text Box 19"/>
          <p:cNvSpPr txBox="1">
            <a:spLocks noChangeArrowheads="1"/>
          </p:cNvSpPr>
          <p:nvPr/>
        </p:nvSpPr>
        <p:spPr bwMode="auto">
          <a:xfrm>
            <a:off x="4932363" y="31416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P1</a:t>
            </a:r>
          </a:p>
        </p:txBody>
      </p:sp>
      <p:sp>
        <p:nvSpPr>
          <p:cNvPr id="62483" name="Text Box 20"/>
          <p:cNvSpPr txBox="1">
            <a:spLocks noChangeArrowheads="1"/>
          </p:cNvSpPr>
          <p:nvPr/>
        </p:nvSpPr>
        <p:spPr bwMode="auto">
          <a:xfrm>
            <a:off x="4932363" y="3573463"/>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1600"/>
              <a:t>P2</a:t>
            </a:r>
          </a:p>
        </p:txBody>
      </p:sp>
      <p:sp>
        <p:nvSpPr>
          <p:cNvPr id="62484" name="Text Box 21"/>
          <p:cNvSpPr txBox="1">
            <a:spLocks noChangeArrowheads="1"/>
          </p:cNvSpPr>
          <p:nvPr/>
        </p:nvSpPr>
        <p:spPr bwMode="auto">
          <a:xfrm>
            <a:off x="8496300" y="55895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000" b="1">
                <a:solidFill>
                  <a:srgbClr val="0000CC"/>
                </a:solidFill>
              </a:rPr>
              <a:t>Q</a:t>
            </a:r>
          </a:p>
        </p:txBody>
      </p:sp>
      <p:sp>
        <p:nvSpPr>
          <p:cNvPr id="62485" name="Text Box 22"/>
          <p:cNvSpPr txBox="1">
            <a:spLocks noChangeArrowheads="1"/>
          </p:cNvSpPr>
          <p:nvPr/>
        </p:nvSpPr>
        <p:spPr bwMode="auto">
          <a:xfrm>
            <a:off x="5076825" y="15573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vi-VN" sz="2000" b="1">
                <a:solidFill>
                  <a:srgbClr val="0000CC"/>
                </a:solidFill>
              </a:rPr>
              <a:t>P</a:t>
            </a:r>
          </a:p>
        </p:txBody>
      </p:sp>
    </p:spTree>
    <p:extLst>
      <p:ext uri="{BB962C8B-B14F-4D97-AF65-F5344CB8AC3E}">
        <p14:creationId xmlns:p14="http://schemas.microsoft.com/office/powerpoint/2010/main" val="19835720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wipe(left)">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wipe(left)">
                                      <p:cBhvr>
                                        <p:cTn id="17" dur="500"/>
                                        <p:tgtEl>
                                          <p:spTgt spid="7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Effect transition="in" filter="wipe(left)">
                                      <p:cBhvr>
                                        <p:cTn id="22"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85000" lnSpcReduction="2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90C3C54-D0DF-4D31-9A8B-CF92B6619DF6}" type="slidenum">
              <a:rPr lang="en-US" altLang="vi-VN" sz="1400"/>
              <a:pPr>
                <a:spcBef>
                  <a:spcPct val="0"/>
                </a:spcBef>
                <a:buFontTx/>
                <a:buNone/>
              </a:pPr>
              <a:t>55</a:t>
            </a:fld>
            <a:endParaRPr lang="en-US" altLang="vi-VN" sz="1400"/>
          </a:p>
        </p:txBody>
      </p:sp>
      <p:sp>
        <p:nvSpPr>
          <p:cNvPr id="76803" name="Rectangle 3"/>
          <p:cNvSpPr>
            <a:spLocks noGrp="1" noChangeArrowheads="1"/>
          </p:cNvSpPr>
          <p:nvPr>
            <p:ph type="body" idx="1"/>
          </p:nvPr>
        </p:nvSpPr>
        <p:spPr/>
        <p:txBody>
          <a:bodyPr/>
          <a:lstStyle/>
          <a:p>
            <a:pPr eaLnBrk="1" hangingPunct="1">
              <a:lnSpc>
                <a:spcPct val="150000"/>
              </a:lnSpc>
              <a:spcBef>
                <a:spcPts val="0"/>
              </a:spcBef>
              <a:buFont typeface="Wingdings" panose="05000000000000000000" pitchFamily="2" charset="2"/>
              <a:buChar char="Ø"/>
            </a:pPr>
            <a:r>
              <a:rPr lang="en-US" altLang="vi-VN" sz="2400" b="1" noProof="1" smtClean="0">
                <a:solidFill>
                  <a:srgbClr val="0000CC"/>
                </a:solidFill>
              </a:rPr>
              <a:t>Hợp tác ngầm: Mô hình lãnh đạo giá.</a:t>
            </a:r>
          </a:p>
          <a:p>
            <a:pPr eaLnBrk="1" hangingPunct="1">
              <a:lnSpc>
                <a:spcPct val="150000"/>
              </a:lnSpc>
              <a:spcBef>
                <a:spcPts val="0"/>
              </a:spcBef>
              <a:buFontTx/>
              <a:buNone/>
            </a:pPr>
            <a:r>
              <a:rPr lang="en-US" altLang="vi-VN" sz="2400" noProof="1" smtClean="0"/>
              <a:t>Trong một số ngành có DN lớn với </a:t>
            </a:r>
            <a:r>
              <a:rPr lang="vi-VN" altLang="vi-VN" sz="2400" noProof="1" smtClean="0"/>
              <a:t>ưu thế trên cả 2 mặt:</a:t>
            </a:r>
          </a:p>
          <a:p>
            <a:pPr eaLnBrk="1" hangingPunct="1">
              <a:lnSpc>
                <a:spcPct val="150000"/>
              </a:lnSpc>
              <a:spcBef>
                <a:spcPts val="0"/>
              </a:spcBef>
              <a:buFontTx/>
              <a:buChar char="-"/>
            </a:pPr>
            <a:r>
              <a:rPr lang="vi-VN" altLang="vi-VN" sz="2400" noProof="1" smtClean="0"/>
              <a:t>Có chi phí SX thấp nhất, chất lượng SP bảo đảm, ổn định, có uy tín trên thị trường.</a:t>
            </a:r>
          </a:p>
          <a:p>
            <a:pPr eaLnBrk="1" hangingPunct="1">
              <a:lnSpc>
                <a:spcPct val="150000"/>
              </a:lnSpc>
              <a:spcBef>
                <a:spcPts val="0"/>
              </a:spcBef>
              <a:buFontTx/>
              <a:buChar char="-"/>
            </a:pPr>
            <a:r>
              <a:rPr lang="vi-VN" altLang="vi-VN" sz="2400" noProof="1" smtClean="0"/>
              <a:t>Quy mô SX lớn, SL cung ứng chiếm tỷ trọng lớn trong ngành.</a:t>
            </a:r>
          </a:p>
          <a:p>
            <a:pPr eaLnBrk="1" hangingPunct="1">
              <a:lnSpc>
                <a:spcPct val="150000"/>
              </a:lnSpc>
              <a:spcBef>
                <a:spcPts val="0"/>
              </a:spcBef>
              <a:buFontTx/>
              <a:buNone/>
            </a:pPr>
            <a:r>
              <a:rPr lang="vi-VN" altLang="vi-VN" sz="2400" noProof="1" smtClean="0"/>
              <a:t>DN này chiếm ưu thế sẽ là người quyết định giá bán, DN khác sẽ là những người chấp nhận giá.</a:t>
            </a:r>
          </a:p>
          <a:p>
            <a:pPr eaLnBrk="1" hangingPunct="1">
              <a:lnSpc>
                <a:spcPct val="150000"/>
              </a:lnSpc>
              <a:spcBef>
                <a:spcPts val="0"/>
              </a:spcBef>
              <a:buFontTx/>
              <a:buNone/>
            </a:pPr>
            <a:endParaRPr lang="vi-VN" altLang="vi-VN" sz="2400" noProof="1" smtClean="0"/>
          </a:p>
          <a:p>
            <a:pPr eaLnBrk="1" hangingPunct="1">
              <a:lnSpc>
                <a:spcPct val="150000"/>
              </a:lnSpc>
              <a:spcBef>
                <a:spcPts val="0"/>
              </a:spcBef>
              <a:buFontTx/>
              <a:buChar char="-"/>
            </a:pPr>
            <a:endParaRPr lang="vi-VN" altLang="vi-VN" sz="2400" noProof="1" smtClean="0"/>
          </a:p>
        </p:txBody>
      </p:sp>
      <p:sp>
        <p:nvSpPr>
          <p:cNvPr id="6" name="Rectangle 2"/>
          <p:cNvSpPr>
            <a:spLocks noGrp="1" noChangeArrowheads="1"/>
          </p:cNvSpPr>
          <p:nvPr>
            <p:ph type="title"/>
          </p:nvPr>
        </p:nvSpPr>
        <p:spPr>
          <a:xfrm>
            <a:off x="336870" y="442346"/>
            <a:ext cx="9144000" cy="808038"/>
          </a:xfrm>
          <a:noFill/>
        </p:spPr>
        <p:txBody>
          <a:bodyPr/>
          <a:lstStyle/>
          <a:p>
            <a:pPr algn="l" eaLnBrk="1" hangingPunct="1">
              <a:defRPr/>
            </a:pPr>
            <a:r>
              <a:rPr lang="en-US" altLang="vi-VN" sz="2800" b="1" smtClean="0">
                <a:solidFill>
                  <a:srgbClr val="3351E9"/>
                </a:solidFill>
              </a:rPr>
              <a:t>3. </a:t>
            </a:r>
            <a:r>
              <a:rPr altLang="vi-VN" sz="2800" b="1" noProof="1">
                <a:solidFill>
                  <a:srgbClr val="3351E9"/>
                </a:solidFill>
              </a:rPr>
              <a:t>Các </a:t>
            </a:r>
            <a:r>
              <a:rPr lang="en-US" altLang="vi-VN" sz="2800" b="1">
                <a:solidFill>
                  <a:srgbClr val="3351E9"/>
                </a:solidFill>
              </a:rPr>
              <a:t>DN </a:t>
            </a:r>
            <a:r>
              <a:rPr altLang="vi-VN" sz="2800" b="1" noProof="1">
                <a:solidFill>
                  <a:srgbClr val="3351E9"/>
                </a:solidFill>
              </a:rPr>
              <a:t>độc quyền nhóm hợp tác với nhau.</a:t>
            </a:r>
          </a:p>
        </p:txBody>
      </p:sp>
    </p:spTree>
    <p:extLst>
      <p:ext uri="{BB962C8B-B14F-4D97-AF65-F5344CB8AC3E}">
        <p14:creationId xmlns:p14="http://schemas.microsoft.com/office/powerpoint/2010/main" val="352976654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wipe(left)">
                                      <p:cBhvr>
                                        <p:cTn id="17" dur="500"/>
                                        <p:tgtEl>
                                          <p:spTgt spid="76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wipe(left)">
                                      <p:cBhvr>
                                        <p:cTn id="22" dur="500"/>
                                        <p:tgtEl>
                                          <p:spTgt spid="76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wipe(left)">
                                      <p:cBhvr>
                                        <p:cTn id="27"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chemeClr val="bg1"/>
            </a:gs>
            <a:gs pos="0">
              <a:schemeClr val="accent1">
                <a:lumMod val="5000"/>
                <a:lumOff val="95000"/>
              </a:schemeClr>
            </a:gs>
            <a:gs pos="89000">
              <a:schemeClr val="bg1"/>
            </a:gs>
            <a:gs pos="1000">
              <a:srgbClr val="FFFF99"/>
            </a:gs>
            <a:gs pos="100000">
              <a:srgbClr val="D1F9FB"/>
            </a:gs>
          </a:gsLst>
          <a:lin ang="5400000" scaled="1"/>
          <a:tileRect/>
        </a:gra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568730"/>
            <a:ext cx="8153400" cy="671185"/>
          </a:xfrm>
        </p:spPr>
        <p:txBody>
          <a:bodyPr/>
          <a:lstStyle/>
          <a:p>
            <a:pPr algn="ctr" eaLnBrk="1" hangingPunct="1"/>
            <a:r>
              <a:rPr lang="en-US" sz="2800" b="1" smtClean="0">
                <a:solidFill>
                  <a:srgbClr val="FF0000"/>
                </a:solidFill>
              </a:rPr>
              <a:t>I. THỊ TRƯỜNG </a:t>
            </a:r>
            <a:r>
              <a:rPr lang="en-US" sz="2800" b="1" smtClean="0">
                <a:solidFill>
                  <a:srgbClr val="FF0000"/>
                </a:solidFill>
              </a:rPr>
              <a:t>CẠNH </a:t>
            </a:r>
            <a:r>
              <a:rPr lang="en-US" sz="2800" b="1" smtClean="0">
                <a:solidFill>
                  <a:srgbClr val="FF0000"/>
                </a:solidFill>
              </a:rPr>
              <a:t>TRANH HOÀN HẢO</a:t>
            </a:r>
          </a:p>
        </p:txBody>
      </p:sp>
      <p:sp>
        <p:nvSpPr>
          <p:cNvPr id="3" name="Content Placeholder 2"/>
          <p:cNvSpPr>
            <a:spLocks noGrp="1"/>
          </p:cNvSpPr>
          <p:nvPr>
            <p:ph sz="quarter" idx="1"/>
          </p:nvPr>
        </p:nvSpPr>
        <p:spPr>
          <a:xfrm>
            <a:off x="612775" y="1600200"/>
            <a:ext cx="8153400" cy="4495800"/>
          </a:xfrm>
        </p:spPr>
        <p:txBody>
          <a:bodyPr/>
          <a:lstStyle/>
          <a:p>
            <a:pPr marL="58738" indent="-58738" algn="just" eaLnBrk="1" hangingPunct="1">
              <a:lnSpc>
                <a:spcPct val="150000"/>
              </a:lnSpc>
              <a:spcBef>
                <a:spcPts val="0"/>
              </a:spcBef>
              <a:buFontTx/>
              <a:buNone/>
              <a:defRPr/>
            </a:pPr>
            <a:r>
              <a:rPr lang="en-US" sz="3200" dirty="0" smtClean="0">
                <a:solidFill>
                  <a:srgbClr val="0000CC"/>
                </a:solidFill>
              </a:rPr>
              <a:t>1. </a:t>
            </a:r>
            <a:r>
              <a:rPr lang="vi-VN" sz="3200" noProof="1" smtClean="0">
                <a:solidFill>
                  <a:srgbClr val="0000CC"/>
                </a:solidFill>
              </a:rPr>
              <a:t>Đặc trưng của thị trường cạnh tranh hoàn hảo.</a:t>
            </a:r>
            <a:endParaRPr lang="en-US" sz="3200" dirty="0" smtClean="0">
              <a:solidFill>
                <a:srgbClr val="0000CC"/>
              </a:solidFill>
            </a:endParaRPr>
          </a:p>
          <a:p>
            <a:pPr marL="58738" indent="-58738" algn="just" eaLnBrk="1" hangingPunct="1">
              <a:lnSpc>
                <a:spcPct val="150000"/>
              </a:lnSpc>
              <a:spcBef>
                <a:spcPts val="0"/>
              </a:spcBef>
              <a:buFontTx/>
              <a:buNone/>
              <a:defRPr/>
            </a:pPr>
            <a:r>
              <a:rPr lang="en-US" sz="2800" noProof="1" smtClean="0"/>
              <a:t>	- Có rất nhiều ng</a:t>
            </a:r>
            <a:r>
              <a:rPr lang="vi-VN" sz="2800" noProof="1" smtClean="0"/>
              <a:t>ười bán và rất nhiều người mua.</a:t>
            </a:r>
          </a:p>
          <a:p>
            <a:pPr marL="58738" indent="-58738" algn="just" eaLnBrk="1" hangingPunct="1">
              <a:lnSpc>
                <a:spcPct val="150000"/>
              </a:lnSpc>
              <a:spcBef>
                <a:spcPts val="0"/>
              </a:spcBef>
              <a:buFontTx/>
              <a:buNone/>
              <a:defRPr/>
            </a:pPr>
            <a:r>
              <a:rPr lang="vi-VN" sz="2800" noProof="1" smtClean="0"/>
              <a:t>	- Cùng mua bán một loại sản phẩm đồng nhất.</a:t>
            </a:r>
          </a:p>
          <a:p>
            <a:pPr marL="58738" indent="-58738" algn="just" eaLnBrk="1" hangingPunct="1">
              <a:lnSpc>
                <a:spcPct val="150000"/>
              </a:lnSpc>
              <a:spcBef>
                <a:spcPts val="0"/>
              </a:spcBef>
              <a:buFontTx/>
              <a:buNone/>
              <a:defRPr/>
            </a:pPr>
            <a:r>
              <a:rPr lang="vi-VN" sz="2800" noProof="1" smtClean="0"/>
              <a:t>	- Thông tin thị trường là rất hoàn hảo.</a:t>
            </a:r>
          </a:p>
          <a:p>
            <a:pPr marL="58738" indent="-58738" algn="just" eaLnBrk="1" hangingPunct="1">
              <a:lnSpc>
                <a:spcPct val="150000"/>
              </a:lnSpc>
              <a:spcBef>
                <a:spcPts val="0"/>
              </a:spcBef>
              <a:buFontTx/>
              <a:buNone/>
              <a:defRPr/>
            </a:pPr>
            <a:r>
              <a:rPr lang="vi-VN" sz="2800" noProof="1" smtClean="0"/>
              <a:t>	- </a:t>
            </a:r>
            <a:r>
              <a:rPr lang="en-US" sz="2800" noProof="1" smtClean="0"/>
              <a:t>Không có rào cản thị trường (</a:t>
            </a:r>
            <a:r>
              <a:rPr lang="vi-VN" sz="2800" noProof="1" smtClean="0"/>
              <a:t>Các DN </a:t>
            </a:r>
            <a:r>
              <a:rPr lang="en-US" sz="2800" dirty="0" smtClean="0"/>
              <a:t>t</a:t>
            </a:r>
            <a:r>
              <a:rPr lang="en-US" sz="2800" noProof="1" smtClean="0"/>
              <a:t>ự do gia nhập và rút lui dễ dàng)</a:t>
            </a:r>
          </a:p>
          <a:p>
            <a:pPr algn="just" eaLnBrk="1" hangingPunct="1">
              <a:lnSpc>
                <a:spcPct val="150000"/>
              </a:lnSpc>
              <a:spcBef>
                <a:spcPts val="0"/>
              </a:spcBef>
              <a:defRPr/>
            </a:pPr>
            <a:endParaRPr lang="en-US" sz="2800"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8D5B83CD-8B95-4FFC-9D35-7346606B1207}" type="slidenum">
              <a:rPr lang="en-US" sz="1200">
                <a:solidFill>
                  <a:srgbClr val="FFFFFF"/>
                </a:solidFill>
              </a:rPr>
              <a:pPr>
                <a:lnSpc>
                  <a:spcPct val="80000"/>
                </a:lnSpc>
                <a:spcBef>
                  <a:spcPct val="0"/>
                </a:spcBef>
                <a:buClrTx/>
                <a:buSzTx/>
                <a:buFontTx/>
                <a:buNone/>
              </a:pPr>
              <a:t>6</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slide(fromBottom)">
                                      <p:cBhvr>
                                        <p:cTn id="7" dur="500"/>
                                        <p:tgtEl>
                                          <p:spTgt spid="18434"/>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lide(fromBottom)">
                                      <p:cBhvr>
                                        <p:cTn id="11" dur="500"/>
                                        <p:tgtEl>
                                          <p:spTgt spid="3">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lide(fromBottom)">
                                      <p:cBhvr>
                                        <p:cTn id="19" dur="500"/>
                                        <p:tgtEl>
                                          <p:spTgt spid="3">
                                            <p:txEl>
                                              <p:pRg st="2" end="2"/>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lide(fromBottom)">
                                      <p:cBhvr>
                                        <p:cTn id="23" dur="500"/>
                                        <p:tgtEl>
                                          <p:spTgt spid="3">
                                            <p:txEl>
                                              <p:pRg st="3" end="3"/>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6" name="Rectangle 16"/>
          <p:cNvSpPr>
            <a:spLocks noGrp="1" noChangeArrowheads="1"/>
          </p:cNvSpPr>
          <p:nvPr>
            <p:ph type="title"/>
          </p:nvPr>
        </p:nvSpPr>
        <p:spPr>
          <a:xfrm>
            <a:off x="756050" y="287720"/>
            <a:ext cx="7464425" cy="990600"/>
          </a:xfrm>
        </p:spPr>
        <p:txBody>
          <a:bodyPr/>
          <a:lstStyle/>
          <a:p>
            <a:pPr algn="ctr" eaLnBrk="1" hangingPunct="1"/>
            <a:r>
              <a:rPr lang="en-US" sz="2800" smtClean="0">
                <a:solidFill>
                  <a:srgbClr val="3351E9"/>
                </a:solidFill>
              </a:rPr>
              <a:t>2. </a:t>
            </a:r>
            <a:r>
              <a:rPr lang="en-US" sz="2800" noProof="1" smtClean="0">
                <a:solidFill>
                  <a:srgbClr val="3351E9"/>
                </a:solidFill>
              </a:rPr>
              <a:t>Đặc tr</a:t>
            </a:r>
            <a:r>
              <a:rPr lang="vi-VN" sz="2800" noProof="1" smtClean="0">
                <a:solidFill>
                  <a:srgbClr val="3351E9"/>
                </a:solidFill>
              </a:rPr>
              <a:t>ưng của Doanh nghiệp </a:t>
            </a:r>
            <a:r>
              <a:rPr lang="vi-VN" sz="2800" noProof="1" smtClean="0">
                <a:solidFill>
                  <a:srgbClr val="3351E9"/>
                </a:solidFill>
              </a:rPr>
              <a:t>trong</a:t>
            </a:r>
            <a:r>
              <a:rPr lang="en-US" sz="2800" noProof="1" smtClean="0">
                <a:solidFill>
                  <a:srgbClr val="3351E9"/>
                </a:solidFill>
              </a:rPr>
              <a:t> </a:t>
            </a:r>
            <a:r>
              <a:rPr lang="vi-VN" sz="2800" noProof="1" smtClean="0">
                <a:solidFill>
                  <a:srgbClr val="3351E9"/>
                </a:solidFill>
              </a:rPr>
              <a:t>thị </a:t>
            </a:r>
            <a:r>
              <a:rPr lang="vi-VN" sz="2800" noProof="1" smtClean="0">
                <a:solidFill>
                  <a:srgbClr val="3351E9"/>
                </a:solidFill>
              </a:rPr>
              <a:t>trường cạnh tranh hoàn hảo:</a:t>
            </a:r>
          </a:p>
        </p:txBody>
      </p:sp>
      <p:sp>
        <p:nvSpPr>
          <p:cNvPr id="10257" name="Rectangle 17"/>
          <p:cNvSpPr>
            <a:spLocks noGrp="1" noChangeArrowheads="1"/>
          </p:cNvSpPr>
          <p:nvPr>
            <p:ph type="body" idx="1"/>
          </p:nvPr>
        </p:nvSpPr>
        <p:spPr>
          <a:xfrm>
            <a:off x="228600" y="1600200"/>
            <a:ext cx="8686800" cy="4924425"/>
          </a:xfrm>
        </p:spPr>
        <p:txBody>
          <a:bodyPr/>
          <a:lstStyle/>
          <a:p>
            <a:pPr eaLnBrk="1" hangingPunct="1">
              <a:lnSpc>
                <a:spcPct val="150000"/>
              </a:lnSpc>
              <a:spcBef>
                <a:spcPts val="0"/>
              </a:spcBef>
              <a:buFontTx/>
              <a:buChar char="-"/>
            </a:pPr>
            <a:r>
              <a:rPr lang="en-US" sz="2400" noProof="1" smtClean="0"/>
              <a:t>Doanh nghiệp chấp nhận giá thị tr</a:t>
            </a:r>
            <a:r>
              <a:rPr lang="vi-VN" sz="2400" noProof="1" smtClean="0"/>
              <a:t>ường vì sản lượng của DN là rất nhỏ so với sản lượng của thị trường.</a:t>
            </a:r>
          </a:p>
          <a:p>
            <a:pPr eaLnBrk="1" hangingPunct="1">
              <a:lnSpc>
                <a:spcPct val="150000"/>
              </a:lnSpc>
              <a:spcBef>
                <a:spcPts val="0"/>
              </a:spcBef>
              <a:buFontTx/>
              <a:buChar char="-"/>
            </a:pPr>
            <a:r>
              <a:rPr lang="vi-VN" sz="2400" noProof="1" smtClean="0"/>
              <a:t>Đường cầu của DN là một đường thẳng nằm ngang</a:t>
            </a:r>
          </a:p>
        </p:txBody>
      </p:sp>
      <p:sp>
        <p:nvSpPr>
          <p:cNvPr id="10258" name="Line 18"/>
          <p:cNvSpPr>
            <a:spLocks noChangeShapeType="1"/>
          </p:cNvSpPr>
          <p:nvPr/>
        </p:nvSpPr>
        <p:spPr bwMode="auto">
          <a:xfrm>
            <a:off x="1258888" y="3983585"/>
            <a:ext cx="0" cy="216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19"/>
          <p:cNvSpPr>
            <a:spLocks noChangeShapeType="1"/>
          </p:cNvSpPr>
          <p:nvPr/>
        </p:nvSpPr>
        <p:spPr bwMode="auto">
          <a:xfrm>
            <a:off x="1258888" y="6144173"/>
            <a:ext cx="2376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0"/>
          <p:cNvSpPr>
            <a:spLocks noChangeShapeType="1"/>
          </p:cNvSpPr>
          <p:nvPr/>
        </p:nvSpPr>
        <p:spPr bwMode="auto">
          <a:xfrm>
            <a:off x="4572000" y="4056610"/>
            <a:ext cx="0" cy="216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21"/>
          <p:cNvSpPr>
            <a:spLocks noChangeShapeType="1"/>
          </p:cNvSpPr>
          <p:nvPr/>
        </p:nvSpPr>
        <p:spPr bwMode="auto">
          <a:xfrm>
            <a:off x="4572000" y="6217198"/>
            <a:ext cx="2879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22"/>
          <p:cNvSpPr>
            <a:spLocks noChangeShapeType="1"/>
          </p:cNvSpPr>
          <p:nvPr/>
        </p:nvSpPr>
        <p:spPr bwMode="auto">
          <a:xfrm>
            <a:off x="1619250" y="4199485"/>
            <a:ext cx="1584325"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23"/>
          <p:cNvSpPr>
            <a:spLocks noChangeShapeType="1"/>
          </p:cNvSpPr>
          <p:nvPr/>
        </p:nvSpPr>
        <p:spPr bwMode="auto">
          <a:xfrm flipH="1">
            <a:off x="1763713" y="4199485"/>
            <a:ext cx="1800225" cy="151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24"/>
          <p:cNvSpPr>
            <a:spLocks noChangeShapeType="1"/>
          </p:cNvSpPr>
          <p:nvPr/>
        </p:nvSpPr>
        <p:spPr bwMode="auto">
          <a:xfrm>
            <a:off x="1266825" y="5093248"/>
            <a:ext cx="12239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Text Box 26"/>
          <p:cNvSpPr txBox="1">
            <a:spLocks noChangeArrowheads="1"/>
          </p:cNvSpPr>
          <p:nvPr/>
        </p:nvSpPr>
        <p:spPr bwMode="auto">
          <a:xfrm>
            <a:off x="755650" y="398358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p>
        </p:txBody>
      </p:sp>
      <p:sp>
        <p:nvSpPr>
          <p:cNvPr id="10267" name="Text Box 27"/>
          <p:cNvSpPr txBox="1">
            <a:spLocks noChangeArrowheads="1"/>
          </p:cNvSpPr>
          <p:nvPr/>
        </p:nvSpPr>
        <p:spPr bwMode="auto">
          <a:xfrm>
            <a:off x="4214813" y="3769273"/>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p>
        </p:txBody>
      </p:sp>
      <p:sp>
        <p:nvSpPr>
          <p:cNvPr id="10268" name="Text Box 28"/>
          <p:cNvSpPr txBox="1">
            <a:spLocks noChangeArrowheads="1"/>
          </p:cNvSpPr>
          <p:nvPr/>
        </p:nvSpPr>
        <p:spPr bwMode="auto">
          <a:xfrm>
            <a:off x="3286125" y="6198148"/>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Q</a:t>
            </a:r>
          </a:p>
        </p:txBody>
      </p:sp>
      <p:sp>
        <p:nvSpPr>
          <p:cNvPr id="10269" name="Text Box 29"/>
          <p:cNvSpPr txBox="1">
            <a:spLocks noChangeArrowheads="1"/>
          </p:cNvSpPr>
          <p:nvPr/>
        </p:nvSpPr>
        <p:spPr bwMode="auto">
          <a:xfrm>
            <a:off x="7524750" y="607273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Q</a:t>
            </a:r>
          </a:p>
        </p:txBody>
      </p:sp>
      <p:sp>
        <p:nvSpPr>
          <p:cNvPr id="10270" name="Text Box 30"/>
          <p:cNvSpPr txBox="1">
            <a:spLocks noChangeArrowheads="1"/>
          </p:cNvSpPr>
          <p:nvPr/>
        </p:nvSpPr>
        <p:spPr bwMode="auto">
          <a:xfrm>
            <a:off x="611188" y="484877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r>
              <a:rPr lang="en-US" sz="1800" baseline="-25000">
                <a:latin typeface="Arial" panose="020B0604020202020204" pitchFamily="34" charset="0"/>
              </a:rPr>
              <a:t>0</a:t>
            </a:r>
            <a:endParaRPr lang="en-US" sz="1800">
              <a:latin typeface="Arial" panose="020B0604020202020204" pitchFamily="34" charset="0"/>
            </a:endParaRPr>
          </a:p>
        </p:txBody>
      </p:sp>
      <p:sp>
        <p:nvSpPr>
          <p:cNvPr id="10271" name="Text Box 31"/>
          <p:cNvSpPr txBox="1">
            <a:spLocks noChangeArrowheads="1"/>
          </p:cNvSpPr>
          <p:nvPr/>
        </p:nvSpPr>
        <p:spPr bwMode="auto">
          <a:xfrm>
            <a:off x="3924300" y="492021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r>
              <a:rPr lang="en-US" sz="1800" baseline="-25000">
                <a:latin typeface="Arial" panose="020B0604020202020204" pitchFamily="34" charset="0"/>
              </a:rPr>
              <a:t>0</a:t>
            </a:r>
            <a:endParaRPr lang="en-US" sz="1800">
              <a:latin typeface="Arial" panose="020B0604020202020204" pitchFamily="34" charset="0"/>
            </a:endParaRPr>
          </a:p>
        </p:txBody>
      </p:sp>
      <p:sp>
        <p:nvSpPr>
          <p:cNvPr id="10272" name="Text Box 32"/>
          <p:cNvSpPr txBox="1">
            <a:spLocks noChangeArrowheads="1"/>
          </p:cNvSpPr>
          <p:nvPr/>
        </p:nvSpPr>
        <p:spPr bwMode="auto">
          <a:xfrm>
            <a:off x="7315200" y="463287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d = P</a:t>
            </a:r>
            <a:r>
              <a:rPr lang="en-US" sz="1800" baseline="-25000">
                <a:latin typeface="Arial" panose="020B0604020202020204" pitchFamily="34" charset="0"/>
              </a:rPr>
              <a:t>0 </a:t>
            </a:r>
            <a:endParaRPr lang="en-US" sz="1800">
              <a:latin typeface="Arial" panose="020B0604020202020204" pitchFamily="34" charset="0"/>
            </a:endParaRPr>
          </a:p>
        </p:txBody>
      </p:sp>
      <p:sp>
        <p:nvSpPr>
          <p:cNvPr id="10273" name="Text Box 33"/>
          <p:cNvSpPr txBox="1">
            <a:spLocks noChangeArrowheads="1"/>
          </p:cNvSpPr>
          <p:nvPr/>
        </p:nvSpPr>
        <p:spPr bwMode="auto">
          <a:xfrm>
            <a:off x="3132138" y="3840710"/>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S</a:t>
            </a:r>
          </a:p>
        </p:txBody>
      </p:sp>
      <p:sp>
        <p:nvSpPr>
          <p:cNvPr id="10274" name="Text Box 34"/>
          <p:cNvSpPr txBox="1">
            <a:spLocks noChangeArrowheads="1"/>
          </p:cNvSpPr>
          <p:nvPr/>
        </p:nvSpPr>
        <p:spPr bwMode="auto">
          <a:xfrm>
            <a:off x="1619250" y="3840710"/>
            <a:ext cx="503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D</a:t>
            </a:r>
          </a:p>
        </p:txBody>
      </p:sp>
      <p:sp>
        <p:nvSpPr>
          <p:cNvPr id="4117" name="TextBox 21"/>
          <p:cNvSpPr txBox="1">
            <a:spLocks noChangeArrowheads="1"/>
          </p:cNvSpPr>
          <p:nvPr/>
        </p:nvSpPr>
        <p:spPr bwMode="auto">
          <a:xfrm>
            <a:off x="5786438" y="5555210"/>
            <a:ext cx="209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solidFill>
                  <a:srgbClr val="00B050"/>
                </a:solidFill>
                <a:latin typeface="Arial" panose="020B0604020202020204" pitchFamily="34" charset="0"/>
              </a:rPr>
              <a:t>Giá thị trường</a:t>
            </a:r>
          </a:p>
        </p:txBody>
      </p:sp>
      <p:sp>
        <p:nvSpPr>
          <p:cNvPr id="4118" name="TextBox 22"/>
          <p:cNvSpPr txBox="1">
            <a:spLocks noChangeArrowheads="1"/>
          </p:cNvSpPr>
          <p:nvPr/>
        </p:nvSpPr>
        <p:spPr bwMode="auto">
          <a:xfrm>
            <a:off x="4929188" y="3697835"/>
            <a:ext cx="3209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solidFill>
                  <a:srgbClr val="00B050"/>
                </a:solidFill>
                <a:latin typeface="Arial" panose="020B0604020202020204" pitchFamily="34" charset="0"/>
              </a:rPr>
              <a:t>DN là người nhận giá</a:t>
            </a:r>
          </a:p>
        </p:txBody>
      </p:sp>
      <p:cxnSp>
        <p:nvCxnSpPr>
          <p:cNvPr id="25" name="Straight Arrow Connector 24"/>
          <p:cNvCxnSpPr/>
          <p:nvPr/>
        </p:nvCxnSpPr>
        <p:spPr bwMode="auto">
          <a:xfrm rot="5400000">
            <a:off x="4286251" y="4197897"/>
            <a:ext cx="785812" cy="785813"/>
          </a:xfrm>
          <a:prstGeom prst="straightConnector1">
            <a:avLst/>
          </a:prstGeom>
          <a:ln>
            <a:solidFill>
              <a:srgbClr val="00B050"/>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4117" idx="1"/>
          </p:cNvCxnSpPr>
          <p:nvPr/>
        </p:nvCxnSpPr>
        <p:spPr bwMode="auto">
          <a:xfrm>
            <a:off x="4357688" y="5198023"/>
            <a:ext cx="1428750" cy="587375"/>
          </a:xfrm>
          <a:prstGeom prst="straightConnector1">
            <a:avLst/>
          </a:prstGeom>
          <a:ln>
            <a:solidFill>
              <a:srgbClr val="00B050"/>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4121" name="TextBox 27"/>
          <p:cNvSpPr txBox="1">
            <a:spLocks noChangeArrowheads="1"/>
          </p:cNvSpPr>
          <p:nvPr/>
        </p:nvSpPr>
        <p:spPr bwMode="auto">
          <a:xfrm>
            <a:off x="5116920" y="6347780"/>
            <a:ext cx="2105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solidFill>
                  <a:srgbClr val="FF0000"/>
                </a:solidFill>
                <a:latin typeface="Arial" panose="020B0604020202020204" pitchFamily="34" charset="0"/>
              </a:rPr>
              <a:t>Doanh nghiệp</a:t>
            </a:r>
          </a:p>
        </p:txBody>
      </p:sp>
      <p:sp>
        <p:nvSpPr>
          <p:cNvPr id="4122" name="TextBox 28"/>
          <p:cNvSpPr txBox="1">
            <a:spLocks noChangeArrowheads="1"/>
          </p:cNvSpPr>
          <p:nvPr/>
        </p:nvSpPr>
        <p:spPr bwMode="auto">
          <a:xfrm>
            <a:off x="1402170" y="6347780"/>
            <a:ext cx="1636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sz="2400">
                <a:solidFill>
                  <a:srgbClr val="FF0000"/>
                </a:solidFill>
                <a:latin typeface="Arial" panose="020B0604020202020204" pitchFamily="34" charset="0"/>
              </a:rPr>
              <a:t>Thị trường</a:t>
            </a:r>
          </a:p>
        </p:txBody>
      </p:sp>
      <p:cxnSp>
        <p:nvCxnSpPr>
          <p:cNvPr id="30" name="Straight Connector 29"/>
          <p:cNvCxnSpPr/>
          <p:nvPr/>
        </p:nvCxnSpPr>
        <p:spPr>
          <a:xfrm>
            <a:off x="4572000" y="5039273"/>
            <a:ext cx="3505200"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581" name="Slide Number Placeholder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078F83A7-C52D-4790-BCC2-3B7FA2273021}" type="slidenum">
              <a:rPr lang="en-US" sz="1200">
                <a:solidFill>
                  <a:srgbClr val="FFFFFF"/>
                </a:solidFill>
              </a:rPr>
              <a:pPr>
                <a:lnSpc>
                  <a:spcPct val="80000"/>
                </a:lnSpc>
                <a:spcBef>
                  <a:spcPct val="0"/>
                </a:spcBef>
                <a:buClrTx/>
                <a:buSzTx/>
                <a:buFontTx/>
                <a:buNone/>
              </a:pPr>
              <a:t>7</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10256"/>
                                        </p:tgtEl>
                                        <p:attrNameLst>
                                          <p:attrName>style.visibility</p:attrName>
                                        </p:attrNameLst>
                                      </p:cBhvr>
                                      <p:to>
                                        <p:strVal val="visible"/>
                                      </p:to>
                                    </p:set>
                                    <p:animEffect transition="in" filter="fade">
                                      <p:cBhvr>
                                        <p:cTn id="7" dur="600">
                                          <p:stCondLst>
                                            <p:cond delay="0"/>
                                          </p:stCondLst>
                                        </p:cTn>
                                        <p:tgtEl>
                                          <p:spTgt spid="10256"/>
                                        </p:tgtEl>
                                      </p:cBhvr>
                                    </p:animEffect>
                                    <p:anim calcmode="lin" valueType="num">
                                      <p:cBhvr>
                                        <p:cTn id="8" dur="600" fill="hold">
                                          <p:stCondLst>
                                            <p:cond delay="0"/>
                                          </p:stCondLst>
                                        </p:cTn>
                                        <p:tgtEl>
                                          <p:spTgt spid="10256"/>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10256"/>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10256"/>
                                        </p:tgtEl>
                                        <p:attrNameLst>
                                          <p:attrName>ppt_w</p:attrName>
                                        </p:attrNameLst>
                                      </p:cBhvr>
                                      <p:tavLst>
                                        <p:tav tm="0">
                                          <p:val>
                                            <p:fltVal val="0"/>
                                          </p:val>
                                        </p:tav>
                                        <p:tav tm="100000">
                                          <p:val>
                                            <p:strVal val="#ppt_w"/>
                                          </p:val>
                                        </p:tav>
                                      </p:tavLst>
                                    </p:anim>
                                  </p:childTnLst>
                                </p:cTn>
                              </p:par>
                            </p:childTnLst>
                          </p:cTn>
                        </p:par>
                        <p:par>
                          <p:cTn id="11" fill="hold" nodeType="afterGroup">
                            <p:stCondLst>
                              <p:cond delay="3840"/>
                            </p:stCondLst>
                            <p:childTnLst>
                              <p:par>
                                <p:cTn id="12" presetID="12" presetClass="entr" presetSubtype="4" fill="hold" grpId="0" nodeType="afterEffect">
                                  <p:stCondLst>
                                    <p:cond delay="0"/>
                                  </p:stCondLst>
                                  <p:childTnLst>
                                    <p:set>
                                      <p:cBhvr>
                                        <p:cTn id="13" dur="1" fill="hold">
                                          <p:stCondLst>
                                            <p:cond delay="0"/>
                                          </p:stCondLst>
                                        </p:cTn>
                                        <p:tgtEl>
                                          <p:spTgt spid="10257">
                                            <p:txEl>
                                              <p:pRg st="0" end="0"/>
                                            </p:txEl>
                                          </p:spTgt>
                                        </p:tgtEl>
                                        <p:attrNameLst>
                                          <p:attrName>style.visibility</p:attrName>
                                        </p:attrNameLst>
                                      </p:cBhvr>
                                      <p:to>
                                        <p:strVal val="visible"/>
                                      </p:to>
                                    </p:set>
                                    <p:animEffect transition="in" filter="slide(fromBottom)">
                                      <p:cBhvr>
                                        <p:cTn id="14" dur="500">
                                          <p:stCondLst>
                                            <p:cond delay="0"/>
                                          </p:stCondLst>
                                        </p:cTn>
                                        <p:tgtEl>
                                          <p:spTgt spid="10257">
                                            <p:txEl>
                                              <p:pRg st="0" end="0"/>
                                            </p:txEl>
                                          </p:spTgt>
                                        </p:tgtEl>
                                      </p:cBhvr>
                                    </p:animEffect>
                                  </p:childTnLst>
                                </p:cTn>
                              </p:par>
                            </p:childTnLst>
                          </p:cTn>
                        </p:par>
                        <p:par>
                          <p:cTn id="15" fill="hold" nodeType="afterGroup">
                            <p:stCondLst>
                              <p:cond delay="4340"/>
                            </p:stCondLst>
                            <p:childTnLst>
                              <p:par>
                                <p:cTn id="16" presetID="12" presetClass="entr" presetSubtype="4" fill="hold" grpId="0" nodeType="afterEffect">
                                  <p:stCondLst>
                                    <p:cond delay="0"/>
                                  </p:stCondLst>
                                  <p:childTnLst>
                                    <p:set>
                                      <p:cBhvr>
                                        <p:cTn id="17" dur="1" fill="hold">
                                          <p:stCondLst>
                                            <p:cond delay="0"/>
                                          </p:stCondLst>
                                        </p:cTn>
                                        <p:tgtEl>
                                          <p:spTgt spid="10257">
                                            <p:txEl>
                                              <p:pRg st="1" end="1"/>
                                            </p:txEl>
                                          </p:spTgt>
                                        </p:tgtEl>
                                        <p:attrNameLst>
                                          <p:attrName>style.visibility</p:attrName>
                                        </p:attrNameLst>
                                      </p:cBhvr>
                                      <p:to>
                                        <p:strVal val="visible"/>
                                      </p:to>
                                    </p:set>
                                    <p:animEffect transition="in" filter="slide(fromBottom)">
                                      <p:cBhvr>
                                        <p:cTn id="18" dur="500">
                                          <p:stCondLst>
                                            <p:cond delay="0"/>
                                          </p:stCondLst>
                                        </p:cTn>
                                        <p:tgtEl>
                                          <p:spTgt spid="10257">
                                            <p:txEl>
                                              <p:pRg st="1" end="1"/>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258"/>
                                        </p:tgtEl>
                                        <p:attrNameLst>
                                          <p:attrName>style.visibility</p:attrName>
                                        </p:attrNameLst>
                                      </p:cBhvr>
                                      <p:to>
                                        <p:strVal val="visible"/>
                                      </p:to>
                                    </p:set>
                                    <p:animEffect transition="in" filter="box(in)">
                                      <p:cBhvr>
                                        <p:cTn id="21" dur="500"/>
                                        <p:tgtEl>
                                          <p:spTgt spid="1025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259"/>
                                        </p:tgtEl>
                                        <p:attrNameLst>
                                          <p:attrName>style.visibility</p:attrName>
                                        </p:attrNameLst>
                                      </p:cBhvr>
                                      <p:to>
                                        <p:strVal val="visible"/>
                                      </p:to>
                                    </p:set>
                                    <p:animEffect transition="in" filter="box(in)">
                                      <p:cBhvr>
                                        <p:cTn id="24" dur="500"/>
                                        <p:tgtEl>
                                          <p:spTgt spid="1025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0263"/>
                                        </p:tgtEl>
                                        <p:attrNameLst>
                                          <p:attrName>style.visibility</p:attrName>
                                        </p:attrNameLst>
                                      </p:cBhvr>
                                      <p:to>
                                        <p:strVal val="visible"/>
                                      </p:to>
                                    </p:set>
                                    <p:animEffect transition="in" filter="box(in)">
                                      <p:cBhvr>
                                        <p:cTn id="27" dur="500"/>
                                        <p:tgtEl>
                                          <p:spTgt spid="1026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0262"/>
                                        </p:tgtEl>
                                        <p:attrNameLst>
                                          <p:attrName>style.visibility</p:attrName>
                                        </p:attrNameLst>
                                      </p:cBhvr>
                                      <p:to>
                                        <p:strVal val="visible"/>
                                      </p:to>
                                    </p:set>
                                    <p:animEffect transition="in" filter="box(in)">
                                      <p:cBhvr>
                                        <p:cTn id="30" dur="500"/>
                                        <p:tgtEl>
                                          <p:spTgt spid="1026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264"/>
                                        </p:tgtEl>
                                        <p:attrNameLst>
                                          <p:attrName>style.visibility</p:attrName>
                                        </p:attrNameLst>
                                      </p:cBhvr>
                                      <p:to>
                                        <p:strVal val="visible"/>
                                      </p:to>
                                    </p:set>
                                    <p:animEffect transition="in" filter="box(in)">
                                      <p:cBhvr>
                                        <p:cTn id="33" dur="500"/>
                                        <p:tgtEl>
                                          <p:spTgt spid="10264"/>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0270"/>
                                        </p:tgtEl>
                                        <p:attrNameLst>
                                          <p:attrName>style.visibility</p:attrName>
                                        </p:attrNameLst>
                                      </p:cBhvr>
                                      <p:to>
                                        <p:strVal val="visible"/>
                                      </p:to>
                                    </p:set>
                                    <p:animEffect transition="in" filter="box(in)">
                                      <p:cBhvr>
                                        <p:cTn id="36" dur="500"/>
                                        <p:tgtEl>
                                          <p:spTgt spid="1027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0266"/>
                                        </p:tgtEl>
                                        <p:attrNameLst>
                                          <p:attrName>style.visibility</p:attrName>
                                        </p:attrNameLst>
                                      </p:cBhvr>
                                      <p:to>
                                        <p:strVal val="visible"/>
                                      </p:to>
                                    </p:set>
                                    <p:animEffect transition="in" filter="box(in)">
                                      <p:cBhvr>
                                        <p:cTn id="39" dur="500"/>
                                        <p:tgtEl>
                                          <p:spTgt spid="1026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0268"/>
                                        </p:tgtEl>
                                        <p:attrNameLst>
                                          <p:attrName>style.visibility</p:attrName>
                                        </p:attrNameLst>
                                      </p:cBhvr>
                                      <p:to>
                                        <p:strVal val="visible"/>
                                      </p:to>
                                    </p:set>
                                    <p:animEffect transition="in" filter="box(in)">
                                      <p:cBhvr>
                                        <p:cTn id="42" dur="500"/>
                                        <p:tgtEl>
                                          <p:spTgt spid="1026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274"/>
                                        </p:tgtEl>
                                        <p:attrNameLst>
                                          <p:attrName>style.visibility</p:attrName>
                                        </p:attrNameLst>
                                      </p:cBhvr>
                                      <p:to>
                                        <p:strVal val="visible"/>
                                      </p:to>
                                    </p:set>
                                    <p:animEffect transition="in" filter="blinds(horizontal)">
                                      <p:cBhvr>
                                        <p:cTn id="45" dur="500"/>
                                        <p:tgtEl>
                                          <p:spTgt spid="1027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273"/>
                                        </p:tgtEl>
                                        <p:attrNameLst>
                                          <p:attrName>style.visibility</p:attrName>
                                        </p:attrNameLst>
                                      </p:cBhvr>
                                      <p:to>
                                        <p:strVal val="visible"/>
                                      </p:to>
                                    </p:set>
                                    <p:animEffect transition="in" filter="blinds(horizontal)">
                                      <p:cBhvr>
                                        <p:cTn id="48" dur="500"/>
                                        <p:tgtEl>
                                          <p:spTgt spid="10273"/>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0260"/>
                                        </p:tgtEl>
                                        <p:attrNameLst>
                                          <p:attrName>style.visibility</p:attrName>
                                        </p:attrNameLst>
                                      </p:cBhvr>
                                      <p:to>
                                        <p:strVal val="visible"/>
                                      </p:to>
                                    </p:set>
                                    <p:animEffect transition="in" filter="checkerboard(across)">
                                      <p:cBhvr>
                                        <p:cTn id="51" dur="500"/>
                                        <p:tgtEl>
                                          <p:spTgt spid="10260"/>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0267"/>
                                        </p:tgtEl>
                                        <p:attrNameLst>
                                          <p:attrName>style.visibility</p:attrName>
                                        </p:attrNameLst>
                                      </p:cBhvr>
                                      <p:to>
                                        <p:strVal val="visible"/>
                                      </p:to>
                                    </p:set>
                                    <p:animEffect transition="in" filter="checkerboard(across)">
                                      <p:cBhvr>
                                        <p:cTn id="54" dur="500"/>
                                        <p:tgtEl>
                                          <p:spTgt spid="10267"/>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0271"/>
                                        </p:tgtEl>
                                        <p:attrNameLst>
                                          <p:attrName>style.visibility</p:attrName>
                                        </p:attrNameLst>
                                      </p:cBhvr>
                                      <p:to>
                                        <p:strVal val="visible"/>
                                      </p:to>
                                    </p:set>
                                    <p:animEffect transition="in" filter="checkerboard(across)">
                                      <p:cBhvr>
                                        <p:cTn id="57" dur="500"/>
                                        <p:tgtEl>
                                          <p:spTgt spid="10271"/>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10261"/>
                                        </p:tgtEl>
                                        <p:attrNameLst>
                                          <p:attrName>style.visibility</p:attrName>
                                        </p:attrNameLst>
                                      </p:cBhvr>
                                      <p:to>
                                        <p:strVal val="visible"/>
                                      </p:to>
                                    </p:set>
                                    <p:animEffect transition="in" filter="checkerboard(across)">
                                      <p:cBhvr>
                                        <p:cTn id="60" dur="500"/>
                                        <p:tgtEl>
                                          <p:spTgt spid="10261"/>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0269"/>
                                        </p:tgtEl>
                                        <p:attrNameLst>
                                          <p:attrName>style.visibility</p:attrName>
                                        </p:attrNameLst>
                                      </p:cBhvr>
                                      <p:to>
                                        <p:strVal val="visible"/>
                                      </p:to>
                                    </p:set>
                                    <p:animEffect transition="in" filter="checkerboard(across)">
                                      <p:cBhvr>
                                        <p:cTn id="63" dur="500"/>
                                        <p:tgtEl>
                                          <p:spTgt spid="10269"/>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10272"/>
                                        </p:tgtEl>
                                        <p:attrNameLst>
                                          <p:attrName>style.visibility</p:attrName>
                                        </p:attrNameLst>
                                      </p:cBhvr>
                                      <p:to>
                                        <p:strVal val="visible"/>
                                      </p:to>
                                    </p:set>
                                    <p:anim calcmode="lin" valueType="num">
                                      <p:cBhvr additive="base">
                                        <p:cTn id="66" dur="500" fill="hold"/>
                                        <p:tgtEl>
                                          <p:spTgt spid="10272"/>
                                        </p:tgtEl>
                                        <p:attrNameLst>
                                          <p:attrName>ppt_x</p:attrName>
                                        </p:attrNameLst>
                                      </p:cBhvr>
                                      <p:tavLst>
                                        <p:tav tm="0">
                                          <p:val>
                                            <p:strVal val="#ppt_x"/>
                                          </p:val>
                                        </p:tav>
                                        <p:tav tm="100000">
                                          <p:val>
                                            <p:strVal val="#ppt_x"/>
                                          </p:val>
                                        </p:tav>
                                      </p:tavLst>
                                    </p:anim>
                                    <p:anim calcmode="lin" valueType="num">
                                      <p:cBhvr additive="base">
                                        <p:cTn id="67" dur="500" fill="hold"/>
                                        <p:tgtEl>
                                          <p:spTgt spid="10272"/>
                                        </p:tgtEl>
                                        <p:attrNameLst>
                                          <p:attrName>ppt_y</p:attrName>
                                        </p:attrNameLst>
                                      </p:cBhvr>
                                      <p:tavLst>
                                        <p:tav tm="0">
                                          <p:val>
                                            <p:strVal val="1+#ppt_h/2"/>
                                          </p:val>
                                        </p:tav>
                                        <p:tav tm="100000">
                                          <p:val>
                                            <p:strVal val="#ppt_y"/>
                                          </p:val>
                                        </p:tav>
                                      </p:tavLst>
                                    </p:anim>
                                  </p:childTnLst>
                                </p:cTn>
                              </p:par>
                              <p:par>
                                <p:cTn id="68" presetID="20" presetClass="entr" presetSubtype="0" fill="hold" grpId="0" nodeType="withEffect">
                                  <p:stCondLst>
                                    <p:cond delay="0"/>
                                  </p:stCondLst>
                                  <p:childTnLst>
                                    <p:set>
                                      <p:cBhvr>
                                        <p:cTn id="69" dur="1" fill="hold">
                                          <p:stCondLst>
                                            <p:cond delay="0"/>
                                          </p:stCondLst>
                                        </p:cTn>
                                        <p:tgtEl>
                                          <p:spTgt spid="4122"/>
                                        </p:tgtEl>
                                        <p:attrNameLst>
                                          <p:attrName>style.visibility</p:attrName>
                                        </p:attrNameLst>
                                      </p:cBhvr>
                                      <p:to>
                                        <p:strVal val="visible"/>
                                      </p:to>
                                    </p:set>
                                    <p:animEffect transition="in" filter="wedge">
                                      <p:cBhvr>
                                        <p:cTn id="70" dur="2000"/>
                                        <p:tgtEl>
                                          <p:spTgt spid="4122"/>
                                        </p:tgtEl>
                                      </p:cBhvr>
                                    </p:animEffect>
                                  </p:childTnLst>
                                </p:cTn>
                              </p:par>
                              <p:par>
                                <p:cTn id="71" presetID="20" presetClass="entr" presetSubtype="0" fill="hold" grpId="0" nodeType="withEffect">
                                  <p:stCondLst>
                                    <p:cond delay="0"/>
                                  </p:stCondLst>
                                  <p:childTnLst>
                                    <p:set>
                                      <p:cBhvr>
                                        <p:cTn id="72" dur="1" fill="hold">
                                          <p:stCondLst>
                                            <p:cond delay="0"/>
                                          </p:stCondLst>
                                        </p:cTn>
                                        <p:tgtEl>
                                          <p:spTgt spid="4121"/>
                                        </p:tgtEl>
                                        <p:attrNameLst>
                                          <p:attrName>style.visibility</p:attrName>
                                        </p:attrNameLst>
                                      </p:cBhvr>
                                      <p:to>
                                        <p:strVal val="visible"/>
                                      </p:to>
                                    </p:set>
                                    <p:animEffect transition="in" filter="wedge">
                                      <p:cBhvr>
                                        <p:cTn id="73" dur="2000"/>
                                        <p:tgtEl>
                                          <p:spTgt spid="4121"/>
                                        </p:tgtEl>
                                      </p:cBhvr>
                                    </p:animEffect>
                                  </p:childTnLst>
                                </p:cTn>
                              </p:par>
                              <p:par>
                                <p:cTn id="74" presetID="20" presetClass="entr" presetSubtype="0" fill="hold" grpId="0" nodeType="withEffect">
                                  <p:stCondLst>
                                    <p:cond delay="0"/>
                                  </p:stCondLst>
                                  <p:childTnLst>
                                    <p:set>
                                      <p:cBhvr>
                                        <p:cTn id="75" dur="1" fill="hold">
                                          <p:stCondLst>
                                            <p:cond delay="0"/>
                                          </p:stCondLst>
                                        </p:cTn>
                                        <p:tgtEl>
                                          <p:spTgt spid="4118"/>
                                        </p:tgtEl>
                                        <p:attrNameLst>
                                          <p:attrName>style.visibility</p:attrName>
                                        </p:attrNameLst>
                                      </p:cBhvr>
                                      <p:to>
                                        <p:strVal val="visible"/>
                                      </p:to>
                                    </p:set>
                                    <p:animEffect transition="in" filter="wedge">
                                      <p:cBhvr>
                                        <p:cTn id="76" dur="2000"/>
                                        <p:tgtEl>
                                          <p:spTgt spid="4118"/>
                                        </p:tgtEl>
                                      </p:cBhvr>
                                    </p:animEffect>
                                  </p:childTnLst>
                                </p:cTn>
                              </p:par>
                              <p:par>
                                <p:cTn id="77" presetID="2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edge">
                                      <p:cBhvr>
                                        <p:cTn id="79" dur="2000"/>
                                        <p:tgtEl>
                                          <p:spTgt spid="25"/>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4117"/>
                                        </p:tgtEl>
                                        <p:attrNameLst>
                                          <p:attrName>style.visibility</p:attrName>
                                        </p:attrNameLst>
                                      </p:cBhvr>
                                      <p:to>
                                        <p:strVal val="visible"/>
                                      </p:to>
                                    </p:set>
                                    <p:animEffect transition="in" filter="wedge">
                                      <p:cBhvr>
                                        <p:cTn id="82" dur="2000"/>
                                        <p:tgtEl>
                                          <p:spTgt spid="4117"/>
                                        </p:tgtEl>
                                      </p:cBhvr>
                                    </p:animEffect>
                                  </p:childTnLst>
                                </p:cTn>
                              </p:par>
                              <p:par>
                                <p:cTn id="83" presetID="20"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edge">
                                      <p:cBhvr>
                                        <p:cTn id="85" dur="2000"/>
                                        <p:tgtEl>
                                          <p:spTgt spid="27"/>
                                        </p:tgtEl>
                                      </p:cBhvr>
                                    </p:animEffect>
                                  </p:childTnLst>
                                </p:cTn>
                              </p:par>
                              <p:par>
                                <p:cTn id="86" presetID="14" presetClass="entr" presetSubtype="1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randombar(horizontal)">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p:bldP spid="10257" grpId="0" build="p"/>
      <p:bldP spid="10258" grpId="0" animBg="1"/>
      <p:bldP spid="10259" grpId="0" animBg="1"/>
      <p:bldP spid="10260" grpId="0" animBg="1"/>
      <p:bldP spid="10261" grpId="0" animBg="1"/>
      <p:bldP spid="10262" grpId="0" animBg="1"/>
      <p:bldP spid="10263" grpId="0" animBg="1"/>
      <p:bldP spid="10264" grpId="0" animBg="1"/>
      <p:bldP spid="10266" grpId="0"/>
      <p:bldP spid="10267" grpId="0"/>
      <p:bldP spid="10268" grpId="0"/>
      <p:bldP spid="10269" grpId="0"/>
      <p:bldP spid="10270" grpId="0"/>
      <p:bldP spid="10271" grpId="0"/>
      <p:bldP spid="10272" grpId="0"/>
      <p:bldP spid="10273" grpId="0"/>
      <p:bldP spid="10274" grpId="0"/>
      <p:bldP spid="4117" grpId="0"/>
      <p:bldP spid="4118" grpId="0"/>
      <p:bldP spid="4121" grpId="0"/>
      <p:bldP spid="41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pPr eaLnBrk="1" hangingPunct="1"/>
            <a:r>
              <a:rPr lang="en-US" sz="3600" smtClean="0">
                <a:solidFill>
                  <a:srgbClr val="3351E9"/>
                </a:solidFill>
              </a:rPr>
              <a:t>Đường doanh thu biên của doanh nghiệp</a:t>
            </a:r>
          </a:p>
        </p:txBody>
      </p:sp>
      <p:sp>
        <p:nvSpPr>
          <p:cNvPr id="20483" name="Content Placeholder 2"/>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smtClean="0"/>
              <a:t>MR = TR’ = (P.Q)’ = P’.Q + Q’.P </a:t>
            </a:r>
          </a:p>
          <a:p>
            <a:pPr eaLnBrk="1" hangingPunct="1">
              <a:buFont typeface="Wingdings" panose="05000000000000000000" pitchFamily="2" charset="2"/>
              <a:buNone/>
            </a:pPr>
            <a:r>
              <a:rPr lang="en-US" smtClean="0"/>
              <a:t>Vì P là hằng số </a:t>
            </a:r>
          </a:p>
          <a:p>
            <a:pPr eaLnBrk="1" hangingPunct="1">
              <a:buFont typeface="Wingdings" panose="05000000000000000000" pitchFamily="2" charset="2"/>
              <a:buChar char="à"/>
            </a:pPr>
            <a:r>
              <a:rPr lang="en-US" smtClean="0">
                <a:sym typeface="Wingdings" panose="05000000000000000000" pitchFamily="2" charset="2"/>
              </a:rPr>
              <a:t>MR = 0 + P = P</a:t>
            </a:r>
          </a:p>
          <a:p>
            <a:pPr eaLnBrk="1" hangingPunct="1">
              <a:buFont typeface="Wingdings" panose="05000000000000000000" pitchFamily="2" charset="2"/>
              <a:buChar char="à"/>
            </a:pPr>
            <a:r>
              <a:rPr lang="en-US" smtClean="0">
                <a:sym typeface="Wingdings" panose="05000000000000000000" pitchFamily="2" charset="2"/>
              </a:rPr>
              <a:t>MR = (d)</a:t>
            </a:r>
            <a:endParaRPr lang="en-US" smtClean="0"/>
          </a:p>
          <a:p>
            <a:pPr eaLnBrk="1" hangingPunct="1">
              <a:buFont typeface="Wingdings" panose="05000000000000000000" pitchFamily="2" charset="2"/>
              <a:buNone/>
            </a:pPr>
            <a:endParaRPr lang="en-US" smtClean="0"/>
          </a:p>
          <a:p>
            <a:pPr eaLnBrk="1" hangingPunct="1">
              <a:buFont typeface="Wingdings" panose="05000000000000000000" pitchFamily="2" charset="2"/>
              <a:buNone/>
            </a:pPr>
            <a:endParaRPr lang="en-US" smtClean="0"/>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13DAB94B-4B33-455F-976E-C9A0E1394732}" type="slidenum">
              <a:rPr lang="en-US" sz="1200">
                <a:solidFill>
                  <a:srgbClr val="FFFFFF"/>
                </a:solidFill>
              </a:rPr>
              <a:pPr>
                <a:lnSpc>
                  <a:spcPct val="80000"/>
                </a:lnSpc>
                <a:spcBef>
                  <a:spcPct val="0"/>
                </a:spcBef>
                <a:buClrTx/>
                <a:buSzTx/>
                <a:buFontTx/>
                <a:buNone/>
              </a:pPr>
              <a:t>8</a:t>
            </a:fld>
            <a:endParaRPr lang="en-US" sz="1200">
              <a:solidFill>
                <a:srgbClr val="FFFFFF"/>
              </a:solidFill>
            </a:endParaRPr>
          </a:p>
        </p:txBody>
      </p:sp>
      <p:sp>
        <p:nvSpPr>
          <p:cNvPr id="6" name="Line 20"/>
          <p:cNvSpPr>
            <a:spLocks noChangeShapeType="1"/>
          </p:cNvSpPr>
          <p:nvPr/>
        </p:nvSpPr>
        <p:spPr bwMode="auto">
          <a:xfrm>
            <a:off x="4572000" y="3463925"/>
            <a:ext cx="0" cy="216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21"/>
          <p:cNvSpPr>
            <a:spLocks noChangeShapeType="1"/>
          </p:cNvSpPr>
          <p:nvPr/>
        </p:nvSpPr>
        <p:spPr bwMode="auto">
          <a:xfrm>
            <a:off x="4572000" y="5624513"/>
            <a:ext cx="2879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27"/>
          <p:cNvSpPr txBox="1">
            <a:spLocks noChangeArrowheads="1"/>
          </p:cNvSpPr>
          <p:nvPr/>
        </p:nvSpPr>
        <p:spPr bwMode="auto">
          <a:xfrm>
            <a:off x="4214813" y="3176588"/>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p>
        </p:txBody>
      </p:sp>
      <p:sp>
        <p:nvSpPr>
          <p:cNvPr id="9" name="Text Box 29"/>
          <p:cNvSpPr txBox="1">
            <a:spLocks noChangeArrowheads="1"/>
          </p:cNvSpPr>
          <p:nvPr/>
        </p:nvSpPr>
        <p:spPr bwMode="auto">
          <a:xfrm>
            <a:off x="7524750" y="5480050"/>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Q</a:t>
            </a:r>
          </a:p>
        </p:txBody>
      </p:sp>
      <p:sp>
        <p:nvSpPr>
          <p:cNvPr id="10" name="Text Box 31"/>
          <p:cNvSpPr txBox="1">
            <a:spLocks noChangeArrowheads="1"/>
          </p:cNvSpPr>
          <p:nvPr/>
        </p:nvSpPr>
        <p:spPr bwMode="auto">
          <a:xfrm>
            <a:off x="4114800" y="43418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P</a:t>
            </a:r>
            <a:r>
              <a:rPr lang="en-US" sz="1800" baseline="-25000">
                <a:latin typeface="Arial" panose="020B0604020202020204" pitchFamily="34" charset="0"/>
              </a:rPr>
              <a:t>0</a:t>
            </a:r>
            <a:endParaRPr lang="en-US" sz="1800">
              <a:latin typeface="Arial" panose="020B0604020202020204" pitchFamily="34" charset="0"/>
            </a:endParaRPr>
          </a:p>
        </p:txBody>
      </p:sp>
      <p:sp>
        <p:nvSpPr>
          <p:cNvPr id="11" name="Text Box 32"/>
          <p:cNvSpPr txBox="1">
            <a:spLocks noChangeArrowheads="1"/>
          </p:cNvSpPr>
          <p:nvPr/>
        </p:nvSpPr>
        <p:spPr bwMode="auto">
          <a:xfrm>
            <a:off x="5791200" y="4038600"/>
            <a:ext cx="169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sz="1800">
                <a:latin typeface="Arial" panose="020B0604020202020204" pitchFamily="34" charset="0"/>
              </a:rPr>
              <a:t>d = P</a:t>
            </a:r>
            <a:r>
              <a:rPr lang="en-US" sz="1800" baseline="-25000">
                <a:latin typeface="Arial" panose="020B0604020202020204" pitchFamily="34" charset="0"/>
              </a:rPr>
              <a:t>0  </a:t>
            </a:r>
            <a:r>
              <a:rPr lang="en-US" sz="1800">
                <a:latin typeface="Arial" panose="020B0604020202020204" pitchFamily="34" charset="0"/>
              </a:rPr>
              <a:t> = MR</a:t>
            </a:r>
          </a:p>
        </p:txBody>
      </p:sp>
      <p:cxnSp>
        <p:nvCxnSpPr>
          <p:cNvPr id="23" name="Straight Connector 22"/>
          <p:cNvCxnSpPr/>
          <p:nvPr/>
        </p:nvCxnSpPr>
        <p:spPr>
          <a:xfrm>
            <a:off x="4572000" y="4495800"/>
            <a:ext cx="25908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slide(fromBottom)">
                                      <p:cBhvr>
                                        <p:cTn id="7" dur="500"/>
                                        <p:tgtEl>
                                          <p:spTgt spid="20482"/>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0483">
                                            <p:txEl>
                                              <p:pRg st="0" end="0"/>
                                            </p:txEl>
                                          </p:spTgt>
                                        </p:tgtEl>
                                        <p:attrNameLst>
                                          <p:attrName>style.visibility</p:attrName>
                                        </p:attrNameLst>
                                      </p:cBhvr>
                                      <p:to>
                                        <p:strVal val="visible"/>
                                      </p:to>
                                    </p:set>
                                    <p:animEffect transition="in" filter="slide(fromBottom)">
                                      <p:cBhvr>
                                        <p:cTn id="11" dur="500"/>
                                        <p:tgtEl>
                                          <p:spTgt spid="20483">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0483">
                                            <p:txEl>
                                              <p:pRg st="1" end="1"/>
                                            </p:txEl>
                                          </p:spTgt>
                                        </p:tgtEl>
                                        <p:attrNameLst>
                                          <p:attrName>style.visibility</p:attrName>
                                        </p:attrNameLst>
                                      </p:cBhvr>
                                      <p:to>
                                        <p:strVal val="visible"/>
                                      </p:to>
                                    </p:set>
                                    <p:animEffect transition="in" filter="slide(fromBottom)">
                                      <p:cBhvr>
                                        <p:cTn id="15" dur="500"/>
                                        <p:tgtEl>
                                          <p:spTgt spid="20483">
                                            <p:txEl>
                                              <p:pRg st="1" end="1"/>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Effect transition="in" filter="slide(fromBottom)">
                                      <p:cBhvr>
                                        <p:cTn id="19" dur="500"/>
                                        <p:tgtEl>
                                          <p:spTgt spid="20483">
                                            <p:txEl>
                                              <p:pRg st="2" end="2"/>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0483">
                                            <p:txEl>
                                              <p:pRg st="3" end="3"/>
                                            </p:txEl>
                                          </p:spTgt>
                                        </p:tgtEl>
                                        <p:attrNameLst>
                                          <p:attrName>style.visibility</p:attrName>
                                        </p:attrNameLst>
                                      </p:cBhvr>
                                      <p:to>
                                        <p:strVal val="visible"/>
                                      </p:to>
                                    </p:set>
                                    <p:animEffect transition="in" filter="slide(fromBottom)">
                                      <p:cBhvr>
                                        <p:cTn id="23" dur="500"/>
                                        <p:tgtEl>
                                          <p:spTgt spid="20483">
                                            <p:txEl>
                                              <p:pRg st="3" end="3"/>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par>
                          <p:cTn id="32" fill="hold" nodeType="afterGroup">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par>
                          <p:cTn id="36" fill="hold" nodeType="afterGroup">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childTnLst>
                          </p:cTn>
                        </p:par>
                        <p:par>
                          <p:cTn id="40" fill="hold" nodeType="afterGroup">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heckerboard(across)">
                                      <p:cBhvr>
                                        <p:cTn id="43" dur="500"/>
                                        <p:tgtEl>
                                          <p:spTgt spid="9"/>
                                        </p:tgtEl>
                                      </p:cBhvr>
                                    </p:animEffect>
                                  </p:childTnLst>
                                </p:cTn>
                              </p:par>
                            </p:childTnLst>
                          </p:cTn>
                        </p:par>
                        <p:par>
                          <p:cTn id="44" fill="hold" nodeType="afterGroup">
                            <p:stCondLst>
                              <p:cond delay="5000"/>
                            </p:stCondLst>
                            <p:childTnLst>
                              <p:par>
                                <p:cTn id="45" presetID="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P spid="6" grpId="0" animBg="1"/>
      <p:bldP spid="7" grpId="0" animBg="1"/>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pPr eaLnBrk="1" hangingPunct="1"/>
            <a:r>
              <a:rPr lang="en-US" sz="4000" smtClean="0">
                <a:solidFill>
                  <a:srgbClr val="3351E9"/>
                </a:solidFill>
              </a:rPr>
              <a:t>3. Tối đa hóa lợi nhuận của DN CTHH</a:t>
            </a:r>
          </a:p>
        </p:txBody>
      </p:sp>
      <p:sp>
        <p:nvSpPr>
          <p:cNvPr id="21507" name="Content Placeholder 2"/>
          <p:cNvSpPr>
            <a:spLocks noGrp="1"/>
          </p:cNvSpPr>
          <p:nvPr>
            <p:ph sz="quarter" idx="1"/>
          </p:nvPr>
        </p:nvSpPr>
        <p:spPr>
          <a:xfrm>
            <a:off x="424260" y="1447800"/>
            <a:ext cx="8602719" cy="4495800"/>
          </a:xfrm>
        </p:spPr>
        <p:txBody>
          <a:bodyPr/>
          <a:lstStyle/>
          <a:p>
            <a:pPr eaLnBrk="1" hangingPunct="1">
              <a:lnSpc>
                <a:spcPct val="150000"/>
              </a:lnSpc>
              <a:spcBef>
                <a:spcPts val="0"/>
              </a:spcBef>
            </a:pPr>
            <a:r>
              <a:rPr lang="en-US" sz="2400" smtClean="0"/>
              <a:t>Mục tiêu: </a:t>
            </a:r>
            <a:r>
              <a:rPr lang="vi-VN" sz="2800" smtClean="0">
                <a:cs typeface="Times New Roman" panose="02020603050405020304" pitchFamily="18" charset="0"/>
              </a:rPr>
              <a:t>Π</a:t>
            </a:r>
            <a:r>
              <a:rPr lang="en-US" sz="2800" baseline="-25000" smtClean="0">
                <a:cs typeface="Times New Roman" panose="02020603050405020304" pitchFamily="18" charset="0"/>
              </a:rPr>
              <a:t>max </a:t>
            </a:r>
            <a:r>
              <a:rPr lang="en-US" sz="2800" smtClean="0">
                <a:cs typeface="Times New Roman" panose="02020603050405020304" pitchFamily="18" charset="0"/>
              </a:rPr>
              <a:t> </a:t>
            </a:r>
            <a:r>
              <a:rPr lang="en-US" sz="2800" smtClean="0">
                <a:cs typeface="Times New Roman" panose="02020603050405020304" pitchFamily="18" charset="0"/>
                <a:sym typeface="Wingdings" panose="05000000000000000000" pitchFamily="2" charset="2"/>
              </a:rPr>
              <a:t> MR = MC</a:t>
            </a:r>
          </a:p>
          <a:p>
            <a:pPr eaLnBrk="1" hangingPunct="1">
              <a:lnSpc>
                <a:spcPct val="150000"/>
              </a:lnSpc>
              <a:spcBef>
                <a:spcPts val="0"/>
              </a:spcBef>
              <a:buFont typeface="Wingdings" panose="05000000000000000000" pitchFamily="2" charset="2"/>
              <a:buNone/>
            </a:pPr>
            <a:r>
              <a:rPr lang="en-US" sz="2800" smtClean="0">
                <a:cs typeface="Times New Roman" panose="02020603050405020304" pitchFamily="18" charset="0"/>
                <a:sym typeface="Wingdings" panose="05000000000000000000" pitchFamily="2" charset="2"/>
              </a:rPr>
              <a:t>Duy nhất trong </a:t>
            </a:r>
            <a:r>
              <a:rPr lang="en-US" sz="2800" smtClean="0">
                <a:cs typeface="Times New Roman" panose="02020603050405020304" pitchFamily="18" charset="0"/>
                <a:sym typeface="Wingdings" panose="05000000000000000000" pitchFamily="2" charset="2"/>
              </a:rPr>
              <a:t>thị trường CTHH: MR = P </a:t>
            </a:r>
            <a:r>
              <a:rPr lang="en-US" sz="2800" smtClean="0">
                <a:cs typeface="Times New Roman" panose="02020603050405020304" pitchFamily="18" charset="0"/>
                <a:sym typeface="Wingdings" panose="05000000000000000000" pitchFamily="2" charset="2"/>
              </a:rPr>
              <a:t>= (d)</a:t>
            </a:r>
            <a:endParaRPr lang="en-US" sz="2800" smtClean="0">
              <a:cs typeface="Times New Roman" panose="02020603050405020304" pitchFamily="18" charset="0"/>
              <a:sym typeface="Wingdings" panose="05000000000000000000" pitchFamily="2" charset="2"/>
            </a:endParaRPr>
          </a:p>
          <a:p>
            <a:pPr eaLnBrk="1" hangingPunct="1">
              <a:lnSpc>
                <a:spcPct val="150000"/>
              </a:lnSpc>
              <a:spcBef>
                <a:spcPts val="0"/>
              </a:spcBef>
              <a:buFont typeface="Wingdings" panose="05000000000000000000" pitchFamily="2" charset="2"/>
              <a:buNone/>
            </a:pPr>
            <a:r>
              <a:rPr lang="en-US" sz="2800" smtClean="0">
                <a:solidFill>
                  <a:srgbClr val="FF0000"/>
                </a:solidFill>
                <a:cs typeface="Times New Roman" panose="02020603050405020304" pitchFamily="18" charset="0"/>
                <a:sym typeface="Wingdings" panose="05000000000000000000" pitchFamily="2" charset="2"/>
              </a:rPr>
              <a:t> </a:t>
            </a:r>
            <a:r>
              <a:rPr lang="vi-VN" sz="2800" smtClean="0">
                <a:solidFill>
                  <a:srgbClr val="FF0000"/>
                </a:solidFill>
                <a:cs typeface="Times New Roman" panose="02020603050405020304" pitchFamily="18" charset="0"/>
              </a:rPr>
              <a:t>Π</a:t>
            </a:r>
            <a:r>
              <a:rPr lang="en-US" sz="2800" baseline="-25000" smtClean="0">
                <a:solidFill>
                  <a:srgbClr val="FF0000"/>
                </a:solidFill>
                <a:cs typeface="Times New Roman" panose="02020603050405020304" pitchFamily="18" charset="0"/>
              </a:rPr>
              <a:t>max </a:t>
            </a:r>
            <a:r>
              <a:rPr lang="en-US" sz="2800" smtClean="0">
                <a:solidFill>
                  <a:srgbClr val="FF0000"/>
                </a:solidFill>
                <a:cs typeface="Times New Roman" panose="02020603050405020304" pitchFamily="18" charset="0"/>
              </a:rPr>
              <a:t> </a:t>
            </a:r>
            <a:r>
              <a:rPr lang="en-US" sz="2800" smtClean="0">
                <a:solidFill>
                  <a:srgbClr val="FF0000"/>
                </a:solidFill>
                <a:cs typeface="Times New Roman" panose="02020603050405020304" pitchFamily="18" charset="0"/>
                <a:sym typeface="Wingdings" panose="05000000000000000000" pitchFamily="2" charset="2"/>
              </a:rPr>
              <a:t> P = MC</a:t>
            </a:r>
            <a:endParaRPr lang="en-US" sz="2400" smtClean="0">
              <a:solidFill>
                <a:srgbClr val="FF0000"/>
              </a:solidFill>
            </a:endParaRPr>
          </a:p>
          <a:p>
            <a:pPr eaLnBrk="1" hangingPunct="1">
              <a:lnSpc>
                <a:spcPct val="150000"/>
              </a:lnSpc>
              <a:spcBef>
                <a:spcPts val="0"/>
              </a:spcBef>
              <a:buFont typeface="Wingdings" panose="05000000000000000000" pitchFamily="2" charset="2"/>
              <a:buNone/>
            </a:pPr>
            <a:r>
              <a:rPr lang="en-US" sz="2400" smtClean="0">
                <a:solidFill>
                  <a:srgbClr val="DB3DC4"/>
                </a:solidFill>
              </a:rPr>
              <a:t>Trong thực tế có 3 trường hợp có thể xảy ra:</a:t>
            </a:r>
          </a:p>
          <a:p>
            <a:pPr eaLnBrk="1" hangingPunct="1">
              <a:lnSpc>
                <a:spcPct val="150000"/>
              </a:lnSpc>
              <a:spcBef>
                <a:spcPts val="0"/>
              </a:spcBef>
            </a:pPr>
            <a:r>
              <a:rPr lang="vi-VN" sz="2400" smtClean="0">
                <a:cs typeface="Times New Roman" panose="02020603050405020304" pitchFamily="18" charset="0"/>
              </a:rPr>
              <a:t>Π</a:t>
            </a:r>
            <a:r>
              <a:rPr lang="en-US" sz="2400" baseline="-25000" smtClean="0">
                <a:cs typeface="Times New Roman" panose="02020603050405020304" pitchFamily="18" charset="0"/>
              </a:rPr>
              <a:t> </a:t>
            </a:r>
            <a:r>
              <a:rPr lang="en-US" sz="2400" smtClean="0">
                <a:cs typeface="Times New Roman" panose="02020603050405020304" pitchFamily="18" charset="0"/>
              </a:rPr>
              <a:t> &gt; 0: TR &gt; TC </a:t>
            </a:r>
            <a:r>
              <a:rPr lang="en-US" sz="2400" smtClean="0">
                <a:cs typeface="Times New Roman" panose="02020603050405020304" pitchFamily="18" charset="0"/>
                <a:sym typeface="Wingdings" panose="05000000000000000000" pitchFamily="2" charset="2"/>
              </a:rPr>
              <a:t> P.Q &gt; AC.Q  P&gt;AC </a:t>
            </a:r>
          </a:p>
          <a:p>
            <a:pPr eaLnBrk="1" hangingPunct="1">
              <a:lnSpc>
                <a:spcPct val="150000"/>
              </a:lnSpc>
              <a:spcBef>
                <a:spcPts val="0"/>
              </a:spcBef>
            </a:pPr>
            <a:r>
              <a:rPr lang="vi-VN" sz="2400" smtClean="0">
                <a:cs typeface="Times New Roman" panose="02020603050405020304" pitchFamily="18" charset="0"/>
              </a:rPr>
              <a:t>Π</a:t>
            </a:r>
            <a:r>
              <a:rPr lang="en-US" sz="2400" smtClean="0">
                <a:cs typeface="Times New Roman" panose="02020603050405020304" pitchFamily="18" charset="0"/>
              </a:rPr>
              <a:t>  = 0: P = AC </a:t>
            </a:r>
          </a:p>
          <a:p>
            <a:pPr eaLnBrk="1" hangingPunct="1">
              <a:lnSpc>
                <a:spcPct val="150000"/>
              </a:lnSpc>
              <a:spcBef>
                <a:spcPts val="0"/>
              </a:spcBef>
            </a:pPr>
            <a:r>
              <a:rPr lang="vi-VN" sz="2400" smtClean="0">
                <a:cs typeface="Times New Roman" panose="02020603050405020304" pitchFamily="18" charset="0"/>
              </a:rPr>
              <a:t>Π</a:t>
            </a:r>
            <a:r>
              <a:rPr lang="en-US" sz="2400" smtClean="0">
                <a:cs typeface="Times New Roman" panose="02020603050405020304" pitchFamily="18" charset="0"/>
              </a:rPr>
              <a:t> &lt; 0: P &lt; AC (?) </a:t>
            </a:r>
            <a:r>
              <a:rPr lang="en-US" sz="2400" smtClean="0">
                <a:cs typeface="Times New Roman" panose="02020603050405020304" pitchFamily="18" charset="0"/>
                <a:sym typeface="Wingdings" panose="05000000000000000000" pitchFamily="2" charset="2"/>
              </a:rPr>
              <a:t></a:t>
            </a:r>
            <a:r>
              <a:rPr lang="en-US" sz="2400" smtClean="0">
                <a:solidFill>
                  <a:srgbClr val="FF0000"/>
                </a:solidFill>
                <a:cs typeface="Times New Roman" panose="02020603050405020304" pitchFamily="18" charset="0"/>
                <a:sym typeface="Wingdings" panose="05000000000000000000" pitchFamily="2" charset="2"/>
              </a:rPr>
              <a:t>DN nên đóng cửa hay nên tiếp tục sản xuất?</a:t>
            </a:r>
            <a:endParaRPr lang="en-US" sz="2400" smtClean="0">
              <a:solidFill>
                <a:srgbClr val="FF0000"/>
              </a:solidFill>
            </a:endParaRPr>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B32C16"/>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F5CD2D"/>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a:lnSpc>
                <a:spcPct val="80000"/>
              </a:lnSpc>
              <a:spcBef>
                <a:spcPct val="0"/>
              </a:spcBef>
              <a:buClrTx/>
              <a:buSzTx/>
              <a:buFontTx/>
              <a:buNone/>
            </a:pPr>
            <a:fld id="{DB7AC3C5-8EA0-4721-BCFD-DC7F97345EC9}" type="slidenum">
              <a:rPr lang="en-US" sz="1200">
                <a:solidFill>
                  <a:srgbClr val="FFFFFF"/>
                </a:solidFill>
              </a:rPr>
              <a:pPr>
                <a:lnSpc>
                  <a:spcPct val="80000"/>
                </a:lnSpc>
                <a:spcBef>
                  <a:spcPct val="0"/>
                </a:spcBef>
                <a:buClrTx/>
                <a:buSzTx/>
                <a:buFontTx/>
                <a:buNone/>
              </a:pPr>
              <a:t>9</a:t>
            </a:fld>
            <a:endParaRPr lang="en-US" sz="1200">
              <a:solidFill>
                <a:srgbClr val="FFFFFF"/>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1000" fill="hold"/>
                                        <p:tgtEl>
                                          <p:spTgt spid="21506"/>
                                        </p:tgtEl>
                                        <p:attrNameLst>
                                          <p:attrName>ppt_x</p:attrName>
                                        </p:attrNameLst>
                                      </p:cBhvr>
                                      <p:tavLst>
                                        <p:tav tm="0">
                                          <p:val>
                                            <p:strVal val="#ppt_x-.2"/>
                                          </p:val>
                                        </p:tav>
                                        <p:tav tm="100000">
                                          <p:val>
                                            <p:strVal val="#ppt_x"/>
                                          </p:val>
                                        </p:tav>
                                      </p:tavLst>
                                    </p:anim>
                                    <p:anim calcmode="lin" valueType="num">
                                      <p:cBhvr>
                                        <p:cTn id="8" dur="1000" fill="hold"/>
                                        <p:tgtEl>
                                          <p:spTgt spid="215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506"/>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 calcmode="lin" valueType="num">
                                      <p:cBhvr>
                                        <p:cTn id="13" dur="1000" fill="hold"/>
                                        <p:tgtEl>
                                          <p:spTgt spid="21507">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2150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1507">
                                            <p:txEl>
                                              <p:pRg st="0" end="0"/>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21507">
                                            <p:txEl>
                                              <p:pRg st="1" end="1"/>
                                            </p:txEl>
                                          </p:spTgt>
                                        </p:tgtEl>
                                        <p:attrNameLst>
                                          <p:attrName>style.visibility</p:attrName>
                                        </p:attrNameLst>
                                      </p:cBhvr>
                                      <p:to>
                                        <p:strVal val="visible"/>
                                      </p:to>
                                    </p:set>
                                    <p:anim calcmode="lin" valueType="num">
                                      <p:cBhvr>
                                        <p:cTn id="19" dur="1000" fill="hold"/>
                                        <p:tgtEl>
                                          <p:spTgt spid="21507">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2150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1507">
                                            <p:txEl>
                                              <p:pRg st="1" end="1"/>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21507">
                                            <p:txEl>
                                              <p:pRg st="2" end="2"/>
                                            </p:txEl>
                                          </p:spTgt>
                                        </p:tgtEl>
                                        <p:attrNameLst>
                                          <p:attrName>style.visibility</p:attrName>
                                        </p:attrNameLst>
                                      </p:cBhvr>
                                      <p:to>
                                        <p:strVal val="visible"/>
                                      </p:to>
                                    </p:set>
                                    <p:anim calcmode="lin" valueType="num">
                                      <p:cBhvr>
                                        <p:cTn id="25" dur="1000" fill="hold"/>
                                        <p:tgtEl>
                                          <p:spTgt spid="21507">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215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1507">
                                            <p:txEl>
                                              <p:pRg st="2" end="2"/>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21507">
                                            <p:txEl>
                                              <p:pRg st="3" end="3"/>
                                            </p:txEl>
                                          </p:spTgt>
                                        </p:tgtEl>
                                        <p:attrNameLst>
                                          <p:attrName>style.visibility</p:attrName>
                                        </p:attrNameLst>
                                      </p:cBhvr>
                                      <p:to>
                                        <p:strVal val="visible"/>
                                      </p:to>
                                    </p:set>
                                    <p:anim calcmode="lin" valueType="num">
                                      <p:cBhvr>
                                        <p:cTn id="31" dur="1000" fill="hold"/>
                                        <p:tgtEl>
                                          <p:spTgt spid="21507">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2150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1507">
                                            <p:txEl>
                                              <p:pRg st="3" end="3"/>
                                            </p:txEl>
                                          </p:spTgt>
                                        </p:tgtEl>
                                      </p:cBhvr>
                                    </p:animEffect>
                                  </p:childTnLst>
                                </p:cTn>
                              </p:par>
                            </p:childTnLst>
                          </p:cTn>
                        </p:par>
                        <p:par>
                          <p:cTn id="34" fill="hold" nodeType="afterGroup">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21507">
                                            <p:txEl>
                                              <p:pRg st="4" end="4"/>
                                            </p:txEl>
                                          </p:spTgt>
                                        </p:tgtEl>
                                        <p:attrNameLst>
                                          <p:attrName>style.visibility</p:attrName>
                                        </p:attrNameLst>
                                      </p:cBhvr>
                                      <p:to>
                                        <p:strVal val="visible"/>
                                      </p:to>
                                    </p:set>
                                    <p:anim calcmode="lin" valueType="num">
                                      <p:cBhvr>
                                        <p:cTn id="37" dur="1000" fill="hold"/>
                                        <p:tgtEl>
                                          <p:spTgt spid="21507">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2150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1507">
                                            <p:txEl>
                                              <p:pRg st="4" end="4"/>
                                            </p:txEl>
                                          </p:spTgt>
                                        </p:tgtEl>
                                      </p:cBhvr>
                                    </p:animEffect>
                                  </p:childTnLst>
                                </p:cTn>
                              </p:par>
                            </p:childTnLst>
                          </p:cTn>
                        </p:par>
                        <p:par>
                          <p:cTn id="40" fill="hold" nodeType="afterGroup">
                            <p:stCondLst>
                              <p:cond delay="6000"/>
                            </p:stCondLst>
                            <p:childTnLst>
                              <p:par>
                                <p:cTn id="41" presetID="29" presetClass="entr" presetSubtype="0" fill="hold" grpId="0" nodeType="afterEffect">
                                  <p:stCondLst>
                                    <p:cond delay="0"/>
                                  </p:stCondLst>
                                  <p:childTnLst>
                                    <p:set>
                                      <p:cBhvr>
                                        <p:cTn id="42" dur="1" fill="hold">
                                          <p:stCondLst>
                                            <p:cond delay="0"/>
                                          </p:stCondLst>
                                        </p:cTn>
                                        <p:tgtEl>
                                          <p:spTgt spid="21507">
                                            <p:txEl>
                                              <p:pRg st="5" end="5"/>
                                            </p:txEl>
                                          </p:spTgt>
                                        </p:tgtEl>
                                        <p:attrNameLst>
                                          <p:attrName>style.visibility</p:attrName>
                                        </p:attrNameLst>
                                      </p:cBhvr>
                                      <p:to>
                                        <p:strVal val="visible"/>
                                      </p:to>
                                    </p:set>
                                    <p:anim calcmode="lin" valueType="num">
                                      <p:cBhvr>
                                        <p:cTn id="43" dur="1000" fill="hold"/>
                                        <p:tgtEl>
                                          <p:spTgt spid="21507">
                                            <p:txEl>
                                              <p:pRg st="5" end="5"/>
                                            </p:txEl>
                                          </p:spTgt>
                                        </p:tgtEl>
                                        <p:attrNameLst>
                                          <p:attrName>ppt_x</p:attrName>
                                        </p:attrNameLst>
                                      </p:cBhvr>
                                      <p:tavLst>
                                        <p:tav tm="0">
                                          <p:val>
                                            <p:strVal val="#ppt_x-.2"/>
                                          </p:val>
                                        </p:tav>
                                        <p:tav tm="100000">
                                          <p:val>
                                            <p:strVal val="#ppt_x"/>
                                          </p:val>
                                        </p:tav>
                                      </p:tavLst>
                                    </p:anim>
                                    <p:anim calcmode="lin" valueType="num">
                                      <p:cBhvr>
                                        <p:cTn id="44" dur="1000" fill="hold"/>
                                        <p:tgtEl>
                                          <p:spTgt spid="2150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1507">
                                            <p:txEl>
                                              <p:pRg st="5" end="5"/>
                                            </p:txEl>
                                          </p:spTgt>
                                        </p:tgtEl>
                                      </p:cBhvr>
                                    </p:animEffect>
                                  </p:childTnLst>
                                </p:cTn>
                              </p:par>
                            </p:childTnLst>
                          </p:cTn>
                        </p:par>
                        <p:par>
                          <p:cTn id="46" fill="hold" nodeType="afterGroup">
                            <p:stCondLst>
                              <p:cond delay="7000"/>
                            </p:stCondLst>
                            <p:childTnLst>
                              <p:par>
                                <p:cTn id="47" presetID="29" presetClass="entr" presetSubtype="0" fill="hold" grpId="0" nodeType="afterEffect">
                                  <p:stCondLst>
                                    <p:cond delay="0"/>
                                  </p:stCondLst>
                                  <p:childTnLst>
                                    <p:set>
                                      <p:cBhvr>
                                        <p:cTn id="48" dur="1" fill="hold">
                                          <p:stCondLst>
                                            <p:cond delay="0"/>
                                          </p:stCondLst>
                                        </p:cTn>
                                        <p:tgtEl>
                                          <p:spTgt spid="21507">
                                            <p:txEl>
                                              <p:pRg st="6" end="6"/>
                                            </p:txEl>
                                          </p:spTgt>
                                        </p:tgtEl>
                                        <p:attrNameLst>
                                          <p:attrName>style.visibility</p:attrName>
                                        </p:attrNameLst>
                                      </p:cBhvr>
                                      <p:to>
                                        <p:strVal val="visible"/>
                                      </p:to>
                                    </p:set>
                                    <p:anim calcmode="lin" valueType="num">
                                      <p:cBhvr>
                                        <p:cTn id="49" dur="1000" fill="hold"/>
                                        <p:tgtEl>
                                          <p:spTgt spid="21507">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2150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5">
      <a:dk1>
        <a:sysClr val="windowText" lastClr="000000"/>
      </a:dk1>
      <a:lt1>
        <a:sysClr val="window" lastClr="FFFFFF"/>
      </a:lt1>
      <a:dk2>
        <a:srgbClr val="575F6D"/>
      </a:dk2>
      <a:lt2>
        <a:srgbClr val="FFF39D"/>
      </a:lt2>
      <a:accent1>
        <a:srgbClr val="934BC9"/>
      </a:accent1>
      <a:accent2>
        <a:srgbClr val="00B0F0"/>
      </a:accent2>
      <a:accent3>
        <a:srgbClr val="B32C16"/>
      </a:accent3>
      <a:accent4>
        <a:srgbClr val="F5CD2D"/>
      </a:accent4>
      <a:accent5>
        <a:srgbClr val="AEBAD5"/>
      </a:accent5>
      <a:accent6>
        <a:srgbClr val="777C84"/>
      </a:accent6>
      <a:hlink>
        <a:srgbClr val="D2611C"/>
      </a:hlink>
      <a:folHlink>
        <a:srgbClr val="3B435B"/>
      </a:folHlink>
    </a:clrScheme>
    <a:fontScheme name="Custom 1">
      <a:majorFont>
        <a:latin typeface="Times New Roman"/>
        <a:ea typeface=""/>
        <a:cs typeface=""/>
      </a:majorFont>
      <a:minorFont>
        <a:latin typeface="Times New Roman"/>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11202</TotalTime>
  <Words>3136</Words>
  <Application>Microsoft Office PowerPoint</Application>
  <PresentationFormat>On-screen Show (4:3)</PresentationFormat>
  <Paragraphs>546</Paragraphs>
  <Slides>55</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8" baseType="lpstr">
      <vt:lpstr>Arial</vt:lpstr>
      <vt:lpstr>Calibri</vt:lpstr>
      <vt:lpstr>Garamond</vt:lpstr>
      <vt:lpstr>Monotype Sorts</vt:lpstr>
      <vt:lpstr>Tahoma</vt:lpstr>
      <vt:lpstr>Times New Roman</vt:lpstr>
      <vt:lpstr>VNI-Aptima Normal</vt:lpstr>
      <vt:lpstr>VNI-Times</vt:lpstr>
      <vt:lpstr>Wingdings</vt:lpstr>
      <vt:lpstr>Wingdings 2</vt:lpstr>
      <vt:lpstr>Median</vt:lpstr>
      <vt:lpstr>Equation</vt:lpstr>
      <vt:lpstr>MathType 5.0 Equation</vt:lpstr>
      <vt:lpstr>CHƯƠNG V: cấu trúc thị trường</vt:lpstr>
      <vt:lpstr>MỤC ĐÍCH</vt:lpstr>
      <vt:lpstr>PHÂN LOẠI THỊ TRƯỜNG</vt:lpstr>
      <vt:lpstr>PowerPoint Presentation</vt:lpstr>
      <vt:lpstr>PowerPoint Presentation</vt:lpstr>
      <vt:lpstr>I. THỊ TRƯỜNG CẠNH TRANH HOÀN HẢO</vt:lpstr>
      <vt:lpstr>2. Đặc trưng của Doanh nghiệp trong thị trường cạnh tranh hoàn hảo:</vt:lpstr>
      <vt:lpstr>Đường doanh thu biên của doanh nghiệp</vt:lpstr>
      <vt:lpstr>3. Tối đa hóa lợi nhuận của DN CTHH</vt:lpstr>
      <vt:lpstr>4. Lựa chọn sản lượng trong ngắn hạn của  doanh nghiệp cạnh tranh hoàn hảo</vt:lpstr>
      <vt:lpstr>PowerPoint Presentation</vt:lpstr>
      <vt:lpstr>b) Doanh nghiệp hòa vốn</vt:lpstr>
      <vt:lpstr>PowerPoint Presentation</vt:lpstr>
      <vt:lpstr>c) Doanh nghiệp tối thiểu hóa lỗ</vt:lpstr>
      <vt:lpstr>PowerPoint Presentation</vt:lpstr>
      <vt:lpstr>PowerPoint Presentation</vt:lpstr>
      <vt:lpstr>d) Doanh nghiệp ngừng sản xuất</vt:lpstr>
      <vt:lpstr>PowerPoint Presentation</vt:lpstr>
      <vt:lpstr>PowerPoint Presentation</vt:lpstr>
      <vt:lpstr>PowerPoint Presentation</vt:lpstr>
      <vt:lpstr>Đường cung dài hạn của doanh nghiệp.</vt:lpstr>
      <vt:lpstr>6. Ưu và nhược điểm của thị trường cạnh tranh hoàn toàn</vt:lpstr>
      <vt:lpstr>PowerPoint Presentation</vt:lpstr>
      <vt:lpstr>PowerPoint Presentation</vt:lpstr>
      <vt:lpstr>PowerPoint Presentation</vt:lpstr>
      <vt:lpstr>II. THỊ TRƯỜNG ĐỘC QUYỀN HOÀN TOÀN</vt:lpstr>
      <vt:lpstr>2. Đặc trưng của Doanh nghiệp trong thị trường  độc quyền hoàn toàn</vt:lpstr>
      <vt:lpstr>PowerPoint Presentation</vt:lpstr>
      <vt:lpstr>Mối quan hệ giữa MR và P</vt:lpstr>
      <vt:lpstr>Đường doanh thu trung bình (AR)</vt:lpstr>
      <vt:lpstr>3. Lựa chọn sản lượng trong ngắn hạn của doanh nghiệp  độc quyền hoàn toàn</vt:lpstr>
      <vt:lpstr>b) Mục tiêu tối đa hóa doanh thu</vt:lpstr>
      <vt:lpstr>c) Mục tiêu mở rộng thị trường mà không bị lỗ</vt:lpstr>
      <vt:lpstr>d) Quy tắc định giá của doanh nghiệp độc quyền</vt:lpstr>
      <vt:lpstr>4. Không có đường cung trong thị trường độc quyền hoàn toàn</vt:lpstr>
      <vt:lpstr>PowerPoint Presentation</vt:lpstr>
      <vt:lpstr>5. Sức mạnh độc quyền và khoảng mất không</vt:lpstr>
      <vt:lpstr>PowerPoint Presentation</vt:lpstr>
      <vt:lpstr>b) Khoảng mất không (tổn thất lợi ích ròng xã hội – Net Social Benefit)</vt:lpstr>
      <vt:lpstr>b) Khoảng mất không (tổn thất lợi ích ròng xã hội – Net Social Benefit)</vt:lpstr>
      <vt:lpstr>6. Ưu và nhược điểm của thị trường độc quyền hoàn toàn</vt:lpstr>
      <vt:lpstr>PowerPoint Presentation</vt:lpstr>
      <vt:lpstr>III. THỊ TRƯỜNG CẠNH TRANH ĐỘC QUYỀN  (Monopolistic Competition Market).</vt:lpstr>
      <vt:lpstr>Đường cầu của doanh nghiệp trong TT CTĐQ là đường hơi dốc xuống về bên phải.</vt:lpstr>
      <vt:lpstr>2.  Cân bằng trong ngắn hạn và dài hạn.</vt:lpstr>
      <vt:lpstr>Cân bằng trong dài hạn (The Long-Run Equilibrium):</vt:lpstr>
      <vt:lpstr>Cân bằng trong dài hạn (The Long-Run Equilibrium):</vt:lpstr>
      <vt:lpstr>PowerPoint Presentation</vt:lpstr>
      <vt:lpstr>A Monopolistic Competitor in the Long Run...</vt:lpstr>
      <vt:lpstr>IV. THỊ TRƯỜNG ĐỘC QUYỀN NHÓM  (Oligopoly Market).</vt:lpstr>
      <vt:lpstr>PowerPoint Presentation</vt:lpstr>
      <vt:lpstr>2. Các DN độc quyền nhóm cạnh tranh với nhau </vt:lpstr>
      <vt:lpstr>PowerPoint Presentation</vt:lpstr>
      <vt:lpstr>3. Các DN độc quyền nhóm hợp tác với nhau.</vt:lpstr>
      <vt:lpstr>3. Các DN độc quyền nhóm hợp tác với nhau.</vt:lpstr>
    </vt:vector>
  </TitlesOfParts>
  <Company>VietDungIT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 CẤU TRÚC THỊ TRƯỜNG</dc:title>
  <dc:creator>User</dc:creator>
  <cp:lastModifiedBy>Dong</cp:lastModifiedBy>
  <cp:revision>350</cp:revision>
  <dcterms:created xsi:type="dcterms:W3CDTF">2010-11-26T13:26:59Z</dcterms:created>
  <dcterms:modified xsi:type="dcterms:W3CDTF">2021-09-22T09:31:37Z</dcterms:modified>
</cp:coreProperties>
</file>