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8" r:id="rId1"/>
  </p:sldMasterIdLst>
  <p:notesMasterIdLst>
    <p:notesMasterId r:id="rId38"/>
  </p:notesMasterIdLst>
  <p:handoutMasterIdLst>
    <p:handoutMasterId r:id="rId39"/>
  </p:handoutMasterIdLst>
  <p:sldIdLst>
    <p:sldId id="331" r:id="rId2"/>
    <p:sldId id="459" r:id="rId3"/>
    <p:sldId id="360" r:id="rId4"/>
    <p:sldId id="513" r:id="rId5"/>
    <p:sldId id="332" r:id="rId6"/>
    <p:sldId id="363" r:id="rId7"/>
    <p:sldId id="342" r:id="rId8"/>
    <p:sldId id="561" r:id="rId9"/>
    <p:sldId id="446" r:id="rId10"/>
    <p:sldId id="544" r:id="rId11"/>
    <p:sldId id="470" r:id="rId12"/>
    <p:sldId id="464" r:id="rId13"/>
    <p:sldId id="472" r:id="rId14"/>
    <p:sldId id="473" r:id="rId15"/>
    <p:sldId id="369" r:id="rId16"/>
    <p:sldId id="387" r:id="rId17"/>
    <p:sldId id="379" r:id="rId18"/>
    <p:sldId id="562" r:id="rId19"/>
    <p:sldId id="447" r:id="rId20"/>
    <p:sldId id="545" r:id="rId21"/>
    <p:sldId id="475" r:id="rId22"/>
    <p:sldId id="476" r:id="rId23"/>
    <p:sldId id="479" r:id="rId24"/>
    <p:sldId id="384" r:id="rId25"/>
    <p:sldId id="397" r:id="rId26"/>
    <p:sldId id="386" r:id="rId27"/>
    <p:sldId id="566" r:id="rId28"/>
    <p:sldId id="565" r:id="rId29"/>
    <p:sldId id="567" r:id="rId30"/>
    <p:sldId id="527" r:id="rId31"/>
    <p:sldId id="529" r:id="rId32"/>
    <p:sldId id="530" r:id="rId33"/>
    <p:sldId id="526" r:id="rId34"/>
    <p:sldId id="403" r:id="rId35"/>
    <p:sldId id="448" r:id="rId36"/>
    <p:sldId id="45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6FA"/>
    <a:srgbClr val="CFFD7D"/>
    <a:srgbClr val="1B0EC2"/>
    <a:srgbClr val="FFFFCC"/>
    <a:srgbClr val="FFFFFF"/>
    <a:srgbClr val="DCF6CA"/>
    <a:srgbClr val="FAFADA"/>
    <a:srgbClr val="FDDBE2"/>
    <a:srgbClr val="F9ADF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Arial" charset="0"/>
              </a:defRPr>
            </a:lvl1pPr>
          </a:lstStyle>
          <a:p>
            <a:pPr>
              <a:defRPr/>
            </a:pPr>
            <a:r>
              <a:t>chương trình giảng dạy Kinh tế học đại cương</a:t>
            </a:r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Arial" charset="0"/>
              </a:defRPr>
            </a:lvl1pPr>
          </a:lstStyle>
          <a:p>
            <a:pPr>
              <a:defRPr/>
            </a:pPr>
            <a:fld id="{8AA2A41A-7F69-437E-A339-A5268552A7ED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Arial" charset="0"/>
              </a:defRPr>
            </a:lvl1pPr>
          </a:lstStyle>
          <a:p>
            <a:pPr>
              <a:defRPr/>
            </a:pPr>
            <a:r>
              <a:t>chương trình giảng dạy Kinh tế học đại cương</a:t>
            </a: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Arial" charset="0"/>
              </a:defRPr>
            </a:lvl1pPr>
          </a:lstStyle>
          <a:p>
            <a:pPr>
              <a:defRPr/>
            </a:pPr>
            <a:fld id="{73614269-5560-47C6-B9E6-7A413BC314E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546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Arial" charset="0"/>
              </a:rPr>
              <a:t>ch</a:t>
            </a:r>
            <a:r>
              <a:rPr lang="vi-VN" smtClean="0">
                <a:latin typeface="Arial" charset="0"/>
              </a:rPr>
              <a:t>ương trình giảng dạy Kinh tế học đại cương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85D46F1-268A-40A3-86E8-FD13EDF86DF8}" type="slidenum">
              <a:rPr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3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171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VNI-Top" pitchFamily="2" charset="0"/>
              </a:rPr>
              <a:t>45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4733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VNI-Top" pitchFamily="2" charset="0"/>
              </a:rPr>
              <a:t>45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422457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Arial" charset="0"/>
              </a:rPr>
              <a:t>ch</a:t>
            </a:r>
            <a:r>
              <a:rPr lang="vi-VN" smtClean="0">
                <a:latin typeface="Arial" charset="0"/>
              </a:rPr>
              <a:t>ương trình giảng dạy Kinh tế học đại cương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990F388-975A-437F-A4E9-C361B1587ECA}" type="slidenum">
              <a:rPr smtClean="0">
                <a:latin typeface="Arial" charset="0"/>
              </a:rPr>
              <a:pPr eaLnBrk="1" hangingPunct="1"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36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Arial" charset="0"/>
              </a:rPr>
              <a:t>ch</a:t>
            </a:r>
            <a:r>
              <a:rPr lang="vi-VN" smtClean="0">
                <a:latin typeface="Arial" charset="0"/>
              </a:rPr>
              <a:t>ương trình giảng dạy Kinh tế học đại cương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2CDCF38A-5C98-4716-926D-653BDF7C0A1A}" type="slidenum">
              <a:rPr smtClean="0">
                <a:latin typeface="Arial" charset="0"/>
              </a:rPr>
              <a:pPr eaLnBrk="1" hangingPunct="1"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018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Arial" charset="0"/>
              </a:rPr>
              <a:t>ch</a:t>
            </a:r>
            <a:r>
              <a:rPr lang="vi-VN" smtClean="0">
                <a:latin typeface="Arial" charset="0"/>
              </a:rPr>
              <a:t>ương trình giảng dạy Kinh tế học đại cương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C0C5E84-139B-4914-9DDE-58B2B91B90D0}" type="slidenum">
              <a:rPr smtClean="0">
                <a:latin typeface="Arial" charset="0"/>
              </a:rPr>
              <a:pPr eaLnBrk="1" hangingPunct="1"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543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614FD8-245F-4661-978E-1AFB8EB9C4DF}" type="slidenum">
              <a:rPr altLang="vi-VN" sz="1300"/>
              <a:pPr>
                <a:spcBef>
                  <a:spcPct val="0"/>
                </a:spcBef>
              </a:pPr>
              <a:t>8</a:t>
            </a:fld>
            <a:endParaRPr lang="en-US" altLang="vi-V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7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VNI-Top" pitchFamily="2" charset="0"/>
              </a:rPr>
              <a:t>45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132619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VNI-Top" pitchFamily="2" charset="0"/>
              </a:rPr>
              <a:t>45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317619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VNI-Top" pitchFamily="2" charset="0"/>
              </a:rPr>
              <a:t>45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6840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latin typeface="Arial" charset="0"/>
              </a:rPr>
              <a:t>ch</a:t>
            </a:r>
            <a:r>
              <a:rPr lang="vi-VN" smtClean="0">
                <a:latin typeface="Arial" charset="0"/>
              </a:rPr>
              <a:t>ương trình giảng dạy Kinh tế học đại cương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89B6214-C0F9-4689-BC94-8CD50D5DC0DD}" type="slidenum">
              <a:rPr smtClean="0">
                <a:latin typeface="Arial" charset="0"/>
              </a:rPr>
              <a:pPr eaLnBrk="1" hangingPunct="1"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059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614FD8-245F-4661-978E-1AFB8EB9C4DF}" type="slidenum">
              <a:rPr altLang="vi-VN" sz="1300"/>
              <a:pPr>
                <a:spcBef>
                  <a:spcPct val="0"/>
                </a:spcBef>
              </a:pPr>
              <a:t>18</a:t>
            </a:fld>
            <a:endParaRPr lang="en-US" altLang="vi-V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0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VNI-Top" pitchFamily="2" charset="0"/>
              </a:rPr>
              <a:t>45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</p:spTree>
    <p:extLst>
      <p:ext uri="{BB962C8B-B14F-4D97-AF65-F5344CB8AC3E}">
        <p14:creationId xmlns:p14="http://schemas.microsoft.com/office/powerpoint/2010/main" val="20356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4C06F-AFDC-47E0-96B7-05E5DD9BC910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47B14-8407-4AD0-A711-002D8FBAB4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77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896B40-D523-47EC-9A9E-C71A45096F30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91B51-42FE-4322-82B1-3087269A5A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40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B8CE4F-A202-410E-9176-BAFA940A4963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1ACBC-881C-4A19-9C5C-164CEDE9A3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86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D7D0D-08E2-4150-BCBB-8AF3AF4B5BED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6377F-AC78-4B2A-A298-5740AC0A8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58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12D3B-2BE2-4C49-8BEF-7455AF68366F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C8F6D-5D55-4949-A853-00CB7C7736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83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EACBB-7031-42A0-9377-36992BDC4FFC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73D6C-2F50-4CFC-ABEF-B23CB1CB04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94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A3EC5-ABAD-4473-B59A-1740F2C87141}" type="datetime1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E5DF8-A7BB-4F6A-805A-2596C67D7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6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5DEEBB-9E87-43A0-A875-76BEC3ABBCAF}" type="datetime1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F9779-2DB7-483C-902A-2F589AFB4C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41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F9339B-F5B8-4DE3-AC9D-CCEBB6C95211}" type="datetime1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C076D-BD28-433A-8C03-34766B9B86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24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807231-1272-443C-8D74-58BE5DB7E87E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B7548-2B71-4741-8B7D-CC7DD85AA3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51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B56FE-98F2-4F07-BE0B-B42C9E58A8BD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63EA3-482E-42B7-9CF2-544AE641E7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92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3FB6FF-6737-4499-93B9-7D5A1332B171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64D634-519B-4066-9EC7-16CD5AA2C5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9" r:id="rId1"/>
    <p:sldLayoutId id="2147484770" r:id="rId2"/>
    <p:sldLayoutId id="2147484771" r:id="rId3"/>
    <p:sldLayoutId id="2147484772" r:id="rId4"/>
    <p:sldLayoutId id="2147484773" r:id="rId5"/>
    <p:sldLayoutId id="2147484774" r:id="rId6"/>
    <p:sldLayoutId id="2147484775" r:id="rId7"/>
    <p:sldLayoutId id="2147484776" r:id="rId8"/>
    <p:sldLayoutId id="2147484777" r:id="rId9"/>
    <p:sldLayoutId id="2147484778" r:id="rId10"/>
    <p:sldLayoutId id="2147484779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bg1"/>
            </a:gs>
            <a:gs pos="74000">
              <a:srgbClr val="FAFADA"/>
            </a:gs>
            <a:gs pos="83000">
              <a:srgbClr val="DCF6C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1340768"/>
            <a:ext cx="8286750" cy="3370263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200" b="1" noProof="1" smtClean="0">
                <a:solidFill>
                  <a:srgbClr val="7030A0"/>
                </a:solidFill>
              </a:rPr>
              <a:t>CHƯƠNG II</a:t>
            </a:r>
            <a:r>
              <a:rPr lang="en-US" sz="4000" b="1" noProof="1" smtClean="0">
                <a:solidFill>
                  <a:srgbClr val="7030A0"/>
                </a:solidFill>
              </a:rPr>
              <a:t/>
            </a:r>
            <a:br>
              <a:rPr lang="en-US" sz="4000" b="1" noProof="1" smtClean="0">
                <a:solidFill>
                  <a:srgbClr val="7030A0"/>
                </a:solidFill>
              </a:rPr>
            </a:br>
            <a:r>
              <a:rPr lang="en-US" sz="4000" b="1" noProof="1" smtClean="0">
                <a:solidFill>
                  <a:srgbClr val="7030A0"/>
                </a:solidFill>
              </a:rPr>
              <a:t>CUNG, CẦU VÀ THỊ TRƯỜNG CÂN BẰNG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859178"/>
              </p:ext>
            </p:extLst>
          </p:nvPr>
        </p:nvGraphicFramePr>
        <p:xfrm>
          <a:off x="1403648" y="2204864"/>
          <a:ext cx="6840760" cy="329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3744416"/>
              </a:tblGrid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Giá (ngàn đồng/sp)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Lượng cầu (ngàn sp)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20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16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7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12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692696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n-lt"/>
              </a:rPr>
              <a:t>Tính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phương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trình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đường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cầu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qua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bảng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số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liệu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về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kem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như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sau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6623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/>
              <a:t>Cầu thị trường </a:t>
            </a:r>
            <a:r>
              <a:rPr lang="vi-VN" sz="3600"/>
              <a:t>bao gồm tổng </a:t>
            </a:r>
            <a:r>
              <a:rPr lang="vi-VN" sz="3600" b="1"/>
              <a:t>cầu cá nhân </a:t>
            </a:r>
            <a:r>
              <a:rPr lang="vi-VN" sz="3600"/>
              <a:t>trên thị trường.</a:t>
            </a:r>
            <a:endParaRPr lang="en-US" sz="3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9552" y="2204864"/>
            <a:ext cx="0" cy="2808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9552" y="5013176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5231" y="2780928"/>
            <a:ext cx="864096" cy="2232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9552" y="4149080"/>
            <a:ext cx="57606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5616" y="4149080"/>
            <a:ext cx="0" cy="864096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99792" y="2227885"/>
            <a:ext cx="0" cy="2808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9792" y="5036197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20482" y="2996952"/>
            <a:ext cx="1152128" cy="203924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99792" y="4172101"/>
            <a:ext cx="97210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91575" y="4172101"/>
            <a:ext cx="0" cy="864096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36096" y="2221193"/>
            <a:ext cx="0" cy="2808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36096" y="5013176"/>
            <a:ext cx="2808312" cy="163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51510" y="2708920"/>
            <a:ext cx="1440160" cy="21602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36096" y="4165409"/>
            <a:ext cx="57606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0272" y="4165409"/>
            <a:ext cx="0" cy="864096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8164" y="4165409"/>
            <a:ext cx="97210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2744" y="449982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D</a:t>
            </a:r>
            <a:r>
              <a:rPr lang="en-US" sz="2400" baseline="-25000" smtClean="0">
                <a:latin typeface="+mj-lt"/>
              </a:rPr>
              <a:t>A</a:t>
            </a:r>
            <a:endParaRPr lang="en-US" sz="2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7040" y="447950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D</a:t>
            </a:r>
            <a:r>
              <a:rPr lang="en-US" sz="2400" baseline="-25000" smtClean="0">
                <a:latin typeface="+mj-lt"/>
              </a:rPr>
              <a:t>B</a:t>
            </a:r>
            <a:endParaRPr lang="en-US" sz="24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884" y="44371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D</a:t>
            </a:r>
            <a:endParaRPr lang="en-US" sz="2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0816" y="339938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+</a:t>
            </a:r>
            <a:endParaRPr lang="en-US" sz="2400" b="1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242" y="347139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+mj-lt"/>
              </a:rPr>
              <a:t>=</a:t>
            </a:r>
            <a:endParaRPr lang="en-US" sz="2400" b="1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3923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10</a:t>
            </a:r>
            <a:endParaRPr lang="en-US" b="1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4134" y="5003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10</a:t>
            </a:r>
            <a:endParaRPr lang="en-US" b="1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6422" y="5013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20</a:t>
            </a:r>
            <a:endParaRPr lang="en-US" b="1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0798" y="5013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30</a:t>
            </a:r>
            <a:endParaRPr lang="en-US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4048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10</a:t>
            </a:r>
            <a:endParaRPr lang="en-US" b="1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4005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10</a:t>
            </a:r>
            <a:endParaRPr lang="en-US" b="1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12" y="21328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P</a:t>
            </a:r>
            <a:endParaRPr lang="en-US" b="1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2054" y="22048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P</a:t>
            </a:r>
            <a:endParaRPr lang="en-US" b="1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6056" y="21955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P</a:t>
            </a:r>
            <a:endParaRPr lang="en-US" b="1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90686" y="50758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Q</a:t>
            </a:r>
            <a:endParaRPr lang="en-US" b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8510" y="50758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Q</a:t>
            </a:r>
            <a:endParaRPr lang="en-US" b="1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5736" y="50758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Q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04442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6" name="Rectangle 1027"/>
          <p:cNvSpPr>
            <a:spLocks noChangeArrowheads="1"/>
          </p:cNvSpPr>
          <p:nvPr/>
        </p:nvSpPr>
        <p:spPr bwMode="auto">
          <a:xfrm>
            <a:off x="2124472" y="6127652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786812" cy="814016"/>
          </a:xfrm>
        </p:spPr>
        <p:txBody>
          <a:bodyPr lIns="90488" tIns="44450" rIns="90488" bIns="44450"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3. Di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và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dịch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đường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cầu</a:t>
            </a:r>
            <a:endParaRPr lang="en-US" sz="3200" b="1" dirty="0" smtClean="0">
              <a:solidFill>
                <a:srgbClr val="7030A0"/>
              </a:solidFill>
            </a:endParaRPr>
          </a:p>
        </p:txBody>
      </p:sp>
      <p:sp>
        <p:nvSpPr>
          <p:cNvPr id="28678" name="Rectangle 1029"/>
          <p:cNvSpPr>
            <a:spLocks noGrp="1" noChangeArrowheads="1"/>
          </p:cNvSpPr>
          <p:nvPr>
            <p:ph idx="1"/>
          </p:nvPr>
        </p:nvSpPr>
        <p:spPr>
          <a:xfrm>
            <a:off x="313184" y="908720"/>
            <a:ext cx="8229600" cy="720079"/>
          </a:xfrm>
        </p:spPr>
        <p:txBody>
          <a:bodyPr lIns="90488" tIns="44450" rIns="90488" bIns="4445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i="1" smtClean="0">
                <a:solidFill>
                  <a:srgbClr val="0000FF"/>
                </a:solidFill>
                <a:latin typeface="+mj-lt"/>
              </a:rPr>
              <a:t>Sự di chuyển dọc theo đường cầu:</a:t>
            </a:r>
            <a:r>
              <a:rPr lang="en-US" sz="2800" smtClean="0">
                <a:latin typeface="+mj-lt"/>
              </a:rPr>
              <a:t> xảy ra khi </a:t>
            </a:r>
            <a:r>
              <a:rPr lang="en-US" sz="2800" i="1" u="sng" smtClean="0">
                <a:solidFill>
                  <a:srgbClr val="FF0000"/>
                </a:solidFill>
                <a:latin typeface="+mj-lt"/>
              </a:rPr>
              <a:t>giá của chính hàng hóa đó thay đổi</a:t>
            </a:r>
            <a:r>
              <a:rPr lang="en-US" sz="2800" smtClean="0">
                <a:latin typeface="+mj-lt"/>
              </a:rPr>
              <a:t> dẫn đến lượng cầu thay đổi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721024" y="2849696"/>
            <a:ext cx="0" cy="32320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721024" y="6081774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873424" y="3452268"/>
            <a:ext cx="2338536" cy="2491836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1721024" y="4362583"/>
            <a:ext cx="952500" cy="2521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673524" y="4365104"/>
            <a:ext cx="26268" cy="1656184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1721023" y="5301208"/>
            <a:ext cx="185124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63888" y="5301209"/>
            <a:ext cx="8384" cy="711798"/>
          </a:xfrm>
          <a:prstGeom prst="line">
            <a:avLst/>
          </a:prstGeom>
          <a:noFill/>
          <a:ln w="1905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912871" y="4348658"/>
            <a:ext cx="648072" cy="6645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598440" y="386104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A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06552" y="494116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B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35824" y="6021288"/>
            <a:ext cx="824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Q</a:t>
            </a:r>
            <a:r>
              <a:rPr lang="en-US" sz="2400" baseline="-25000" smtClean="0">
                <a:latin typeface="+mj-lt"/>
              </a:rPr>
              <a:t>X</a:t>
            </a:r>
            <a:endParaRPr lang="en-US" sz="2400">
              <a:latin typeface="+mj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187624" y="278092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P</a:t>
            </a:r>
            <a:r>
              <a:rPr lang="en-US" sz="2400" baseline="-25000" smtClean="0">
                <a:latin typeface="+mj-lt"/>
              </a:rPr>
              <a:t>X</a:t>
            </a:r>
            <a:endParaRPr lang="en-US" sz="2400">
              <a:latin typeface="+mj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230288" y="414908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P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263824" y="5187795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P</a:t>
            </a:r>
            <a:r>
              <a:rPr lang="en-US" sz="2400" baseline="-25000">
                <a:latin typeface="+mj-lt"/>
              </a:rPr>
              <a:t>1</a:t>
            </a:r>
            <a:endParaRPr lang="en-US" sz="2400">
              <a:latin typeface="+mj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340024" y="594423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465090" y="6021288"/>
            <a:ext cx="666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Q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315469" y="6021288"/>
            <a:ext cx="75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Q</a:t>
            </a:r>
            <a:r>
              <a:rPr lang="en-US" sz="2400" baseline="-25000">
                <a:latin typeface="+mj-lt"/>
              </a:rPr>
              <a:t>1</a:t>
            </a:r>
            <a:endParaRPr lang="en-US" sz="240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966592" y="537321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D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27984" y="2970818"/>
            <a:ext cx="45365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aseline="-25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giảm  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 sự di chuyển 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đường cầu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từ điểm A sang điểm B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1217478" y="4847895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 autoUpdateAnimBg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762000" y="664420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6" name="Rectangle 1027"/>
          <p:cNvSpPr>
            <a:spLocks noChangeArrowheads="1"/>
          </p:cNvSpPr>
          <p:nvPr/>
        </p:nvSpPr>
        <p:spPr bwMode="auto">
          <a:xfrm>
            <a:off x="1548408" y="635617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8786812" cy="814016"/>
          </a:xfrm>
          <a:solidFill>
            <a:srgbClr val="FFFF00"/>
          </a:solidFill>
        </p:spPr>
        <p:txBody>
          <a:bodyPr lIns="90488" tIns="44450" rIns="90488" bIns="44450"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3. Di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và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dịch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đường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cầu</a:t>
            </a:r>
            <a:endParaRPr lang="en-US" sz="3200" b="1" dirty="0" smtClean="0">
              <a:solidFill>
                <a:srgbClr val="7030A0"/>
              </a:solidFill>
            </a:endParaRPr>
          </a:p>
        </p:txBody>
      </p:sp>
      <p:sp>
        <p:nvSpPr>
          <p:cNvPr id="28678" name="Rectangle 1029"/>
          <p:cNvSpPr>
            <a:spLocks noGrp="1" noChangeArrowheads="1"/>
          </p:cNvSpPr>
          <p:nvPr>
            <p:ph idx="1"/>
          </p:nvPr>
        </p:nvSpPr>
        <p:spPr>
          <a:xfrm>
            <a:off x="313184" y="836712"/>
            <a:ext cx="8229600" cy="720079"/>
          </a:xfrm>
        </p:spPr>
        <p:txBody>
          <a:bodyPr lIns="90488" tIns="44450" rIns="90488" bIns="4445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i="1" smtClean="0">
                <a:solidFill>
                  <a:srgbClr val="0000FF"/>
                </a:solidFill>
                <a:latin typeface="+mj-lt"/>
              </a:rPr>
              <a:t>Sự dịch chuyển toàn bộ đường cầu:</a:t>
            </a:r>
            <a:r>
              <a:rPr lang="en-US" sz="2800" smtClean="0">
                <a:latin typeface="+mj-lt"/>
              </a:rPr>
              <a:t> xảy ra khi giá của chính hàng hóa đó không đổi, </a:t>
            </a:r>
            <a:r>
              <a:rPr lang="en-US" sz="2800" i="1" u="sng" smtClean="0">
                <a:solidFill>
                  <a:srgbClr val="FF0000"/>
                </a:solidFill>
                <a:latin typeface="+mj-lt"/>
              </a:rPr>
              <a:t>một trong các điều kiện khác thay đổi</a:t>
            </a:r>
            <a:r>
              <a:rPr lang="en-US" sz="2800" smtClean="0">
                <a:latin typeface="+mj-lt"/>
              </a:rPr>
              <a:t> dẫn đến đường cầu thay đổi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144960" y="3078220"/>
            <a:ext cx="0" cy="32320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144960" y="6310298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97360" y="3680792"/>
            <a:ext cx="2338536" cy="2491836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1144960" y="4591107"/>
            <a:ext cx="952500" cy="2521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097460" y="4593628"/>
            <a:ext cx="26268" cy="1656184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2987824" y="4590518"/>
            <a:ext cx="8384" cy="1651013"/>
          </a:xfrm>
          <a:prstGeom prst="line">
            <a:avLst/>
          </a:prstGeom>
          <a:noFill/>
          <a:ln w="1905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022376" y="4089572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A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915816" y="419782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B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35824" y="6165304"/>
            <a:ext cx="824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Q</a:t>
            </a:r>
            <a:r>
              <a:rPr lang="en-US" sz="2400" baseline="-25000" smtClean="0">
                <a:latin typeface="+mj-lt"/>
              </a:rPr>
              <a:t>X</a:t>
            </a:r>
            <a:endParaRPr lang="en-US" sz="2400">
              <a:latin typeface="+mj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11560" y="3009452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P</a:t>
            </a:r>
            <a:r>
              <a:rPr lang="en-US" sz="2400" baseline="-25000" smtClean="0">
                <a:latin typeface="+mj-lt"/>
              </a:rPr>
              <a:t>X</a:t>
            </a:r>
            <a:endParaRPr lang="en-US" sz="2400">
              <a:latin typeface="+mj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4224" y="437760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P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63960" y="6172762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889026" y="6249812"/>
            <a:ext cx="666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Q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739405" y="6249812"/>
            <a:ext cx="75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Q</a:t>
            </a:r>
            <a:r>
              <a:rPr lang="en-US" sz="2400" baseline="-25000">
                <a:latin typeface="+mj-lt"/>
              </a:rPr>
              <a:t>1</a:t>
            </a:r>
            <a:endParaRPr lang="en-US" sz="240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19872" y="568037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D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0" y="3356992"/>
            <a:ext cx="45365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không đổi, điều kiện khác thay đổi 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lượng cầu thay đổi  có sự dịch chuyển đường cầu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23728" y="4590518"/>
            <a:ext cx="864096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7440" y="3506184"/>
            <a:ext cx="2338536" cy="2491836"/>
          </a:xfrm>
          <a:prstGeom prst="line">
            <a:avLst/>
          </a:prstGeom>
          <a:noFill/>
          <a:ln w="57150">
            <a:solidFill>
              <a:srgbClr val="E67D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110608" y="542195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D</a:t>
            </a:r>
            <a:r>
              <a:rPr lang="en-US" sz="2400" baseline="-25000">
                <a:latin typeface="+mj-lt"/>
              </a:rPr>
              <a:t>1</a:t>
            </a:r>
            <a:endParaRPr lang="en-US" sz="240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84983" y="6518405"/>
            <a:ext cx="44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79712" y="4125812"/>
            <a:ext cx="44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3593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15" grpId="0" animBg="1"/>
      <p:bldP spid="18" grpId="0"/>
      <p:bldP spid="25" grpId="0"/>
      <p:bldP spid="28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762000" y="664420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49684" y="-27384"/>
            <a:ext cx="8786812" cy="814016"/>
          </a:xfrm>
          <a:solidFill>
            <a:srgbClr val="FFFF00"/>
          </a:solidFill>
        </p:spPr>
        <p:txBody>
          <a:bodyPr lIns="90488" tIns="44450" rIns="90488" bIns="44450"/>
          <a:lstStyle/>
          <a:p>
            <a:pPr algn="ctr"/>
            <a:r>
              <a:rPr lang="en-US" sz="3200" b="1" smtClean="0">
                <a:solidFill>
                  <a:srgbClr val="7030A0"/>
                </a:solidFill>
              </a:rPr>
              <a:t>3. Di chuyển và dịch chuyển đường cầu</a:t>
            </a:r>
          </a:p>
        </p:txBody>
      </p:sp>
      <p:sp>
        <p:nvSpPr>
          <p:cNvPr id="28678" name="Rectangle 1029"/>
          <p:cNvSpPr>
            <a:spLocks noGrp="1" noChangeArrowheads="1"/>
          </p:cNvSpPr>
          <p:nvPr>
            <p:ph idx="1"/>
          </p:nvPr>
        </p:nvSpPr>
        <p:spPr>
          <a:xfrm>
            <a:off x="467317" y="980728"/>
            <a:ext cx="8229600" cy="720079"/>
          </a:xfrm>
        </p:spPr>
        <p:txBody>
          <a:bodyPr lIns="90488" tIns="44450" rIns="90488" bIns="4445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i="1" smtClean="0">
                <a:latin typeface="+mj-lt"/>
              </a:rPr>
              <a:t>Các nhân tố làm dịch chuyển đường cầu: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800" i="1" smtClean="0"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n-US" sz="2800" i="1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Sở thích và thị hiếu (Tas)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n-US" sz="2800" smtClean="0">
                <a:latin typeface="+mj-lt"/>
              </a:rPr>
              <a:t> Thu nhập (I)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n-US" sz="2800" smtClean="0">
                <a:latin typeface="+mj-lt"/>
              </a:rPr>
              <a:t> Giá cả hàng hóa liên quan (P</a:t>
            </a:r>
            <a:r>
              <a:rPr lang="en-US" sz="2800" baseline="-25000" smtClean="0">
                <a:latin typeface="+mj-lt"/>
              </a:rPr>
              <a:t>R</a:t>
            </a:r>
            <a:r>
              <a:rPr lang="en-US" sz="2800" smtClean="0">
                <a:latin typeface="+mj-lt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§"/>
            </a:pPr>
            <a:r>
              <a:rPr lang="en-US" sz="2800" smtClean="0">
                <a:latin typeface="+mj-lt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+mj-lt"/>
              </a:rPr>
              <a:t>Giá cả hàng hóa thay thế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§"/>
            </a:pPr>
            <a:r>
              <a:rPr lang="en-US" sz="2800" smtClean="0">
                <a:solidFill>
                  <a:srgbClr val="002060"/>
                </a:solidFill>
                <a:latin typeface="+mj-lt"/>
              </a:rPr>
              <a:t> Giá cả hàng hóa bổ sung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n-US" sz="2800" smtClean="0">
                <a:latin typeface="+mj-lt"/>
              </a:rPr>
              <a:t> Số lượng người tiêu dùng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en-US" sz="2800" smtClean="0">
                <a:latin typeface="+mj-lt"/>
              </a:rPr>
              <a:t>Kỳ vọng của người tiêu dùng về giá và thu nhập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14764" y="2066403"/>
            <a:ext cx="3765748" cy="3342259"/>
            <a:chOff x="4932040" y="1628800"/>
            <a:chExt cx="4392488" cy="3803924"/>
          </a:xfrm>
        </p:grpSpPr>
        <p:sp>
          <p:nvSpPr>
            <p:cNvPr id="31" name="Rectangle 1027"/>
            <p:cNvSpPr>
              <a:spLocks noChangeArrowheads="1"/>
            </p:cNvSpPr>
            <p:nvPr/>
          </p:nvSpPr>
          <p:spPr bwMode="auto">
            <a:xfrm>
              <a:off x="5868888" y="4975524"/>
              <a:ext cx="289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V="1">
              <a:off x="5465440" y="1697568"/>
              <a:ext cx="0" cy="323207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5465440" y="4929646"/>
              <a:ext cx="34990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5617840" y="2300140"/>
              <a:ext cx="2338536" cy="2491836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5465440" y="3210455"/>
              <a:ext cx="952500" cy="2521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6417940" y="3212976"/>
              <a:ext cx="26268" cy="1656184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7308304" y="3209866"/>
              <a:ext cx="8384" cy="1651013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342856" y="2708920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A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7236296" y="2817168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B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8500120" y="4869160"/>
              <a:ext cx="8244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Q</a:t>
              </a:r>
              <a:r>
                <a:rPr lang="en-US" sz="2400" baseline="-25000" smtClean="0">
                  <a:latin typeface="+mj-lt"/>
                </a:rPr>
                <a:t>X</a:t>
              </a:r>
              <a:endParaRPr lang="en-US" sz="2400">
                <a:latin typeface="+mj-lt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932040" y="1628800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P</a:t>
              </a:r>
              <a:r>
                <a:rPr lang="en-US" sz="2400" baseline="-25000" smtClean="0">
                  <a:latin typeface="+mj-lt"/>
                </a:rPr>
                <a:t>X</a:t>
              </a:r>
              <a:endParaRPr lang="en-US" sz="2400">
                <a:latin typeface="+mj-lt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974704" y="2996952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P</a:t>
              </a:r>
              <a:r>
                <a:rPr lang="en-US" sz="2400" baseline="-25000"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5084440" y="4792110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0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6209506" y="4869160"/>
              <a:ext cx="6667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Q</a:t>
              </a:r>
              <a:r>
                <a:rPr lang="en-US" sz="2400" baseline="-25000"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7059885" y="4869160"/>
              <a:ext cx="7524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Q</a:t>
              </a:r>
              <a:r>
                <a:rPr lang="en-US" sz="2400" baseline="-25000"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7740350" y="4299719"/>
              <a:ext cx="936105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D</a:t>
              </a:r>
              <a:r>
                <a:rPr lang="en-US" sz="2400" baseline="-25000"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444208" y="3209866"/>
              <a:ext cx="864096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6337920" y="2125532"/>
              <a:ext cx="2338536" cy="2491836"/>
            </a:xfrm>
            <a:prstGeom prst="line">
              <a:avLst/>
            </a:prstGeom>
            <a:noFill/>
            <a:ln w="57150">
              <a:solidFill>
                <a:srgbClr val="E67D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8431088" y="4041304"/>
              <a:ext cx="766859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D</a:t>
              </a:r>
              <a:r>
                <a:rPr lang="en-US" sz="2400" baseline="-25000"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6705463" y="5137753"/>
              <a:ext cx="4491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300192" y="2745160"/>
              <a:ext cx="4491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8146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5942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7030A0"/>
                </a:solidFill>
              </a:rPr>
              <a:t>1. M</a:t>
            </a:r>
            <a:r>
              <a:rPr lang="en-US" sz="4000" b="1" noProof="1" smtClean="0">
                <a:solidFill>
                  <a:srgbClr val="7030A0"/>
                </a:solidFill>
              </a:rPr>
              <a:t>ộ</a:t>
            </a:r>
            <a:r>
              <a:rPr lang="en-US" sz="4000" b="1" smtClean="0">
                <a:solidFill>
                  <a:srgbClr val="7030A0"/>
                </a:solidFill>
              </a:rPr>
              <a:t>t s</a:t>
            </a:r>
            <a:r>
              <a:rPr lang="en-US" sz="4000" b="1" noProof="1" smtClean="0">
                <a:solidFill>
                  <a:srgbClr val="7030A0"/>
                </a:solidFill>
              </a:rPr>
              <a:t>ố</a:t>
            </a:r>
            <a:r>
              <a:rPr lang="en-US" sz="4000" b="1" smtClean="0">
                <a:solidFill>
                  <a:srgbClr val="7030A0"/>
                </a:solidFill>
              </a:rPr>
              <a:t> kh</a:t>
            </a:r>
            <a:r>
              <a:rPr lang="en-US" sz="4000" b="1" noProof="1" smtClean="0">
                <a:solidFill>
                  <a:srgbClr val="7030A0"/>
                </a:solidFill>
              </a:rPr>
              <a:t>á</a:t>
            </a:r>
            <a:r>
              <a:rPr lang="en-US" sz="4000" b="1" smtClean="0">
                <a:solidFill>
                  <a:srgbClr val="7030A0"/>
                </a:solidFill>
              </a:rPr>
              <a:t>i ni</a:t>
            </a:r>
            <a:r>
              <a:rPr lang="en-US" sz="4000" b="1" noProof="1" smtClean="0">
                <a:solidFill>
                  <a:srgbClr val="7030A0"/>
                </a:solidFill>
              </a:rPr>
              <a:t>ệ</a:t>
            </a:r>
            <a:r>
              <a:rPr lang="en-US" sz="4000" b="1" smtClean="0">
                <a:solidFill>
                  <a:srgbClr val="7030A0"/>
                </a:solidFill>
              </a:rPr>
              <a:t>m:</a:t>
            </a:r>
          </a:p>
          <a:p>
            <a:pPr marL="365760" indent="-256032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Char char=""/>
              <a:defRPr/>
            </a:pPr>
            <a:r>
              <a:rPr lang="en-US" sz="2800" smtClean="0"/>
              <a:t>Cung </a:t>
            </a:r>
            <a:r>
              <a:rPr lang="en-US" sz="2800" smtClean="0">
                <a:cs typeface="Times New Roman" pitchFamily="18" charset="0"/>
              </a:rPr>
              <a:t>là biểu thị những số lượng hàng hoá hay dịch vụ mà </a:t>
            </a:r>
            <a:r>
              <a:rPr lang="en-US" sz="2800" u="sng" smtClean="0">
                <a:solidFill>
                  <a:srgbClr val="FF0000"/>
                </a:solidFill>
                <a:cs typeface="Times New Roman" pitchFamily="18" charset="0"/>
              </a:rPr>
              <a:t>người bán sẵn lòng bán </a:t>
            </a:r>
            <a:r>
              <a:rPr lang="en-US" sz="2800" smtClean="0">
                <a:cs typeface="Times New Roman" pitchFamily="18" charset="0"/>
              </a:rPr>
              <a:t>ở </a:t>
            </a:r>
            <a:r>
              <a:rPr lang="en-US" sz="2800" u="sng" smtClean="0">
                <a:solidFill>
                  <a:srgbClr val="FF0000"/>
                </a:solidFill>
                <a:cs typeface="Times New Roman" pitchFamily="18" charset="0"/>
              </a:rPr>
              <a:t>những mức giá khác nhau </a:t>
            </a:r>
            <a:r>
              <a:rPr lang="en-US" sz="2800" smtClean="0">
                <a:cs typeface="Times New Roman" pitchFamily="18" charset="0"/>
              </a:rPr>
              <a:t>trong khoảng thời gian nhất định với giả định các điều kiện khác không đổi.</a:t>
            </a:r>
          </a:p>
          <a:p>
            <a:pPr marL="365760" indent="-256032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Char char=""/>
              <a:defRPr/>
            </a:pPr>
            <a:r>
              <a:rPr lang="en-US" sz="2800" smtClean="0">
                <a:cs typeface="Times New Roman" pitchFamily="18" charset="0"/>
              </a:rPr>
              <a:t>Lượng cung: </a:t>
            </a:r>
            <a:r>
              <a:rPr lang="en-US" sz="2800">
                <a:cs typeface="Times New Roman" pitchFamily="18" charset="0"/>
              </a:rPr>
              <a:t>là biểu thị những số lượng hàng hoá hay dịch vụ mà người </a:t>
            </a:r>
            <a:r>
              <a:rPr lang="en-US" sz="2800" smtClean="0">
                <a:cs typeface="Times New Roman" pitchFamily="18" charset="0"/>
              </a:rPr>
              <a:t>bán sẵn </a:t>
            </a:r>
            <a:r>
              <a:rPr lang="en-US" sz="2800">
                <a:cs typeface="Times New Roman" pitchFamily="18" charset="0"/>
              </a:rPr>
              <a:t>lòng </a:t>
            </a:r>
            <a:r>
              <a:rPr lang="en-US" sz="2800" smtClean="0">
                <a:cs typeface="Times New Roman" pitchFamily="18" charset="0"/>
              </a:rPr>
              <a:t>bán ở </a:t>
            </a:r>
            <a:r>
              <a:rPr lang="en-US" sz="2800" u="sng">
                <a:solidFill>
                  <a:srgbClr val="FF0000"/>
                </a:solidFill>
                <a:cs typeface="Times New Roman" pitchFamily="18" charset="0"/>
              </a:rPr>
              <a:t>một mức giá nhất định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2800" noProof="1" smtClean="0"/>
          </a:p>
        </p:txBody>
      </p:sp>
      <p:sp>
        <p:nvSpPr>
          <p:cNvPr id="5" name="Title 6"/>
          <p:cNvSpPr txBox="1">
            <a:spLocks/>
          </p:cNvSpPr>
          <p:nvPr/>
        </p:nvSpPr>
        <p:spPr bwMode="auto">
          <a:xfrm>
            <a:off x="0" y="-27384"/>
            <a:ext cx="9143999" cy="9255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noProof="1" smtClean="0">
                <a:solidFill>
                  <a:srgbClr val="FF0000"/>
                </a:solidFill>
                <a:cs typeface="Times New Roman" pitchFamily="18" charset="0"/>
              </a:rPr>
              <a:t>II. </a:t>
            </a:r>
            <a:r>
              <a:rPr lang="en-US" sz="4000" b="1">
                <a:solidFill>
                  <a:srgbClr val="FF0000"/>
                </a:solidFill>
                <a:cs typeface="Times New Roman" pitchFamily="18" charset="0"/>
              </a:rPr>
              <a:t>CUNG (Supply)</a:t>
            </a:r>
            <a:endParaRPr lang="en-US" sz="4000" b="1" smtClean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18864" y="776858"/>
            <a:ext cx="8229600" cy="707926"/>
          </a:xfrm>
        </p:spPr>
        <p:txBody>
          <a:bodyPr/>
          <a:lstStyle/>
          <a:p>
            <a:r>
              <a:rPr lang="en-US" sz="3600" dirty="0" err="1" smtClean="0">
                <a:cs typeface="Times New Roman" pitchFamily="18" charset="0"/>
              </a:rPr>
              <a:t>Biểu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cung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thị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trường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về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Bắp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mỗi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năm</a:t>
            </a:r>
            <a:endParaRPr lang="en-US" sz="3600" dirty="0" smtClean="0"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63" y="2071688"/>
          <a:ext cx="8072437" cy="398621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4500"/>
                <a:gridCol w="1857375"/>
                <a:gridCol w="2000221"/>
                <a:gridCol w="2500341"/>
              </a:tblGrid>
              <a:tr h="914399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Giá </a:t>
                      </a:r>
                    </a:p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đồng/kg)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cung của C (Q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) (tấn)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cungcủa D (Q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) (tấn)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cung thị trường (Q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+ 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+ ...)</a:t>
                      </a:r>
                      <a:endParaRPr lang="en-US" sz="18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tấn)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8229600" cy="1143000"/>
          </a:xfrm>
        </p:spPr>
        <p:txBody>
          <a:bodyPr/>
          <a:lstStyle/>
          <a:p>
            <a:pPr eaLnBrk="1" hangingPunct="1"/>
            <a:r>
              <a:rPr lang="en-US" sz="4400" b="1" smtClean="0">
                <a:cs typeface="Times New Roman" pitchFamily="18" charset="0"/>
              </a:rPr>
              <a:t>Đồ thị đường cung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057400"/>
            <a:ext cx="5181600" cy="4191000"/>
            <a:chOff x="1488" y="1296"/>
            <a:chExt cx="3264" cy="2640"/>
          </a:xfrm>
        </p:grpSpPr>
        <p:sp>
          <p:nvSpPr>
            <p:cNvPr id="57354" name="Line 4"/>
            <p:cNvSpPr>
              <a:spLocks noChangeShapeType="1"/>
            </p:cNvSpPr>
            <p:nvPr/>
          </p:nvSpPr>
          <p:spPr bwMode="auto">
            <a:xfrm flipV="1">
              <a:off x="1824" y="1344"/>
              <a:ext cx="0" cy="22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5"/>
            <p:cNvSpPr>
              <a:spLocks noChangeShapeType="1"/>
            </p:cNvSpPr>
            <p:nvPr/>
          </p:nvSpPr>
          <p:spPr bwMode="auto">
            <a:xfrm>
              <a:off x="1824" y="3600"/>
              <a:ext cx="27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6"/>
            <p:cNvSpPr>
              <a:spLocks noChangeShapeType="1"/>
            </p:cNvSpPr>
            <p:nvPr/>
          </p:nvSpPr>
          <p:spPr bwMode="auto">
            <a:xfrm>
              <a:off x="1824" y="2640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7"/>
            <p:cNvSpPr>
              <a:spLocks noChangeShapeType="1"/>
            </p:cNvSpPr>
            <p:nvPr/>
          </p:nvSpPr>
          <p:spPr bwMode="auto">
            <a:xfrm>
              <a:off x="2292" y="2640"/>
              <a:ext cx="0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8"/>
            <p:cNvSpPr>
              <a:spLocks noChangeShapeType="1"/>
            </p:cNvSpPr>
            <p:nvPr/>
          </p:nvSpPr>
          <p:spPr bwMode="auto">
            <a:xfrm>
              <a:off x="1776" y="225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9"/>
            <p:cNvSpPr>
              <a:spLocks noChangeShapeType="1"/>
            </p:cNvSpPr>
            <p:nvPr/>
          </p:nvSpPr>
          <p:spPr bwMode="auto">
            <a:xfrm>
              <a:off x="2688" y="2208"/>
              <a:ext cx="24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Text Box 10"/>
            <p:cNvSpPr txBox="1">
              <a:spLocks noChangeArrowheads="1"/>
            </p:cNvSpPr>
            <p:nvPr/>
          </p:nvSpPr>
          <p:spPr bwMode="auto">
            <a:xfrm>
              <a:off x="2112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57361" name="Text Box 11"/>
            <p:cNvSpPr txBox="1">
              <a:spLocks noChangeArrowheads="1"/>
            </p:cNvSpPr>
            <p:nvPr/>
          </p:nvSpPr>
          <p:spPr bwMode="auto">
            <a:xfrm>
              <a:off x="2430" y="184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57362" name="Text Box 12"/>
            <p:cNvSpPr txBox="1">
              <a:spLocks noChangeArrowheads="1"/>
            </p:cNvSpPr>
            <p:nvPr/>
          </p:nvSpPr>
          <p:spPr bwMode="auto">
            <a:xfrm>
              <a:off x="4416" y="36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Q</a:t>
              </a:r>
            </a:p>
          </p:txBody>
        </p:sp>
        <p:sp>
          <p:nvSpPr>
            <p:cNvPr id="57363" name="Text Box 13"/>
            <p:cNvSpPr txBox="1">
              <a:spLocks noChangeArrowheads="1"/>
            </p:cNvSpPr>
            <p:nvPr/>
          </p:nvSpPr>
          <p:spPr bwMode="auto">
            <a:xfrm>
              <a:off x="1488" y="1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P</a:t>
              </a:r>
            </a:p>
          </p:txBody>
        </p:sp>
        <p:sp>
          <p:nvSpPr>
            <p:cNvPr id="57364" name="Text Box 14"/>
            <p:cNvSpPr txBox="1">
              <a:spLocks noChangeArrowheads="1"/>
            </p:cNvSpPr>
            <p:nvPr/>
          </p:nvSpPr>
          <p:spPr bwMode="auto">
            <a:xfrm>
              <a:off x="1522" y="245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P</a:t>
              </a:r>
              <a:r>
                <a:rPr lang="en-US" sz="2400" baseline="-25000"/>
                <a:t>0</a:t>
              </a:r>
              <a:endParaRPr lang="en-US" sz="2400"/>
            </a:p>
          </p:txBody>
        </p:sp>
        <p:sp>
          <p:nvSpPr>
            <p:cNvPr id="57365" name="Text Box 15"/>
            <p:cNvSpPr txBox="1">
              <a:spLocks noChangeArrowheads="1"/>
            </p:cNvSpPr>
            <p:nvPr/>
          </p:nvSpPr>
          <p:spPr bwMode="auto">
            <a:xfrm>
              <a:off x="1546" y="206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P</a:t>
              </a:r>
              <a:r>
                <a:rPr lang="en-US" sz="2400" baseline="-25000"/>
                <a:t>1</a:t>
              </a:r>
              <a:endParaRPr lang="en-US" sz="2400"/>
            </a:p>
          </p:txBody>
        </p:sp>
        <p:sp>
          <p:nvSpPr>
            <p:cNvPr id="57366" name="Text Box 16"/>
            <p:cNvSpPr txBox="1">
              <a:spLocks noChangeArrowheads="1"/>
            </p:cNvSpPr>
            <p:nvPr/>
          </p:nvSpPr>
          <p:spPr bwMode="auto">
            <a:xfrm>
              <a:off x="1584" y="35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57367" name="Text Box 17"/>
            <p:cNvSpPr txBox="1">
              <a:spLocks noChangeArrowheads="1"/>
            </p:cNvSpPr>
            <p:nvPr/>
          </p:nvSpPr>
          <p:spPr bwMode="auto">
            <a:xfrm>
              <a:off x="2064" y="3600"/>
              <a:ext cx="4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Q</a:t>
              </a:r>
              <a:r>
                <a:rPr lang="en-US" sz="2400" baseline="-25000"/>
                <a:t>0</a:t>
              </a:r>
              <a:endParaRPr lang="en-US" sz="2400"/>
            </a:p>
          </p:txBody>
        </p:sp>
        <p:sp>
          <p:nvSpPr>
            <p:cNvPr id="57368" name="Text Box 18"/>
            <p:cNvSpPr txBox="1">
              <a:spLocks noChangeArrowheads="1"/>
            </p:cNvSpPr>
            <p:nvPr/>
          </p:nvSpPr>
          <p:spPr bwMode="auto">
            <a:xfrm>
              <a:off x="2496" y="3600"/>
              <a:ext cx="4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Q</a:t>
              </a:r>
              <a:r>
                <a:rPr lang="en-US" sz="2400" baseline="-25000"/>
                <a:t>1</a:t>
              </a:r>
              <a:endParaRPr lang="en-US" sz="2400"/>
            </a:p>
          </p:txBody>
        </p:sp>
        <p:sp>
          <p:nvSpPr>
            <p:cNvPr id="57369" name="Text Box 19"/>
            <p:cNvSpPr txBox="1">
              <a:spLocks noChangeArrowheads="1"/>
            </p:cNvSpPr>
            <p:nvPr/>
          </p:nvSpPr>
          <p:spPr bwMode="auto">
            <a:xfrm>
              <a:off x="3456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/>
                <a:t>s</a:t>
              </a:r>
              <a:r>
                <a:rPr lang="en-US" sz="2400" baseline="-25000"/>
                <a:t>0</a:t>
              </a:r>
              <a:endParaRPr lang="en-US" sz="2400"/>
            </a:p>
          </p:txBody>
        </p:sp>
        <p:sp>
          <p:nvSpPr>
            <p:cNvPr id="57370" name="Line 20"/>
            <p:cNvSpPr>
              <a:spLocks noChangeShapeType="1"/>
            </p:cNvSpPr>
            <p:nvPr/>
          </p:nvSpPr>
          <p:spPr bwMode="auto">
            <a:xfrm flipV="1">
              <a:off x="1824" y="1344"/>
              <a:ext cx="1776" cy="17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1" name="Line 21"/>
            <p:cNvSpPr>
              <a:spLocks noChangeShapeType="1"/>
            </p:cNvSpPr>
            <p:nvPr/>
          </p:nvSpPr>
          <p:spPr bwMode="auto">
            <a:xfrm>
              <a:off x="2790" y="225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Text Box 22"/>
            <p:cNvSpPr txBox="1">
              <a:spLocks noChangeArrowheads="1"/>
            </p:cNvSpPr>
            <p:nvPr/>
          </p:nvSpPr>
          <p:spPr bwMode="auto">
            <a:xfrm>
              <a:off x="2745" y="2295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ym typeface="Symbol" pitchFamily="18" charset="2"/>
                </a:rPr>
                <a:t>P</a:t>
              </a:r>
            </a:p>
          </p:txBody>
        </p:sp>
        <p:sp>
          <p:nvSpPr>
            <p:cNvPr id="57373" name="Line 23"/>
            <p:cNvSpPr>
              <a:spLocks noChangeShapeType="1"/>
            </p:cNvSpPr>
            <p:nvPr/>
          </p:nvSpPr>
          <p:spPr bwMode="auto">
            <a:xfrm>
              <a:off x="2340" y="27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4" name="Text Box 24"/>
            <p:cNvSpPr txBox="1">
              <a:spLocks noChangeArrowheads="1"/>
            </p:cNvSpPr>
            <p:nvPr/>
          </p:nvSpPr>
          <p:spPr bwMode="auto">
            <a:xfrm>
              <a:off x="2250" y="27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ym typeface="Symbol" pitchFamily="18" charset="2"/>
                </a:rPr>
                <a:t>Q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6660232" y="2912609"/>
            <a:ext cx="428625" cy="357187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57875" y="2714625"/>
            <a:ext cx="28905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P = 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cQ 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072063" y="4214813"/>
            <a:ext cx="2857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P / Q </a:t>
            </a:r>
          </a:p>
        </p:txBody>
      </p:sp>
      <p:sp>
        <p:nvSpPr>
          <p:cNvPr id="31" name="Arc 30"/>
          <p:cNvSpPr/>
          <p:nvPr/>
        </p:nvSpPr>
        <p:spPr>
          <a:xfrm>
            <a:off x="3786188" y="3929063"/>
            <a:ext cx="214312" cy="4286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4000500" y="3214688"/>
            <a:ext cx="2643188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4" presetID="8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8" presetClass="entr" presetSubtype="16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16 -0.17808 L -0.06042 -0.0219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77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3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476D13-DA7C-4405-BBBD-1ADEACA59950}" type="slidenum">
              <a:rPr lang="en-US" altLang="vi-V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vi-VN" sz="10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97750"/>
            <a:ext cx="8047037" cy="463763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altLang="vi-VN" sz="2800" noProof="1" smtClean="0">
                <a:latin typeface="+mj-lt"/>
              </a:rPr>
              <a:t>Hàm cung:</a:t>
            </a:r>
            <a:endParaRPr lang="en-US" altLang="vi-VN" sz="2800" smtClean="0">
              <a:latin typeface="+mj-lt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		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 = f(P, Cost, Tax, Tech…).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- Khi giả định các nhân tố khác giá ảnh hưởng đến cung là không thay đổi, khi đó ta có hàm cung theo giá: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		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 = f(P)</a:t>
            </a:r>
            <a:r>
              <a:rPr lang="en-US" altLang="vi-VN" sz="280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- Hàm cầu theo giá dạng tuyến tính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		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 = 1/</a:t>
            </a:r>
            <a:r>
              <a:rPr lang="en-US" altLang="vi-VN" sz="2800" smtClean="0">
                <a:solidFill>
                  <a:srgbClr val="FF0000"/>
                </a:solidFill>
                <a:latin typeface="+mj-lt"/>
              </a:rPr>
              <a:t>c*P – d/c</a:t>
            </a:r>
            <a:endParaRPr lang="en-US" altLang="vi-VN" sz="3600" noProof="1" smtClean="0">
              <a:latin typeface="+mj-lt"/>
            </a:endParaRPr>
          </a:p>
        </p:txBody>
      </p:sp>
      <p:sp>
        <p:nvSpPr>
          <p:cNvPr id="8199" name="Rectangle 14"/>
          <p:cNvSpPr>
            <a:spLocks noChangeArrowheads="1"/>
          </p:cNvSpPr>
          <p:nvPr/>
        </p:nvSpPr>
        <p:spPr bwMode="auto">
          <a:xfrm>
            <a:off x="1763688" y="476672"/>
            <a:ext cx="5400600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000" b="1" noProof="1" smtClean="0">
                <a:latin typeface="+mj-lt"/>
              </a:rPr>
              <a:t>Cung có thể được biểu diễn dưới dạng hàm số</a:t>
            </a:r>
            <a:endParaRPr lang="en-US" altLang="vi-VN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77700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1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8199" grpId="0" animBg="1"/>
      <p:bldP spid="819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12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7030A0"/>
                </a:solidFill>
              </a:rPr>
              <a:t>Tính phương trình đường cung qua bảng số liệu về bánh mì như sau: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313" y="2357438"/>
          <a:ext cx="6095999" cy="1158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943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</a:tr>
              <a:tr h="57943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32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rgbClr val="FAFADA"/>
            </a:gs>
            <a:gs pos="83000">
              <a:srgbClr val="DCF6C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66775"/>
          </a:xfrm>
        </p:spPr>
        <p:txBody>
          <a:bodyPr/>
          <a:lstStyle/>
          <a:p>
            <a:pPr algn="ctr"/>
            <a:r>
              <a:rPr lang="en-US" smtClean="0"/>
              <a:t>MỤC TIÊU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226097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US" sz="3200" smtClean="0"/>
              <a:t>Hiểu được các khái niệm cơ bản về cung cầu hàng hóa.</a:t>
            </a:r>
          </a:p>
          <a:p>
            <a:pPr algn="just"/>
            <a:r>
              <a:rPr lang="en-US" sz="3200" smtClean="0"/>
              <a:t>Xem xét các nhân tố ảnh hưởng đến cung cầu hàng hóa.</a:t>
            </a:r>
          </a:p>
          <a:p>
            <a:pPr algn="just"/>
            <a:r>
              <a:rPr lang="en-US" sz="3200" smtClean="0"/>
              <a:t>Mô tả các chính sách can thiệp vào thị trường của chính phủ.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04541"/>
              </p:ext>
            </p:extLst>
          </p:nvPr>
        </p:nvGraphicFramePr>
        <p:xfrm>
          <a:off x="1403648" y="2204864"/>
          <a:ext cx="6840760" cy="329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3744416"/>
              </a:tblGrid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Giá</a:t>
                      </a:r>
                      <a:r>
                        <a:rPr lang="en-US" sz="2800" dirty="0">
                          <a:effectLst/>
                        </a:rPr>
                        <a:t> (</a:t>
                      </a:r>
                      <a:r>
                        <a:rPr lang="en-US" sz="2800" dirty="0" err="1">
                          <a:effectLst/>
                        </a:rPr>
                        <a:t>ngàn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đồng</a:t>
                      </a:r>
                      <a:r>
                        <a:rPr lang="en-US" sz="2800" dirty="0">
                          <a:effectLst/>
                        </a:rPr>
                        <a:t>/</a:t>
                      </a:r>
                      <a:r>
                        <a:rPr lang="en-US" sz="2800" dirty="0" err="1">
                          <a:effectLst/>
                        </a:rPr>
                        <a:t>sp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Lượng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cung</a:t>
                      </a:r>
                      <a:r>
                        <a:rPr lang="en-US" sz="2800" dirty="0" smtClean="0">
                          <a:effectLst/>
                        </a:rPr>
                        <a:t> (</a:t>
                      </a:r>
                      <a:r>
                        <a:rPr lang="en-US" sz="2800" dirty="0" err="1" smtClean="0">
                          <a:effectLst/>
                        </a:rPr>
                        <a:t>ngàn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sp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5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7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15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68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</a:t>
                      </a:r>
                      <a:endParaRPr lang="en-US" sz="3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en-US" sz="3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3608" y="692696"/>
            <a:ext cx="6552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solidFill>
                  <a:srgbClr val="7030A0"/>
                </a:solidFill>
                <a:latin typeface="+mn-lt"/>
              </a:rPr>
              <a:t>Tính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phương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trình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đường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+mn-lt"/>
              </a:rPr>
              <a:t>cung</a:t>
            </a:r>
            <a:r>
              <a:rPr lang="en-US" sz="3200" dirty="0" smtClean="0">
                <a:solidFill>
                  <a:srgbClr val="7030A0"/>
                </a:solidFill>
                <a:latin typeface="+mn-lt"/>
              </a:rPr>
              <a:t> qua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bảng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số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liệu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về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+mn-lt"/>
              </a:rPr>
              <a:t>kem</a:t>
            </a:r>
            <a:r>
              <a:rPr lang="en-US" sz="3200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+mn-lt"/>
              </a:rPr>
              <a:t>như</a:t>
            </a:r>
            <a:r>
              <a:rPr lang="en-US" sz="3200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+mn-lt"/>
              </a:rPr>
              <a:t>sau</a:t>
            </a:r>
            <a:endParaRPr lang="en-US" sz="32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2342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2008" y="-27384"/>
            <a:ext cx="9036496" cy="814016"/>
          </a:xfrm>
          <a:solidFill>
            <a:srgbClr val="FFFF00"/>
          </a:solidFill>
        </p:spPr>
        <p:txBody>
          <a:bodyPr lIns="90488" tIns="44450" rIns="90488" bIns="44450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3. Di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và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dịch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đường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cung</a:t>
            </a:r>
            <a:endParaRPr lang="en-US" sz="3200" b="1" dirty="0" smtClean="0">
              <a:solidFill>
                <a:srgbClr val="7030A0"/>
              </a:solidFill>
            </a:endParaRPr>
          </a:p>
        </p:txBody>
      </p:sp>
      <p:sp>
        <p:nvSpPr>
          <p:cNvPr id="28678" name="Rectangle 1029"/>
          <p:cNvSpPr>
            <a:spLocks noGrp="1" noChangeArrowheads="1"/>
          </p:cNvSpPr>
          <p:nvPr>
            <p:ph idx="1"/>
          </p:nvPr>
        </p:nvSpPr>
        <p:spPr>
          <a:xfrm>
            <a:off x="313184" y="908720"/>
            <a:ext cx="8435280" cy="720079"/>
          </a:xfrm>
        </p:spPr>
        <p:txBody>
          <a:bodyPr lIns="90488" tIns="44450" rIns="90488" bIns="44450"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800" i="1" smtClean="0">
                <a:solidFill>
                  <a:srgbClr val="0000FF"/>
                </a:solidFill>
                <a:latin typeface="+mj-lt"/>
              </a:rPr>
              <a:t>Sự di chuyển dọc theo đường cung:</a:t>
            </a:r>
            <a:r>
              <a:rPr lang="en-US" sz="2800" smtClean="0">
                <a:latin typeface="+mj-lt"/>
              </a:rPr>
              <a:t> xảy ra khi </a:t>
            </a:r>
            <a:r>
              <a:rPr lang="en-US" sz="2800" i="1" u="sng" smtClean="0">
                <a:solidFill>
                  <a:srgbClr val="FF0000"/>
                </a:solidFill>
                <a:latin typeface="+mj-lt"/>
              </a:rPr>
              <a:t>giá của chính hàng hóa đó thay đổi</a:t>
            </a:r>
            <a:r>
              <a:rPr lang="en-US" sz="2800" smtClean="0">
                <a:latin typeface="+mj-lt"/>
              </a:rPr>
              <a:t> dẫn đến lượng cung thay đổi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27984" y="3618890"/>
            <a:ext cx="45365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tăng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có sự di chuyển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đường cầu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từ điểm A sang điểm B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5" name="Group 15"/>
          <p:cNvGrpSpPr>
            <a:grpSpLocks/>
          </p:cNvGrpSpPr>
          <p:nvPr/>
        </p:nvGrpSpPr>
        <p:grpSpPr bwMode="auto">
          <a:xfrm>
            <a:off x="1231012" y="2995810"/>
            <a:ext cx="3052956" cy="2740025"/>
            <a:chOff x="3408" y="1014"/>
            <a:chExt cx="1872" cy="1816"/>
          </a:xfrm>
        </p:grpSpPr>
        <p:sp>
          <p:nvSpPr>
            <p:cNvPr id="86" name="Line 16"/>
            <p:cNvSpPr>
              <a:spLocks noChangeShapeType="1"/>
            </p:cNvSpPr>
            <p:nvPr/>
          </p:nvSpPr>
          <p:spPr bwMode="auto">
            <a:xfrm flipH="1">
              <a:off x="3408" y="1104"/>
              <a:ext cx="1872" cy="172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4641" y="1014"/>
              <a:ext cx="4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3200" b="1">
                  <a:latin typeface="Times New Roman" pitchFamily="18" charset="0"/>
                </a:rPr>
                <a:t>(S)</a:t>
              </a:r>
              <a:endParaRPr lang="en-US" sz="3200" b="1">
                <a:latin typeface="Times New Roman" pitchFamily="18" charset="0"/>
              </a:endParaRPr>
            </a:p>
          </p:txBody>
        </p:sp>
      </p:grpSp>
      <p:sp>
        <p:nvSpPr>
          <p:cNvPr id="88" name="Line 24"/>
          <p:cNvSpPr>
            <a:spLocks noChangeShapeType="1"/>
          </p:cNvSpPr>
          <p:nvPr/>
        </p:nvSpPr>
        <p:spPr bwMode="auto">
          <a:xfrm flipH="1" flipV="1">
            <a:off x="741239" y="2883967"/>
            <a:ext cx="1588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741239" y="6160567"/>
            <a:ext cx="3198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141164" y="2708920"/>
            <a:ext cx="663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 smtClean="0">
                <a:latin typeface="Times New Roman" pitchFamily="18" charset="0"/>
              </a:rPr>
              <a:t>P</a:t>
            </a:r>
            <a:r>
              <a:rPr lang="en-GB" sz="3200" b="1" baseline="-25000" smtClean="0">
                <a:latin typeface="Times New Roman" pitchFamily="18" charset="0"/>
              </a:rPr>
              <a:t>X</a:t>
            </a:r>
            <a:endParaRPr lang="en-US" sz="3200" b="1">
              <a:latin typeface="Times New Roman" pitchFamily="18" charset="0"/>
            </a:endParaRP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3419872" y="6084367"/>
            <a:ext cx="792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 smtClean="0">
                <a:latin typeface="Times New Roman" pitchFamily="18" charset="0"/>
              </a:rPr>
              <a:t>Q</a:t>
            </a:r>
            <a:r>
              <a:rPr lang="en-GB" sz="3200" b="1" baseline="-25000" smtClean="0">
                <a:latin typeface="Times New Roman" pitchFamily="18" charset="0"/>
              </a:rPr>
              <a:t>X</a:t>
            </a:r>
            <a:endParaRPr lang="en-US" sz="3200" b="1">
              <a:latin typeface="Times New Roman" pitchFamily="18" charset="0"/>
            </a:endParaRPr>
          </a:p>
        </p:txBody>
      </p:sp>
      <p:grpSp>
        <p:nvGrpSpPr>
          <p:cNvPr id="92" name="Group 28"/>
          <p:cNvGrpSpPr>
            <a:grpSpLocks/>
          </p:cNvGrpSpPr>
          <p:nvPr/>
        </p:nvGrpSpPr>
        <p:grpSpPr bwMode="auto">
          <a:xfrm>
            <a:off x="154783" y="4581004"/>
            <a:ext cx="2112963" cy="579438"/>
            <a:chOff x="2845" y="1972"/>
            <a:chExt cx="1331" cy="365"/>
          </a:xfrm>
        </p:grpSpPr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3216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2845" y="1972"/>
              <a:ext cx="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3200" b="1">
                  <a:latin typeface="Times New Roman" pitchFamily="18" charset="0"/>
                </a:rPr>
                <a:t>P</a:t>
              </a:r>
              <a:r>
                <a:rPr lang="en-GB" sz="3200" b="1" baseline="-25000">
                  <a:latin typeface="Times New Roman" pitchFamily="18" charset="0"/>
                </a:rPr>
                <a:t>0</a:t>
              </a:r>
              <a:endParaRPr lang="en-US" sz="3200" b="1">
                <a:latin typeface="Times New Roman" pitchFamily="18" charset="0"/>
              </a:endParaRPr>
            </a:p>
          </p:txBody>
        </p:sp>
      </p:grpSp>
      <p:grpSp>
        <p:nvGrpSpPr>
          <p:cNvPr id="95" name="Group 31"/>
          <p:cNvGrpSpPr>
            <a:grpSpLocks/>
          </p:cNvGrpSpPr>
          <p:nvPr/>
        </p:nvGrpSpPr>
        <p:grpSpPr bwMode="auto">
          <a:xfrm>
            <a:off x="141164" y="3858692"/>
            <a:ext cx="2819400" cy="914400"/>
            <a:chOff x="2736" y="1536"/>
            <a:chExt cx="1776" cy="576"/>
          </a:xfrm>
        </p:grpSpPr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3216" y="182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2736" y="1536"/>
              <a:ext cx="3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3200" b="1">
                  <a:latin typeface="Times New Roman" pitchFamily="18" charset="0"/>
                </a:rPr>
                <a:t>P</a:t>
              </a:r>
              <a:r>
                <a:rPr lang="en-GB" sz="3200" b="1" baseline="-25000">
                  <a:latin typeface="Times New Roman" pitchFamily="18" charset="0"/>
                </a:rPr>
                <a:t>1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 flipV="1">
              <a:off x="3312" y="1872"/>
              <a:ext cx="0" cy="24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9" name="Group 35"/>
          <p:cNvGrpSpPr>
            <a:grpSpLocks/>
          </p:cNvGrpSpPr>
          <p:nvPr/>
        </p:nvGrpSpPr>
        <p:grpSpPr bwMode="auto">
          <a:xfrm>
            <a:off x="1855664" y="4936603"/>
            <a:ext cx="762000" cy="1736725"/>
            <a:chOff x="3888" y="2160"/>
            <a:chExt cx="480" cy="1094"/>
          </a:xfrm>
        </p:grpSpPr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4128" y="216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Text Box 37"/>
            <p:cNvSpPr txBox="1">
              <a:spLocks noChangeArrowheads="1"/>
            </p:cNvSpPr>
            <p:nvPr/>
          </p:nvSpPr>
          <p:spPr bwMode="auto">
            <a:xfrm>
              <a:off x="3888" y="2889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3200" b="1">
                  <a:latin typeface="Times New Roman" pitchFamily="18" charset="0"/>
                </a:rPr>
                <a:t>Q</a:t>
              </a:r>
              <a:r>
                <a:rPr lang="en-GB" sz="3200" b="1" baseline="-25000">
                  <a:latin typeface="Times New Roman" pitchFamily="18" charset="0"/>
                </a:rPr>
                <a:t>0</a:t>
              </a:r>
              <a:endParaRPr lang="en-US" sz="3200" b="1">
                <a:latin typeface="Times New Roman" pitchFamily="18" charset="0"/>
              </a:endParaRPr>
            </a:p>
          </p:txBody>
        </p:sp>
      </p:grpSp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2389064" y="4395043"/>
            <a:ext cx="1066800" cy="2346325"/>
            <a:chOff x="4176" y="1872"/>
            <a:chExt cx="672" cy="1478"/>
          </a:xfrm>
        </p:grpSpPr>
        <p:sp>
          <p:nvSpPr>
            <p:cNvPr id="103" name="Line 39"/>
            <p:cNvSpPr>
              <a:spLocks noChangeShapeType="1"/>
            </p:cNvSpPr>
            <p:nvPr/>
          </p:nvSpPr>
          <p:spPr bwMode="auto">
            <a:xfrm>
              <a:off x="4512" y="187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4176" y="2896"/>
              <a:ext cx="288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4368" y="298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3200" b="1">
                  <a:latin typeface="Times New Roman" pitchFamily="18" charset="0"/>
                </a:rPr>
                <a:t>Q</a:t>
              </a:r>
              <a:r>
                <a:rPr lang="en-GB" sz="3200" b="1" baseline="-25000">
                  <a:latin typeface="Times New Roman" pitchFamily="18" charset="0"/>
                </a:rPr>
                <a:t>1</a:t>
              </a:r>
              <a:endParaRPr lang="en-US" sz="3200" b="1">
                <a:latin typeface="Times New Roman" pitchFamily="18" charset="0"/>
              </a:endParaRPr>
            </a:p>
          </p:txBody>
        </p:sp>
      </p:grpSp>
      <p:sp>
        <p:nvSpPr>
          <p:cNvPr id="106" name="Text Box 42"/>
          <p:cNvSpPr txBox="1">
            <a:spLocks noChangeArrowheads="1"/>
          </p:cNvSpPr>
          <p:nvPr/>
        </p:nvSpPr>
        <p:spPr bwMode="auto">
          <a:xfrm>
            <a:off x="1741364" y="442225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A</a:t>
            </a:r>
          </a:p>
        </p:txBody>
      </p:sp>
      <p:sp>
        <p:nvSpPr>
          <p:cNvPr id="107" name="Text Box 43"/>
          <p:cNvSpPr txBox="1">
            <a:spLocks noChangeArrowheads="1"/>
          </p:cNvSpPr>
          <p:nvPr/>
        </p:nvSpPr>
        <p:spPr bwMode="auto">
          <a:xfrm>
            <a:off x="2641476" y="3722167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B</a:t>
            </a:r>
          </a:p>
        </p:txBody>
      </p:sp>
      <p:sp>
        <p:nvSpPr>
          <p:cNvPr id="108" name="Line 44"/>
          <p:cNvSpPr>
            <a:spLocks noChangeShapeType="1"/>
          </p:cNvSpPr>
          <p:nvPr/>
        </p:nvSpPr>
        <p:spPr bwMode="auto">
          <a:xfrm flipV="1">
            <a:off x="2198564" y="4392092"/>
            <a:ext cx="457200" cy="38100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Line 45"/>
          <p:cNvSpPr>
            <a:spLocks noChangeShapeType="1"/>
          </p:cNvSpPr>
          <p:nvPr/>
        </p:nvSpPr>
        <p:spPr bwMode="auto">
          <a:xfrm flipV="1">
            <a:off x="2355726" y="4722292"/>
            <a:ext cx="457200" cy="381000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470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28" grpId="0"/>
      <p:bldP spid="106" grpId="0" autoUpdateAnimBg="0"/>
      <p:bldP spid="107" grpId="0" autoUpdateAnimBg="0"/>
      <p:bldP spid="108" grpId="0" animBg="1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762000" y="664420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6" name="Rectangle 1027"/>
          <p:cNvSpPr>
            <a:spLocks noChangeArrowheads="1"/>
          </p:cNvSpPr>
          <p:nvPr/>
        </p:nvSpPr>
        <p:spPr bwMode="auto">
          <a:xfrm>
            <a:off x="2124472" y="627166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9036496" cy="814016"/>
          </a:xfrm>
          <a:solidFill>
            <a:srgbClr val="FFFF00"/>
          </a:solidFill>
        </p:spPr>
        <p:txBody>
          <a:bodyPr lIns="90488" tIns="44450" rIns="90488" bIns="44450"/>
          <a:lstStyle/>
          <a:p>
            <a:pPr algn="ctr"/>
            <a:r>
              <a:rPr lang="en-US" sz="3200" b="1" smtClean="0">
                <a:solidFill>
                  <a:srgbClr val="7030A0"/>
                </a:solidFill>
              </a:rPr>
              <a:t>3. Di chuyển và dịch chuyển đường cung</a:t>
            </a:r>
          </a:p>
        </p:txBody>
      </p:sp>
      <p:sp>
        <p:nvSpPr>
          <p:cNvPr id="28678" name="Rectangle 1029"/>
          <p:cNvSpPr>
            <a:spLocks noGrp="1" noChangeArrowheads="1"/>
          </p:cNvSpPr>
          <p:nvPr>
            <p:ph idx="1"/>
          </p:nvPr>
        </p:nvSpPr>
        <p:spPr>
          <a:xfrm>
            <a:off x="313184" y="764704"/>
            <a:ext cx="8229600" cy="720079"/>
          </a:xfrm>
        </p:spPr>
        <p:txBody>
          <a:bodyPr lIns="90488" tIns="44450" rIns="90488" bIns="4445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i="1" smtClean="0">
                <a:solidFill>
                  <a:srgbClr val="0000FF"/>
                </a:solidFill>
                <a:latin typeface="+mj-lt"/>
              </a:rPr>
              <a:t>Sự dịch chuyển toàn bộ đường cung:</a:t>
            </a:r>
            <a:r>
              <a:rPr lang="en-US" sz="2800" smtClean="0">
                <a:latin typeface="+mj-lt"/>
              </a:rPr>
              <a:t> xảy ra khi giá của chính hàng hóa đó không đổi, </a:t>
            </a:r>
            <a:r>
              <a:rPr lang="en-US" sz="2800" i="1" u="sng" smtClean="0">
                <a:solidFill>
                  <a:srgbClr val="FF0000"/>
                </a:solidFill>
                <a:latin typeface="+mj-lt"/>
              </a:rPr>
              <a:t>một trong các điều kiện khác thay đổi</a:t>
            </a:r>
            <a:r>
              <a:rPr lang="en-US" sz="2800" smtClean="0">
                <a:latin typeface="+mj-lt"/>
              </a:rPr>
              <a:t> dẫn đến đường cung thay đổi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928936" y="2993712"/>
            <a:ext cx="0" cy="32320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928936" y="6225790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016546" y="3140968"/>
            <a:ext cx="1943472" cy="255739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928936" y="4506599"/>
            <a:ext cx="952500" cy="2521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881436" y="4509120"/>
            <a:ext cx="26268" cy="1656184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2771800" y="4506010"/>
            <a:ext cx="8384" cy="1651013"/>
          </a:xfrm>
          <a:prstGeom prst="line">
            <a:avLst/>
          </a:prstGeom>
          <a:noFill/>
          <a:ln w="1905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619672" y="4047455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A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55776" y="4119463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B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043736" y="6165304"/>
            <a:ext cx="824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Q</a:t>
            </a:r>
            <a:r>
              <a:rPr lang="en-US" sz="2400" baseline="-25000" smtClean="0">
                <a:latin typeface="+mj-lt"/>
              </a:rPr>
              <a:t>X</a:t>
            </a:r>
            <a:endParaRPr lang="en-US" sz="2400">
              <a:latin typeface="+mj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95536" y="292494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P</a:t>
            </a:r>
            <a:r>
              <a:rPr lang="en-US" sz="2400" baseline="-25000" smtClean="0">
                <a:latin typeface="+mj-lt"/>
              </a:rPr>
              <a:t>X</a:t>
            </a:r>
            <a:endParaRPr lang="en-US" sz="2400">
              <a:latin typeface="+mj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38200" y="429309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P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47936" y="608825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673002" y="6165304"/>
            <a:ext cx="666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Q</a:t>
            </a:r>
            <a:r>
              <a:rPr lang="en-US" sz="2400" baseline="-2500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23381" y="6165304"/>
            <a:ext cx="75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+mj-lt"/>
              </a:rPr>
              <a:t>Q</a:t>
            </a:r>
            <a:r>
              <a:rPr lang="en-US" sz="2400" baseline="-25000">
                <a:latin typeface="+mj-lt"/>
              </a:rPr>
              <a:t>1</a:t>
            </a:r>
            <a:endParaRPr lang="en-US" sz="240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829694" y="309126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S</a:t>
            </a:r>
            <a:r>
              <a:rPr lang="en-US" sz="2400" baseline="-25000" smtClean="0">
                <a:latin typeface="+mj-lt"/>
              </a:rPr>
              <a:t>0</a:t>
            </a:r>
            <a:endParaRPr lang="en-US" sz="240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25752" y="3501008"/>
            <a:ext cx="4304456" cy="168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không đổi, điều kiện khác thay đổi 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lượng cung thay đổi  có sự dịch chuyển đường cung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07704" y="4506010"/>
            <a:ext cx="864096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1961507" y="3260477"/>
            <a:ext cx="1800200" cy="2412504"/>
          </a:xfrm>
          <a:prstGeom prst="line">
            <a:avLst/>
          </a:prstGeom>
          <a:noFill/>
          <a:ln w="57150">
            <a:solidFill>
              <a:srgbClr val="E67D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3491880" y="350100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+mj-lt"/>
              </a:rPr>
              <a:t>S</a:t>
            </a:r>
            <a:r>
              <a:rPr lang="en-US" sz="2400" baseline="-25000" smtClean="0">
                <a:latin typeface="+mj-lt"/>
              </a:rPr>
              <a:t>1</a:t>
            </a:r>
            <a:endParaRPr lang="en-US" sz="240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68959" y="6433897"/>
            <a:ext cx="44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66628" y="4041304"/>
            <a:ext cx="449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0016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  <p:bldP spid="15" grpId="0" animBg="1"/>
      <p:bldP spid="18" grpId="0"/>
      <p:bldP spid="25" grpId="0"/>
      <p:bldP spid="28" grpId="0"/>
      <p:bldP spid="29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ChangeArrowheads="1"/>
          </p:cNvSpPr>
          <p:nvPr/>
        </p:nvSpPr>
        <p:spPr bwMode="auto">
          <a:xfrm>
            <a:off x="762000" y="664420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496" y="-27384"/>
            <a:ext cx="9036496" cy="814016"/>
          </a:xfrm>
          <a:solidFill>
            <a:srgbClr val="FFFF00"/>
          </a:solidFill>
        </p:spPr>
        <p:txBody>
          <a:bodyPr lIns="90488" tIns="44450" rIns="90488" bIns="44450"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3. Di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và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dịch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chuyển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đường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cung</a:t>
            </a:r>
            <a:endParaRPr lang="en-US" sz="3200" b="1" dirty="0" smtClean="0">
              <a:solidFill>
                <a:srgbClr val="7030A0"/>
              </a:solidFill>
            </a:endParaRPr>
          </a:p>
        </p:txBody>
      </p:sp>
      <p:sp>
        <p:nvSpPr>
          <p:cNvPr id="28678" name="Rectangle 1029"/>
          <p:cNvSpPr>
            <a:spLocks noGrp="1" noChangeArrowheads="1"/>
          </p:cNvSpPr>
          <p:nvPr>
            <p:ph idx="1"/>
          </p:nvPr>
        </p:nvSpPr>
        <p:spPr>
          <a:xfrm>
            <a:off x="313184" y="1124744"/>
            <a:ext cx="8229600" cy="720079"/>
          </a:xfrm>
        </p:spPr>
        <p:txBody>
          <a:bodyPr lIns="90488" tIns="44450" rIns="90488" bIns="4445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i="1" smtClean="0">
                <a:latin typeface="+mj-lt"/>
              </a:rPr>
              <a:t>Các nhân tố làm dịch chuyển đường cung: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i="1" smtClean="0"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i="1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Giá cả của nguồn lực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latin typeface="+mj-lt"/>
              </a:rPr>
              <a:t> Trình độ công nghệ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latin typeface="+mj-lt"/>
              </a:rPr>
              <a:t> Điều kiện tự nhiên</a:t>
            </a:r>
            <a:endParaRPr lang="en-US" sz="2800"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latin typeface="+mj-lt"/>
              </a:rPr>
              <a:t> Số lượng nhà sản xuất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latin typeface="+mj-lt"/>
              </a:rPr>
              <a:t> Kỳ vọng của nhà sản xuất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2040" y="2102965"/>
            <a:ext cx="4248472" cy="3342259"/>
            <a:chOff x="3875923" y="1412776"/>
            <a:chExt cx="5664629" cy="3803924"/>
          </a:xfrm>
        </p:grpSpPr>
        <p:sp>
          <p:nvSpPr>
            <p:cNvPr id="28" name="Rectangle 1027"/>
            <p:cNvSpPr>
              <a:spLocks noChangeArrowheads="1"/>
            </p:cNvSpPr>
            <p:nvPr/>
          </p:nvSpPr>
          <p:spPr bwMode="auto">
            <a:xfrm>
              <a:off x="5004792" y="4759500"/>
              <a:ext cx="289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 flipV="1">
              <a:off x="4601344" y="1481544"/>
              <a:ext cx="0" cy="323207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4601344" y="4713622"/>
              <a:ext cx="441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>
              <a:off x="4688954" y="1628800"/>
              <a:ext cx="1943472" cy="2557393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4601344" y="2994431"/>
              <a:ext cx="952500" cy="2521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553844" y="2996952"/>
              <a:ext cx="26268" cy="1656184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 flipH="1">
              <a:off x="6444208" y="2993842"/>
              <a:ext cx="8384" cy="1651013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5166725" y="2474538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A</a:t>
              </a: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060165" y="2516485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B</a:t>
              </a: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8716144" y="4653136"/>
              <a:ext cx="8244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Q</a:t>
              </a:r>
              <a:r>
                <a:rPr lang="en-US" sz="2400" baseline="-25000" smtClean="0">
                  <a:latin typeface="+mj-lt"/>
                </a:rPr>
                <a:t>X</a:t>
              </a:r>
              <a:endParaRPr lang="en-US" sz="2400">
                <a:latin typeface="+mj-lt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3875923" y="1412776"/>
              <a:ext cx="725421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P</a:t>
              </a:r>
              <a:r>
                <a:rPr lang="en-US" sz="2400" baseline="-25000" smtClean="0">
                  <a:latin typeface="+mj-lt"/>
                </a:rPr>
                <a:t>X</a:t>
              </a:r>
              <a:endParaRPr lang="en-US" sz="2400">
                <a:latin typeface="+mj-lt"/>
              </a:endParaRPr>
            </a:p>
          </p:txBody>
        </p:sp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3875923" y="2780928"/>
              <a:ext cx="768085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P</a:t>
              </a:r>
              <a:r>
                <a:rPr lang="en-US" sz="2400" baseline="-25000"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4220344" y="4576086"/>
              <a:ext cx="53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0</a:t>
              </a:r>
            </a:p>
          </p:txBody>
        </p: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5214554" y="4653136"/>
              <a:ext cx="869615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Q</a:t>
              </a:r>
              <a:r>
                <a:rPr lang="en-US" sz="2400" baseline="-25000"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6195789" y="4653136"/>
              <a:ext cx="7524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Q</a:t>
              </a:r>
              <a:r>
                <a:rPr lang="en-US" sz="2400" baseline="-25000"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6487244" y="1535442"/>
              <a:ext cx="822597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S</a:t>
              </a:r>
              <a:r>
                <a:rPr lang="en-US" sz="2400" baseline="-25000" smtClean="0"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580112" y="2993842"/>
              <a:ext cx="864096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Line 8"/>
            <p:cNvSpPr>
              <a:spLocks noChangeShapeType="1"/>
            </p:cNvSpPr>
            <p:nvPr/>
          </p:nvSpPr>
          <p:spPr bwMode="auto">
            <a:xfrm flipH="1">
              <a:off x="5633915" y="1748309"/>
              <a:ext cx="1800200" cy="2412504"/>
            </a:xfrm>
            <a:prstGeom prst="line">
              <a:avLst/>
            </a:prstGeom>
            <a:noFill/>
            <a:ln w="57150">
              <a:solidFill>
                <a:srgbClr val="E67D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7428317" y="1591223"/>
              <a:ext cx="764283" cy="5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smtClean="0">
                  <a:latin typeface="+mj-lt"/>
                </a:rPr>
                <a:t>S</a:t>
              </a:r>
              <a:r>
                <a:rPr lang="en-US" sz="2400" baseline="-25000" smtClean="0"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841367" y="4921729"/>
              <a:ext cx="4491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139036" y="2529136"/>
              <a:ext cx="4491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5083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III. TH</a:t>
            </a:r>
            <a:r>
              <a:rPr lang="en-US" sz="4000" b="1" noProof="1" smtClean="0">
                <a:solidFill>
                  <a:srgbClr val="7030A0"/>
                </a:solidFill>
                <a:cs typeface="Times New Roman" pitchFamily="18" charset="0"/>
              </a:rPr>
              <a:t>Ị</a:t>
            </a:r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 TR</a:t>
            </a:r>
            <a:r>
              <a:rPr lang="vi-VN" sz="4000" b="1" noProof="1" smtClean="0">
                <a:solidFill>
                  <a:srgbClr val="7030A0"/>
                </a:solidFill>
                <a:cs typeface="Times New Roman" pitchFamily="18" charset="0"/>
              </a:rPr>
              <a:t>ƯỜ</a:t>
            </a:r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NG C</a:t>
            </a:r>
            <a:r>
              <a:rPr lang="en-US" sz="4000" b="1" noProof="1" smtClean="0">
                <a:solidFill>
                  <a:srgbClr val="7030A0"/>
                </a:solidFill>
                <a:cs typeface="Times New Roman" pitchFamily="18" charset="0"/>
              </a:rPr>
              <a:t>Â</a:t>
            </a:r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N B</a:t>
            </a:r>
            <a:r>
              <a:rPr lang="en-US" sz="4000" b="1" noProof="1" smtClean="0">
                <a:solidFill>
                  <a:srgbClr val="7030A0"/>
                </a:solidFill>
                <a:cs typeface="Times New Roman" pitchFamily="18" charset="0"/>
              </a:rPr>
              <a:t>Ằ</a:t>
            </a:r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NG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229600" cy="4375150"/>
          </a:xfrm>
        </p:spPr>
        <p:txBody>
          <a:bodyPr>
            <a:normAutofit fontScale="25000" lnSpcReduction="20000"/>
          </a:bodyPr>
          <a:lstStyle/>
          <a:p>
            <a:pPr marL="457200" indent="-4572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0" b="1" smtClean="0">
                <a:solidFill>
                  <a:srgbClr val="00B050"/>
                </a:solidFill>
                <a:cs typeface="Times New Roman" pitchFamily="18" charset="0"/>
              </a:rPr>
              <a:t>1. Trạng thái cân bằng cung – cầu</a:t>
            </a:r>
          </a:p>
          <a:p>
            <a:pPr marL="457200" indent="-4572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5600" b="1" smtClean="0">
              <a:solidFill>
                <a:srgbClr val="00B050"/>
              </a:solidFill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2800" smtClean="0">
                <a:cs typeface="Times New Roman" pitchFamily="18" charset="0"/>
              </a:rPr>
              <a:t>	Gi</a:t>
            </a:r>
            <a:r>
              <a:rPr lang="en-US" sz="12800" noProof="1" smtClean="0">
                <a:cs typeface="Times New Roman" pitchFamily="18" charset="0"/>
              </a:rPr>
              <a:t>á</a:t>
            </a:r>
            <a:r>
              <a:rPr lang="en-US" sz="12800" smtClean="0">
                <a:cs typeface="Times New Roman" pitchFamily="18" charset="0"/>
              </a:rPr>
              <a:t> c</a:t>
            </a:r>
            <a:r>
              <a:rPr lang="en-US" sz="12800" noProof="1" smtClean="0">
                <a:cs typeface="Times New Roman" pitchFamily="18" charset="0"/>
              </a:rPr>
              <a:t>â</a:t>
            </a:r>
            <a:r>
              <a:rPr lang="en-US" sz="12800" smtClean="0">
                <a:cs typeface="Times New Roman" pitchFamily="18" charset="0"/>
              </a:rPr>
              <a:t>n b</a:t>
            </a:r>
            <a:r>
              <a:rPr lang="en-US" sz="12800" noProof="1" smtClean="0">
                <a:cs typeface="Times New Roman" pitchFamily="18" charset="0"/>
              </a:rPr>
              <a:t>ằ</a:t>
            </a:r>
            <a:r>
              <a:rPr lang="en-US" sz="12800" smtClean="0">
                <a:cs typeface="Times New Roman" pitchFamily="18" charset="0"/>
              </a:rPr>
              <a:t>ng l</a:t>
            </a:r>
            <a:r>
              <a:rPr lang="en-US" sz="12800" noProof="1" smtClean="0">
                <a:cs typeface="Times New Roman" pitchFamily="18" charset="0"/>
              </a:rPr>
              <a:t>à</a:t>
            </a:r>
            <a:r>
              <a:rPr lang="en-US" sz="12800" smtClean="0">
                <a:cs typeface="Times New Roman" pitchFamily="18" charset="0"/>
              </a:rPr>
              <a:t> m</a:t>
            </a:r>
            <a:r>
              <a:rPr lang="en-US" sz="12800" noProof="1" smtClean="0">
                <a:cs typeface="Times New Roman" pitchFamily="18" charset="0"/>
              </a:rPr>
              <a:t>ứ</a:t>
            </a:r>
            <a:r>
              <a:rPr lang="en-US" sz="12800" smtClean="0">
                <a:cs typeface="Times New Roman" pitchFamily="18" charset="0"/>
              </a:rPr>
              <a:t>c gi</a:t>
            </a:r>
            <a:r>
              <a:rPr lang="en-US" sz="12800" noProof="1" smtClean="0">
                <a:cs typeface="Times New Roman" pitchFamily="18" charset="0"/>
              </a:rPr>
              <a:t>á</a:t>
            </a:r>
            <a:r>
              <a:rPr lang="en-US" sz="12800" smtClean="0">
                <a:cs typeface="Times New Roman" pitchFamily="18" charset="0"/>
              </a:rPr>
              <a:t> m</a:t>
            </a:r>
            <a:r>
              <a:rPr lang="en-US" sz="12800" noProof="1" smtClean="0">
                <a:cs typeface="Times New Roman" pitchFamily="18" charset="0"/>
              </a:rPr>
              <a:t>à</a:t>
            </a:r>
            <a:r>
              <a:rPr lang="en-US" sz="12800" smtClean="0">
                <a:cs typeface="Times New Roman" pitchFamily="18" charset="0"/>
              </a:rPr>
              <a:t> t</a:t>
            </a:r>
            <a:r>
              <a:rPr lang="en-US" sz="12800" noProof="1" smtClean="0">
                <a:cs typeface="Times New Roman" pitchFamily="18" charset="0"/>
              </a:rPr>
              <a:t>ạ</a:t>
            </a:r>
            <a:r>
              <a:rPr lang="en-US" sz="12800" smtClean="0">
                <a:cs typeface="Times New Roman" pitchFamily="18" charset="0"/>
              </a:rPr>
              <a:t>i </a:t>
            </a:r>
            <a:r>
              <a:rPr lang="vi-VN" sz="12800" noProof="1" smtClean="0">
                <a:cs typeface="Times New Roman" pitchFamily="18" charset="0"/>
              </a:rPr>
              <a:t>đó</a:t>
            </a:r>
            <a:r>
              <a:rPr lang="en-US" sz="12800" smtClean="0">
                <a:cs typeface="Times New Roman" pitchFamily="18" charset="0"/>
              </a:rPr>
              <a:t> s</a:t>
            </a:r>
            <a:r>
              <a:rPr lang="en-US" sz="12800" noProof="1" smtClean="0">
                <a:cs typeface="Times New Roman" pitchFamily="18" charset="0"/>
              </a:rPr>
              <a:t>ả</a:t>
            </a:r>
            <a:r>
              <a:rPr lang="en-US" sz="12800" smtClean="0">
                <a:cs typeface="Times New Roman" pitchFamily="18" charset="0"/>
              </a:rPr>
              <a:t>n l</a:t>
            </a:r>
            <a:r>
              <a:rPr lang="vi-VN" sz="12800" noProof="1" smtClean="0">
                <a:cs typeface="Times New Roman" pitchFamily="18" charset="0"/>
              </a:rPr>
              <a:t>ượ</a:t>
            </a:r>
            <a:r>
              <a:rPr lang="en-US" sz="12800" smtClean="0">
                <a:cs typeface="Times New Roman" pitchFamily="18" charset="0"/>
              </a:rPr>
              <a:t>ng ng</a:t>
            </a:r>
            <a:r>
              <a:rPr lang="vi-VN" sz="12800" noProof="1" smtClean="0">
                <a:cs typeface="Times New Roman" pitchFamily="18" charset="0"/>
              </a:rPr>
              <a:t>ười</a:t>
            </a:r>
            <a:r>
              <a:rPr lang="en-US" sz="12800" smtClean="0">
                <a:cs typeface="Times New Roman" pitchFamily="18" charset="0"/>
              </a:rPr>
              <a:t> b</a:t>
            </a:r>
            <a:r>
              <a:rPr lang="en-US" sz="12800" noProof="1" smtClean="0">
                <a:cs typeface="Times New Roman" pitchFamily="18" charset="0"/>
              </a:rPr>
              <a:t>án</a:t>
            </a:r>
            <a:r>
              <a:rPr lang="en-US" sz="12800" smtClean="0">
                <a:cs typeface="Times New Roman" pitchFamily="18" charset="0"/>
              </a:rPr>
              <a:t> mu</a:t>
            </a:r>
            <a:r>
              <a:rPr lang="en-US" sz="12800" noProof="1" smtClean="0">
                <a:cs typeface="Times New Roman" pitchFamily="18" charset="0"/>
              </a:rPr>
              <a:t>ố</a:t>
            </a:r>
            <a:r>
              <a:rPr lang="en-US" sz="12800" smtClean="0">
                <a:cs typeface="Times New Roman" pitchFamily="18" charset="0"/>
              </a:rPr>
              <a:t>n b</a:t>
            </a:r>
            <a:r>
              <a:rPr lang="en-US" sz="12800" noProof="1" smtClean="0">
                <a:cs typeface="Times New Roman" pitchFamily="18" charset="0"/>
              </a:rPr>
              <a:t>án</a:t>
            </a:r>
            <a:r>
              <a:rPr lang="en-US" sz="12800" smtClean="0">
                <a:cs typeface="Times New Roman" pitchFamily="18" charset="0"/>
              </a:rPr>
              <a:t> b</a:t>
            </a:r>
            <a:r>
              <a:rPr lang="en-US" sz="12800" noProof="1" smtClean="0">
                <a:cs typeface="Times New Roman" pitchFamily="18" charset="0"/>
              </a:rPr>
              <a:t>ằ</a:t>
            </a:r>
            <a:r>
              <a:rPr lang="en-US" sz="12800" smtClean="0">
                <a:cs typeface="Times New Roman" pitchFamily="18" charset="0"/>
              </a:rPr>
              <a:t>ng s</a:t>
            </a:r>
            <a:r>
              <a:rPr lang="en-US" sz="12800" noProof="1" smtClean="0">
                <a:cs typeface="Times New Roman" pitchFamily="18" charset="0"/>
              </a:rPr>
              <a:t>ả</a:t>
            </a:r>
            <a:r>
              <a:rPr lang="en-US" sz="12800" smtClean="0">
                <a:cs typeface="Times New Roman" pitchFamily="18" charset="0"/>
              </a:rPr>
              <a:t>n l</a:t>
            </a:r>
            <a:r>
              <a:rPr lang="vi-VN" sz="12800" noProof="1" smtClean="0">
                <a:cs typeface="Times New Roman" pitchFamily="18" charset="0"/>
              </a:rPr>
              <a:t>ượ</a:t>
            </a:r>
            <a:r>
              <a:rPr lang="en-US" sz="12800" smtClean="0">
                <a:cs typeface="Times New Roman" pitchFamily="18" charset="0"/>
              </a:rPr>
              <a:t>ng ng</a:t>
            </a:r>
            <a:r>
              <a:rPr lang="vi-VN" sz="12800" noProof="1" smtClean="0">
                <a:cs typeface="Times New Roman" pitchFamily="18" charset="0"/>
              </a:rPr>
              <a:t>ườ</a:t>
            </a:r>
            <a:r>
              <a:rPr lang="en-US" sz="12800" smtClean="0">
                <a:cs typeface="Times New Roman" pitchFamily="18" charset="0"/>
              </a:rPr>
              <a:t>i mua mu</a:t>
            </a:r>
            <a:r>
              <a:rPr lang="en-US" sz="12800" noProof="1" smtClean="0">
                <a:cs typeface="Times New Roman" pitchFamily="18" charset="0"/>
              </a:rPr>
              <a:t>ố</a:t>
            </a:r>
            <a:r>
              <a:rPr lang="en-US" sz="12800" smtClean="0">
                <a:cs typeface="Times New Roman" pitchFamily="18" charset="0"/>
              </a:rPr>
              <a:t>n mua. </a:t>
            </a:r>
            <a:endParaRPr lang="en-US" sz="12800" noProof="1" smtClean="0"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1563" y="3143250"/>
            <a:ext cx="6577012" cy="622300"/>
            <a:chOff x="1144" y="2200"/>
            <a:chExt cx="4143" cy="392"/>
          </a:xfrm>
        </p:grpSpPr>
        <p:sp>
          <p:nvSpPr>
            <p:cNvPr id="75815" name="Oval 4"/>
            <p:cNvSpPr>
              <a:spLocks noChangeArrowheads="1"/>
            </p:cNvSpPr>
            <p:nvPr/>
          </p:nvSpPr>
          <p:spPr bwMode="auto">
            <a:xfrm>
              <a:off x="1144" y="2272"/>
              <a:ext cx="360" cy="27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5816" name="Oval 5"/>
            <p:cNvSpPr>
              <a:spLocks noChangeArrowheads="1"/>
            </p:cNvSpPr>
            <p:nvPr/>
          </p:nvSpPr>
          <p:spPr bwMode="auto">
            <a:xfrm>
              <a:off x="4519" y="2200"/>
              <a:ext cx="768" cy="39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5817" name="Oval 6"/>
            <p:cNvSpPr>
              <a:spLocks noChangeArrowheads="1"/>
            </p:cNvSpPr>
            <p:nvPr/>
          </p:nvSpPr>
          <p:spPr bwMode="auto">
            <a:xfrm>
              <a:off x="2376" y="2200"/>
              <a:ext cx="768" cy="39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5" y="714375"/>
          <a:ext cx="7929563" cy="42608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8805"/>
                <a:gridCol w="3060383"/>
                <a:gridCol w="3000375"/>
              </a:tblGrid>
              <a:tr h="118880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Giá </a:t>
                      </a:r>
                    </a:p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đồng/kg)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cầu thị trường (Q</a:t>
                      </a:r>
                      <a:r>
                        <a:rPr lang="en-US" sz="24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+ Q</a:t>
                      </a:r>
                      <a:r>
                        <a:rPr lang="en-US" sz="24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+ ...)</a:t>
                      </a:r>
                      <a:endParaRPr lang="en-US" sz="24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tấn)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cung thị trường (Q</a:t>
                      </a:r>
                      <a:r>
                        <a:rPr lang="en-US" sz="24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+ Q</a:t>
                      </a:r>
                      <a:r>
                        <a:rPr lang="en-US" sz="24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+ ...)</a:t>
                      </a:r>
                      <a:endParaRPr lang="en-US" sz="24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tấn)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2071688" y="5857875"/>
            <a:ext cx="3975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AU" sz="4000" b="1">
                <a:latin typeface="Times New Roman" pitchFamily="18" charset="0"/>
              </a:rPr>
              <a:t>Cân bằng</a:t>
            </a:r>
            <a:endParaRPr lang="en-US" sz="4000" b="1">
              <a:latin typeface="Times New Roman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143125" y="3286125"/>
            <a:ext cx="3825875" cy="2992438"/>
            <a:chOff x="1860" y="2085"/>
            <a:chExt cx="2410" cy="1885"/>
          </a:xfrm>
        </p:grpSpPr>
        <p:sp>
          <p:nvSpPr>
            <p:cNvPr id="75812" name="AutoShape 35"/>
            <p:cNvSpPr>
              <a:spLocks noChangeArrowheads="1"/>
            </p:cNvSpPr>
            <p:nvPr/>
          </p:nvSpPr>
          <p:spPr bwMode="auto">
            <a:xfrm rot="-2605013">
              <a:off x="1860" y="2085"/>
              <a:ext cx="344" cy="1885"/>
            </a:xfrm>
            <a:prstGeom prst="upArrow">
              <a:avLst>
                <a:gd name="adj1" fmla="val 50000"/>
                <a:gd name="adj2" fmla="val 112866"/>
              </a:avLst>
            </a:prstGeom>
            <a:gradFill rotWithShape="0">
              <a:gsLst>
                <a:gs pos="0">
                  <a:schemeClr val="tx1"/>
                </a:gs>
                <a:gs pos="100000">
                  <a:srgbClr val="CC0000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5813" name="AutoShape 36"/>
            <p:cNvSpPr>
              <a:spLocks noChangeArrowheads="1"/>
            </p:cNvSpPr>
            <p:nvPr/>
          </p:nvSpPr>
          <p:spPr bwMode="auto">
            <a:xfrm rot="1703526" flipH="1">
              <a:off x="3926" y="2239"/>
              <a:ext cx="344" cy="1598"/>
            </a:xfrm>
            <a:prstGeom prst="upArrow">
              <a:avLst>
                <a:gd name="adj1" fmla="val 50000"/>
                <a:gd name="adj2" fmla="val 95423"/>
              </a:avLst>
            </a:prstGeom>
            <a:gradFill rotWithShape="0">
              <a:gsLst>
                <a:gs pos="0">
                  <a:schemeClr val="tx1"/>
                </a:gs>
                <a:gs pos="100000">
                  <a:srgbClr val="CC0000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5814" name="AutoShape 37"/>
            <p:cNvSpPr>
              <a:spLocks noChangeArrowheads="1"/>
            </p:cNvSpPr>
            <p:nvPr/>
          </p:nvSpPr>
          <p:spPr bwMode="auto">
            <a:xfrm>
              <a:off x="2969" y="2225"/>
              <a:ext cx="344" cy="1484"/>
            </a:xfrm>
            <a:prstGeom prst="upArrow">
              <a:avLst>
                <a:gd name="adj1" fmla="val 50000"/>
                <a:gd name="adj2" fmla="val 79568"/>
              </a:avLst>
            </a:prstGeom>
            <a:gradFill rotWithShape="0">
              <a:gsLst>
                <a:gs pos="0">
                  <a:schemeClr val="tx1"/>
                </a:gs>
                <a:gs pos="100000">
                  <a:srgbClr val="CC0000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14550" y="1079500"/>
            <a:ext cx="4098925" cy="4584700"/>
            <a:chOff x="1477" y="718"/>
            <a:chExt cx="2935" cy="2937"/>
          </a:xfrm>
        </p:grpSpPr>
        <p:sp>
          <p:nvSpPr>
            <p:cNvPr id="76842" name="Line 3"/>
            <p:cNvSpPr>
              <a:spLocks noChangeShapeType="1"/>
            </p:cNvSpPr>
            <p:nvPr/>
          </p:nvSpPr>
          <p:spPr bwMode="auto">
            <a:xfrm>
              <a:off x="1489" y="3144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3" name="Line 4"/>
            <p:cNvSpPr>
              <a:spLocks noChangeShapeType="1"/>
            </p:cNvSpPr>
            <p:nvPr/>
          </p:nvSpPr>
          <p:spPr bwMode="auto">
            <a:xfrm>
              <a:off x="1486" y="2635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4" name="Line 5"/>
            <p:cNvSpPr>
              <a:spLocks noChangeShapeType="1"/>
            </p:cNvSpPr>
            <p:nvPr/>
          </p:nvSpPr>
          <p:spPr bwMode="auto">
            <a:xfrm>
              <a:off x="1483" y="2115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5" name="Line 6"/>
            <p:cNvSpPr>
              <a:spLocks noChangeShapeType="1"/>
            </p:cNvSpPr>
            <p:nvPr/>
          </p:nvSpPr>
          <p:spPr bwMode="auto">
            <a:xfrm>
              <a:off x="1480" y="1584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6" name="Line 7"/>
            <p:cNvSpPr>
              <a:spLocks noChangeShapeType="1"/>
            </p:cNvSpPr>
            <p:nvPr/>
          </p:nvSpPr>
          <p:spPr bwMode="auto">
            <a:xfrm>
              <a:off x="1477" y="1064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7" name="Line 8"/>
            <p:cNvSpPr>
              <a:spLocks noChangeShapeType="1"/>
            </p:cNvSpPr>
            <p:nvPr/>
          </p:nvSpPr>
          <p:spPr bwMode="auto">
            <a:xfrm rot="-5400000">
              <a:off x="330" y="2194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8" name="Line 9"/>
            <p:cNvSpPr>
              <a:spLocks noChangeShapeType="1"/>
            </p:cNvSpPr>
            <p:nvPr/>
          </p:nvSpPr>
          <p:spPr bwMode="auto">
            <a:xfrm rot="-5400000">
              <a:off x="645" y="2192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49" name="Line 10"/>
            <p:cNvSpPr>
              <a:spLocks noChangeShapeType="1"/>
            </p:cNvSpPr>
            <p:nvPr/>
          </p:nvSpPr>
          <p:spPr bwMode="auto">
            <a:xfrm rot="-5400000">
              <a:off x="960" y="2190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50" name="Line 11"/>
            <p:cNvSpPr>
              <a:spLocks noChangeShapeType="1"/>
            </p:cNvSpPr>
            <p:nvPr/>
          </p:nvSpPr>
          <p:spPr bwMode="auto">
            <a:xfrm rot="-5400000">
              <a:off x="1275" y="2188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51" name="Line 12"/>
            <p:cNvSpPr>
              <a:spLocks noChangeShapeType="1"/>
            </p:cNvSpPr>
            <p:nvPr/>
          </p:nvSpPr>
          <p:spPr bwMode="auto">
            <a:xfrm rot="-5400000">
              <a:off x="1590" y="2186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52" name="Line 13"/>
            <p:cNvSpPr>
              <a:spLocks noChangeShapeType="1"/>
            </p:cNvSpPr>
            <p:nvPr/>
          </p:nvSpPr>
          <p:spPr bwMode="auto">
            <a:xfrm rot="-5400000">
              <a:off x="1905" y="2184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53" name="Line 14"/>
            <p:cNvSpPr>
              <a:spLocks noChangeShapeType="1"/>
            </p:cNvSpPr>
            <p:nvPr/>
          </p:nvSpPr>
          <p:spPr bwMode="auto">
            <a:xfrm rot="-5400000">
              <a:off x="2220" y="2182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6854" name="Line 15"/>
            <p:cNvSpPr>
              <a:spLocks noChangeShapeType="1"/>
            </p:cNvSpPr>
            <p:nvPr/>
          </p:nvSpPr>
          <p:spPr bwMode="auto">
            <a:xfrm rot="-5400000">
              <a:off x="2535" y="2180"/>
              <a:ext cx="2923" cy="0"/>
            </a:xfrm>
            <a:prstGeom prst="line">
              <a:avLst/>
            </a:prstGeom>
            <a:noFill/>
            <a:ln w="1905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474128" name="Oval 16"/>
          <p:cNvSpPr>
            <a:spLocks noChangeArrowheads="1"/>
          </p:cNvSpPr>
          <p:nvPr/>
        </p:nvSpPr>
        <p:spPr bwMode="auto">
          <a:xfrm>
            <a:off x="1735138" y="3071813"/>
            <a:ext cx="585787" cy="3937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4130" name="Line 18"/>
          <p:cNvSpPr>
            <a:spLocks noChangeShapeType="1"/>
          </p:cNvSpPr>
          <p:nvPr/>
        </p:nvSpPr>
        <p:spPr bwMode="auto">
          <a:xfrm>
            <a:off x="3702050" y="3225800"/>
            <a:ext cx="0" cy="24034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31" name="Line 19"/>
          <p:cNvSpPr>
            <a:spLocks noChangeShapeType="1"/>
          </p:cNvSpPr>
          <p:nvPr/>
        </p:nvSpPr>
        <p:spPr bwMode="auto">
          <a:xfrm rot="5400000">
            <a:off x="2917032" y="2491581"/>
            <a:ext cx="1588" cy="15335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32" name="Freeform 20"/>
          <p:cNvSpPr>
            <a:spLocks/>
          </p:cNvSpPr>
          <p:nvPr/>
        </p:nvSpPr>
        <p:spPr bwMode="auto">
          <a:xfrm>
            <a:off x="2343150" y="1600200"/>
            <a:ext cx="2411413" cy="3281363"/>
          </a:xfrm>
          <a:custGeom>
            <a:avLst/>
            <a:gdLst>
              <a:gd name="T0" fmla="*/ 0 w 3038"/>
              <a:gd name="T1" fmla="*/ 2147483647 h 4134"/>
              <a:gd name="T2" fmla="*/ 2147483647 w 3038"/>
              <a:gd name="T3" fmla="*/ 2147483647 h 4134"/>
              <a:gd name="T4" fmla="*/ 2147483647 w 3038"/>
              <a:gd name="T5" fmla="*/ 2147483647 h 4134"/>
              <a:gd name="T6" fmla="*/ 2147483647 w 3038"/>
              <a:gd name="T7" fmla="*/ 2147483647 h 4134"/>
              <a:gd name="T8" fmla="*/ 2147483647 w 3038"/>
              <a:gd name="T9" fmla="*/ 2147483647 h 4134"/>
              <a:gd name="T10" fmla="*/ 2147483647 w 3038"/>
              <a:gd name="T11" fmla="*/ 2147483647 h 4134"/>
              <a:gd name="T12" fmla="*/ 2147483647 w 3038"/>
              <a:gd name="T13" fmla="*/ 2147483647 h 4134"/>
              <a:gd name="T14" fmla="*/ 2147483647 w 3038"/>
              <a:gd name="T15" fmla="*/ 2147483647 h 4134"/>
              <a:gd name="T16" fmla="*/ 2147483647 w 3038"/>
              <a:gd name="T17" fmla="*/ 0 h 41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38"/>
              <a:gd name="T28" fmla="*/ 0 h 4134"/>
              <a:gd name="T29" fmla="*/ 3038 w 3038"/>
              <a:gd name="T30" fmla="*/ 4134 h 41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38" h="4134">
                <a:moveTo>
                  <a:pt x="0" y="4134"/>
                </a:moveTo>
                <a:lnTo>
                  <a:pt x="438" y="3675"/>
                </a:lnTo>
                <a:lnTo>
                  <a:pt x="860" y="3198"/>
                </a:lnTo>
                <a:lnTo>
                  <a:pt x="1265" y="2704"/>
                </a:lnTo>
                <a:lnTo>
                  <a:pt x="1655" y="2194"/>
                </a:lnTo>
                <a:lnTo>
                  <a:pt x="2026" y="1668"/>
                </a:lnTo>
                <a:lnTo>
                  <a:pt x="2382" y="1128"/>
                </a:lnTo>
                <a:lnTo>
                  <a:pt x="2718" y="572"/>
                </a:lnTo>
                <a:lnTo>
                  <a:pt x="3038" y="0"/>
                </a:lnTo>
              </a:path>
            </a:pathLst>
          </a:custGeom>
          <a:noFill/>
          <a:ln w="571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33" name="Rectangle 21"/>
          <p:cNvSpPr>
            <a:spLocks noChangeArrowheads="1"/>
          </p:cNvSpPr>
          <p:nvPr/>
        </p:nvSpPr>
        <p:spPr bwMode="auto">
          <a:xfrm>
            <a:off x="4902200" y="13589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/>
              <a:t>S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109788" y="1438275"/>
            <a:ext cx="4173537" cy="4252913"/>
            <a:chOff x="1473" y="948"/>
            <a:chExt cx="2989" cy="2724"/>
          </a:xfrm>
        </p:grpSpPr>
        <p:sp>
          <p:nvSpPr>
            <p:cNvPr id="76840" name="Line 23"/>
            <p:cNvSpPr>
              <a:spLocks noChangeShapeType="1"/>
            </p:cNvSpPr>
            <p:nvPr/>
          </p:nvSpPr>
          <p:spPr bwMode="auto">
            <a:xfrm>
              <a:off x="1489" y="948"/>
              <a:ext cx="0" cy="27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1" name="Line 24"/>
            <p:cNvSpPr>
              <a:spLocks noChangeShapeType="1"/>
            </p:cNvSpPr>
            <p:nvPr/>
          </p:nvSpPr>
          <p:spPr bwMode="auto">
            <a:xfrm>
              <a:off x="1473" y="3655"/>
              <a:ext cx="298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4137" name="Rectangle 25"/>
          <p:cNvSpPr>
            <a:spLocks noChangeArrowheads="1"/>
          </p:cNvSpPr>
          <p:nvPr/>
        </p:nvSpPr>
        <p:spPr bwMode="auto">
          <a:xfrm>
            <a:off x="1643063" y="109537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/>
              <a:t>P</a:t>
            </a:r>
          </a:p>
        </p:txBody>
      </p:sp>
      <p:sp>
        <p:nvSpPr>
          <p:cNvPr id="474142" name="Text Box 30"/>
          <p:cNvSpPr txBox="1">
            <a:spLocks noChangeArrowheads="1"/>
          </p:cNvSpPr>
          <p:nvPr/>
        </p:nvSpPr>
        <p:spPr bwMode="auto">
          <a:xfrm>
            <a:off x="1785938" y="1428750"/>
            <a:ext cx="34766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r>
              <a:rPr lang="en-US" b="1"/>
              <a:t>5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4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>
                <a:solidFill>
                  <a:srgbClr val="CC0000"/>
                </a:solidFill>
              </a:rPr>
              <a:t>3</a:t>
            </a:r>
          </a:p>
          <a:p>
            <a:pPr algn="r"/>
            <a:endParaRPr lang="en-US" b="1">
              <a:solidFill>
                <a:srgbClr val="FF9933"/>
              </a:solidFill>
            </a:endParaRPr>
          </a:p>
          <a:p>
            <a:pPr algn="r"/>
            <a:endParaRPr lang="en-US" b="1"/>
          </a:p>
          <a:p>
            <a:pPr algn="r"/>
            <a:r>
              <a:rPr lang="en-US" b="1"/>
              <a:t>2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1</a:t>
            </a:r>
          </a:p>
        </p:txBody>
      </p:sp>
      <p:sp>
        <p:nvSpPr>
          <p:cNvPr id="474153" name="Freeform 41"/>
          <p:cNvSpPr>
            <a:spLocks/>
          </p:cNvSpPr>
          <p:nvPr/>
        </p:nvSpPr>
        <p:spPr bwMode="auto">
          <a:xfrm>
            <a:off x="2568575" y="1657350"/>
            <a:ext cx="3482975" cy="3403600"/>
          </a:xfrm>
          <a:custGeom>
            <a:avLst/>
            <a:gdLst>
              <a:gd name="T0" fmla="*/ 0 w 4387"/>
              <a:gd name="T1" fmla="*/ 0 h 4289"/>
              <a:gd name="T2" fmla="*/ 2147483647 w 4387"/>
              <a:gd name="T3" fmla="*/ 2147483647 h 4289"/>
              <a:gd name="T4" fmla="*/ 2147483647 w 4387"/>
              <a:gd name="T5" fmla="*/ 2147483647 h 4289"/>
              <a:gd name="T6" fmla="*/ 2147483647 w 4387"/>
              <a:gd name="T7" fmla="*/ 2147483647 h 4289"/>
              <a:gd name="T8" fmla="*/ 2147483647 w 4387"/>
              <a:gd name="T9" fmla="*/ 2147483647 h 4289"/>
              <a:gd name="T10" fmla="*/ 2147483647 w 4387"/>
              <a:gd name="T11" fmla="*/ 2147483647 h 4289"/>
              <a:gd name="T12" fmla="*/ 2147483647 w 4387"/>
              <a:gd name="T13" fmla="*/ 2147483647 h 4289"/>
              <a:gd name="T14" fmla="*/ 2147483647 w 4387"/>
              <a:gd name="T15" fmla="*/ 2147483647 h 4289"/>
              <a:gd name="T16" fmla="*/ 2147483647 w 4387"/>
              <a:gd name="T17" fmla="*/ 2147483647 h 4289"/>
              <a:gd name="T18" fmla="*/ 2147483647 w 4387"/>
              <a:gd name="T19" fmla="*/ 2147483647 h 4289"/>
              <a:gd name="T20" fmla="*/ 2147483647 w 4387"/>
              <a:gd name="T21" fmla="*/ 2147483647 h 4289"/>
              <a:gd name="T22" fmla="*/ 2147483647 w 4387"/>
              <a:gd name="T23" fmla="*/ 2147483647 h 4289"/>
              <a:gd name="T24" fmla="*/ 2147483647 w 4387"/>
              <a:gd name="T25" fmla="*/ 2147483647 h 4289"/>
              <a:gd name="T26" fmla="*/ 2147483647 w 4387"/>
              <a:gd name="T27" fmla="*/ 2147483647 h 4289"/>
              <a:gd name="T28" fmla="*/ 2147483647 w 4387"/>
              <a:gd name="T29" fmla="*/ 2147483647 h 4289"/>
              <a:gd name="T30" fmla="*/ 2147483647 w 4387"/>
              <a:gd name="T31" fmla="*/ 2147483647 h 4289"/>
              <a:gd name="T32" fmla="*/ 2147483647 w 4387"/>
              <a:gd name="T33" fmla="*/ 2147483647 h 42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387"/>
              <a:gd name="T52" fmla="*/ 0 h 4289"/>
              <a:gd name="T53" fmla="*/ 4387 w 4387"/>
              <a:gd name="T54" fmla="*/ 4289 h 428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387" h="4289">
                <a:moveTo>
                  <a:pt x="0" y="0"/>
                </a:moveTo>
                <a:lnTo>
                  <a:pt x="191" y="346"/>
                </a:lnTo>
                <a:lnTo>
                  <a:pt x="397" y="685"/>
                </a:lnTo>
                <a:lnTo>
                  <a:pt x="615" y="1014"/>
                </a:lnTo>
                <a:lnTo>
                  <a:pt x="846" y="1335"/>
                </a:lnTo>
                <a:lnTo>
                  <a:pt x="1084" y="1643"/>
                </a:lnTo>
                <a:lnTo>
                  <a:pt x="1337" y="1942"/>
                </a:lnTo>
                <a:lnTo>
                  <a:pt x="1599" y="2230"/>
                </a:lnTo>
                <a:lnTo>
                  <a:pt x="1873" y="2509"/>
                </a:lnTo>
                <a:lnTo>
                  <a:pt x="2155" y="2773"/>
                </a:lnTo>
                <a:lnTo>
                  <a:pt x="2447" y="3028"/>
                </a:lnTo>
                <a:lnTo>
                  <a:pt x="2748" y="3269"/>
                </a:lnTo>
                <a:lnTo>
                  <a:pt x="3059" y="3499"/>
                </a:lnTo>
                <a:lnTo>
                  <a:pt x="3378" y="3715"/>
                </a:lnTo>
                <a:lnTo>
                  <a:pt x="3706" y="3919"/>
                </a:lnTo>
                <a:lnTo>
                  <a:pt x="4043" y="4110"/>
                </a:lnTo>
                <a:lnTo>
                  <a:pt x="4387" y="4289"/>
                </a:ln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4" name="Rectangle 42"/>
          <p:cNvSpPr>
            <a:spLocks noChangeArrowheads="1"/>
          </p:cNvSpPr>
          <p:nvPr/>
        </p:nvSpPr>
        <p:spPr bwMode="auto">
          <a:xfrm>
            <a:off x="6053138" y="4845050"/>
            <a:ext cx="441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/>
              <a:t>D</a:t>
            </a:r>
          </a:p>
        </p:txBody>
      </p:sp>
      <p:sp>
        <p:nvSpPr>
          <p:cNvPr id="474155" name="Oval 43"/>
          <p:cNvSpPr>
            <a:spLocks noChangeArrowheads="1"/>
          </p:cNvSpPr>
          <p:nvPr/>
        </p:nvSpPr>
        <p:spPr bwMode="auto">
          <a:xfrm>
            <a:off x="3606800" y="3167063"/>
            <a:ext cx="165100" cy="21748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4161" name="Line 49"/>
          <p:cNvSpPr>
            <a:spLocks noChangeShapeType="1"/>
          </p:cNvSpPr>
          <p:nvPr/>
        </p:nvSpPr>
        <p:spPr bwMode="auto">
          <a:xfrm flipH="1">
            <a:off x="3810000" y="3114675"/>
            <a:ext cx="636588" cy="122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4166" name="Text Box 54"/>
          <p:cNvSpPr txBox="1">
            <a:spLocks noChangeArrowheads="1"/>
          </p:cNvSpPr>
          <p:nvPr/>
        </p:nvSpPr>
        <p:spPr bwMode="auto">
          <a:xfrm>
            <a:off x="4427538" y="2333625"/>
            <a:ext cx="17335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>
                <a:latin typeface="Times New Roman" pitchFamily="18" charset="0"/>
              </a:rPr>
              <a:t>Điểm cân bằng trên thị trường</a:t>
            </a:r>
          </a:p>
        </p:txBody>
      </p:sp>
      <p:sp>
        <p:nvSpPr>
          <p:cNvPr id="67616" name="Rectangle 55"/>
          <p:cNvSpPr>
            <a:spLocks noGrp="1" noChangeArrowheads="1"/>
          </p:cNvSpPr>
          <p:nvPr>
            <p:ph type="title"/>
          </p:nvPr>
        </p:nvSpPr>
        <p:spPr>
          <a:xfrm>
            <a:off x="304800" y="82550"/>
            <a:ext cx="8553450" cy="831850"/>
          </a:xfrm>
          <a:ln>
            <a:miter lim="800000"/>
            <a:headEnd/>
            <a:tailEnd/>
          </a:ln>
          <a:extLst/>
        </p:spPr>
        <p:txBody>
          <a:bodyPr lIns="92075" tIns="46038" rIns="92075" bIns="46038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cs typeface="Times New Roman" pitchFamily="18" charset="0"/>
              </a:rPr>
              <a:t>Cân bằng cung - cầu </a:t>
            </a:r>
          </a:p>
        </p:txBody>
      </p:sp>
      <p:sp>
        <p:nvSpPr>
          <p:cNvPr id="76818" name="Oval 24"/>
          <p:cNvSpPr>
            <a:spLocks noChangeArrowheads="1"/>
          </p:cNvSpPr>
          <p:nvPr/>
        </p:nvSpPr>
        <p:spPr bwMode="auto">
          <a:xfrm>
            <a:off x="231775" y="3363913"/>
            <a:ext cx="1287463" cy="6254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>
              <a:latin typeface="Lucida Sans Unicode" pitchFamily="34" charset="0"/>
            </a:endParaRPr>
          </a:p>
        </p:txBody>
      </p:sp>
      <p:grpSp>
        <p:nvGrpSpPr>
          <p:cNvPr id="76819" name="Group 26"/>
          <p:cNvGrpSpPr>
            <a:grpSpLocks/>
          </p:cNvGrpSpPr>
          <p:nvPr/>
        </p:nvGrpSpPr>
        <p:grpSpPr bwMode="auto">
          <a:xfrm>
            <a:off x="481013" y="1801813"/>
            <a:ext cx="873125" cy="2963862"/>
            <a:chOff x="433" y="739"/>
            <a:chExt cx="625" cy="1899"/>
          </a:xfrm>
        </p:grpSpPr>
        <p:sp>
          <p:nvSpPr>
            <p:cNvPr id="76836" name="Line 27"/>
            <p:cNvSpPr>
              <a:spLocks noChangeShapeType="1"/>
            </p:cNvSpPr>
            <p:nvPr/>
          </p:nvSpPr>
          <p:spPr bwMode="auto">
            <a:xfrm>
              <a:off x="711" y="778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Line 28"/>
            <p:cNvSpPr>
              <a:spLocks noChangeShapeType="1"/>
            </p:cNvSpPr>
            <p:nvPr/>
          </p:nvSpPr>
          <p:spPr bwMode="auto">
            <a:xfrm>
              <a:off x="433" y="1144"/>
              <a:ext cx="5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Text Box 29"/>
            <p:cNvSpPr txBox="1">
              <a:spLocks noChangeArrowheads="1"/>
            </p:cNvSpPr>
            <p:nvPr/>
          </p:nvSpPr>
          <p:spPr bwMode="auto">
            <a:xfrm>
              <a:off x="453" y="739"/>
              <a:ext cx="24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3200">
                  <a:latin typeface="Haettenschweiler" pitchFamily="34" charset="0"/>
                </a:rPr>
                <a:t>P</a:t>
              </a:r>
            </a:p>
          </p:txBody>
        </p:sp>
        <p:sp>
          <p:nvSpPr>
            <p:cNvPr id="76839" name="Text Box 30"/>
            <p:cNvSpPr txBox="1">
              <a:spLocks noChangeArrowheads="1"/>
            </p:cNvSpPr>
            <p:nvPr/>
          </p:nvSpPr>
          <p:spPr bwMode="auto">
            <a:xfrm>
              <a:off x="742" y="739"/>
              <a:ext cx="31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3200">
                  <a:latin typeface="Haettenschweiler" pitchFamily="34" charset="0"/>
                </a:rPr>
                <a:t>Q</a:t>
              </a:r>
              <a:r>
                <a:rPr lang="en-US" sz="3200" baseline="-25000">
                  <a:latin typeface="Haettenschweiler" pitchFamily="34" charset="0"/>
                </a:rPr>
                <a:t>D</a:t>
              </a:r>
              <a:endParaRPr lang="en-US" sz="3200">
                <a:latin typeface="Haettenschweiler" pitchFamily="34" charset="0"/>
              </a:endParaRPr>
            </a:p>
          </p:txBody>
        </p:sp>
      </p:grpSp>
      <p:sp>
        <p:nvSpPr>
          <p:cNvPr id="76820" name="Text Box 31"/>
          <p:cNvSpPr txBox="1">
            <a:spLocks noChangeArrowheads="1"/>
          </p:cNvSpPr>
          <p:nvPr/>
        </p:nvSpPr>
        <p:spPr bwMode="auto">
          <a:xfrm>
            <a:off x="482600" y="2365375"/>
            <a:ext cx="3651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r>
              <a:rPr lang="en-US" sz="3200">
                <a:latin typeface="Haettenschweiler" pitchFamily="34" charset="0"/>
              </a:rPr>
              <a:t>5</a:t>
            </a:r>
          </a:p>
          <a:p>
            <a:pPr algn="r"/>
            <a:r>
              <a:rPr lang="en-US" sz="3200">
                <a:latin typeface="Haettenschweiler" pitchFamily="34" charset="0"/>
              </a:rPr>
              <a:t>4</a:t>
            </a:r>
          </a:p>
          <a:p>
            <a:pPr algn="r"/>
            <a:r>
              <a:rPr lang="en-US" sz="3200">
                <a:latin typeface="Haettenschweiler" pitchFamily="34" charset="0"/>
              </a:rPr>
              <a:t>3</a:t>
            </a:r>
          </a:p>
          <a:p>
            <a:pPr algn="r"/>
            <a:r>
              <a:rPr lang="en-US" sz="3200">
                <a:latin typeface="Haettenschweiler" pitchFamily="34" charset="0"/>
              </a:rPr>
              <a:t>2</a:t>
            </a:r>
          </a:p>
          <a:p>
            <a:pPr algn="r"/>
            <a:r>
              <a:rPr lang="en-US" sz="3200">
                <a:latin typeface="Haettenschweiler" pitchFamily="34" charset="0"/>
              </a:rPr>
              <a:t>1</a:t>
            </a:r>
          </a:p>
        </p:txBody>
      </p:sp>
      <p:sp>
        <p:nvSpPr>
          <p:cNvPr id="76821" name="Text Box 32"/>
          <p:cNvSpPr txBox="1">
            <a:spLocks noChangeArrowheads="1"/>
          </p:cNvSpPr>
          <p:nvPr/>
        </p:nvSpPr>
        <p:spPr bwMode="auto">
          <a:xfrm>
            <a:off x="928688" y="2357438"/>
            <a:ext cx="4953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3200">
                <a:latin typeface="Haettenschweiler" pitchFamily="34" charset="0"/>
              </a:rPr>
              <a:t>10</a:t>
            </a:r>
          </a:p>
          <a:p>
            <a:r>
              <a:rPr lang="en-US" sz="3200">
                <a:latin typeface="Haettenschweiler" pitchFamily="34" charset="0"/>
              </a:rPr>
              <a:t>20</a:t>
            </a:r>
          </a:p>
          <a:p>
            <a:r>
              <a:rPr lang="en-US" sz="3200">
                <a:latin typeface="Haettenschweiler" pitchFamily="34" charset="0"/>
              </a:rPr>
              <a:t>35</a:t>
            </a:r>
          </a:p>
          <a:p>
            <a:r>
              <a:rPr lang="en-US" sz="3200">
                <a:latin typeface="Haettenschweiler" pitchFamily="34" charset="0"/>
              </a:rPr>
              <a:t>55</a:t>
            </a:r>
          </a:p>
          <a:p>
            <a:r>
              <a:rPr lang="en-US" sz="3200">
                <a:latin typeface="Haettenschweiler" pitchFamily="34" charset="0"/>
              </a:rPr>
              <a:t>80</a:t>
            </a:r>
          </a:p>
        </p:txBody>
      </p:sp>
      <p:sp>
        <p:nvSpPr>
          <p:cNvPr id="76822" name="Text Box 37"/>
          <p:cNvSpPr txBox="1">
            <a:spLocks noChangeArrowheads="1"/>
          </p:cNvSpPr>
          <p:nvPr/>
        </p:nvSpPr>
        <p:spPr bwMode="auto">
          <a:xfrm>
            <a:off x="628650" y="15382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BẮP</a:t>
            </a:r>
          </a:p>
        </p:txBody>
      </p:sp>
      <p:sp>
        <p:nvSpPr>
          <p:cNvPr id="76823" name="Oval 24"/>
          <p:cNvSpPr>
            <a:spLocks noChangeArrowheads="1"/>
          </p:cNvSpPr>
          <p:nvPr/>
        </p:nvSpPr>
        <p:spPr bwMode="auto">
          <a:xfrm>
            <a:off x="6865938" y="3441700"/>
            <a:ext cx="1287462" cy="6254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824" name="Text Box 27"/>
          <p:cNvSpPr txBox="1">
            <a:spLocks noChangeArrowheads="1"/>
          </p:cNvSpPr>
          <p:nvPr/>
        </p:nvSpPr>
        <p:spPr bwMode="auto">
          <a:xfrm>
            <a:off x="7073900" y="2468563"/>
            <a:ext cx="3651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r>
              <a:rPr lang="en-US" sz="3200">
                <a:latin typeface="Haettenschweiler" pitchFamily="34" charset="0"/>
              </a:rPr>
              <a:t>5</a:t>
            </a:r>
          </a:p>
          <a:p>
            <a:pPr algn="r"/>
            <a:r>
              <a:rPr lang="en-US" sz="3200">
                <a:latin typeface="Haettenschweiler" pitchFamily="34" charset="0"/>
              </a:rPr>
              <a:t>4</a:t>
            </a:r>
          </a:p>
          <a:p>
            <a:pPr algn="r"/>
            <a:r>
              <a:rPr lang="en-US" sz="3200">
                <a:latin typeface="Haettenschweiler" pitchFamily="34" charset="0"/>
              </a:rPr>
              <a:t>3</a:t>
            </a:r>
          </a:p>
          <a:p>
            <a:pPr algn="r"/>
            <a:r>
              <a:rPr lang="en-US" sz="3200">
                <a:latin typeface="Haettenschweiler" pitchFamily="34" charset="0"/>
              </a:rPr>
              <a:t>2</a:t>
            </a:r>
          </a:p>
          <a:p>
            <a:pPr algn="r"/>
            <a:r>
              <a:rPr lang="en-US" sz="3200">
                <a:latin typeface="Haettenschweiler" pitchFamily="34" charset="0"/>
              </a:rPr>
              <a:t>1</a:t>
            </a:r>
          </a:p>
        </p:txBody>
      </p:sp>
      <p:sp>
        <p:nvSpPr>
          <p:cNvPr id="76825" name="Text Box 28"/>
          <p:cNvSpPr txBox="1">
            <a:spLocks noChangeArrowheads="1"/>
          </p:cNvSpPr>
          <p:nvPr/>
        </p:nvSpPr>
        <p:spPr bwMode="auto">
          <a:xfrm>
            <a:off x="7519988" y="2484438"/>
            <a:ext cx="49371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3200">
                <a:latin typeface="Haettenschweiler" pitchFamily="34" charset="0"/>
              </a:rPr>
              <a:t>60</a:t>
            </a:r>
          </a:p>
          <a:p>
            <a:r>
              <a:rPr lang="en-US" sz="3200">
                <a:latin typeface="Haettenschweiler" pitchFamily="34" charset="0"/>
              </a:rPr>
              <a:t>50</a:t>
            </a:r>
          </a:p>
          <a:p>
            <a:r>
              <a:rPr lang="en-US" sz="3200">
                <a:latin typeface="Haettenschweiler" pitchFamily="34" charset="0"/>
              </a:rPr>
              <a:t>35</a:t>
            </a:r>
          </a:p>
          <a:p>
            <a:r>
              <a:rPr lang="en-US" sz="3200">
                <a:latin typeface="Haettenschweiler" pitchFamily="34" charset="0"/>
              </a:rPr>
              <a:t>20</a:t>
            </a:r>
          </a:p>
          <a:p>
            <a:r>
              <a:rPr lang="en-US" sz="3200">
                <a:latin typeface="Haettenschweiler" pitchFamily="34" charset="0"/>
              </a:rPr>
              <a:t>  5</a:t>
            </a:r>
          </a:p>
        </p:txBody>
      </p:sp>
      <p:grpSp>
        <p:nvGrpSpPr>
          <p:cNvPr id="76826" name="Group 32"/>
          <p:cNvGrpSpPr>
            <a:grpSpLocks/>
          </p:cNvGrpSpPr>
          <p:nvPr/>
        </p:nvGrpSpPr>
        <p:grpSpPr bwMode="auto">
          <a:xfrm>
            <a:off x="7072313" y="1857375"/>
            <a:ext cx="884237" cy="2992438"/>
            <a:chOff x="4617" y="739"/>
            <a:chExt cx="633" cy="1917"/>
          </a:xfrm>
        </p:grpSpPr>
        <p:sp>
          <p:nvSpPr>
            <p:cNvPr id="76832" name="Line 33"/>
            <p:cNvSpPr>
              <a:spLocks noChangeShapeType="1"/>
            </p:cNvSpPr>
            <p:nvPr/>
          </p:nvSpPr>
          <p:spPr bwMode="auto">
            <a:xfrm>
              <a:off x="4895" y="778"/>
              <a:ext cx="0" cy="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3" name="Line 34"/>
            <p:cNvSpPr>
              <a:spLocks noChangeShapeType="1"/>
            </p:cNvSpPr>
            <p:nvPr/>
          </p:nvSpPr>
          <p:spPr bwMode="auto">
            <a:xfrm>
              <a:off x="4617" y="1174"/>
              <a:ext cx="5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4" name="Text Box 35"/>
            <p:cNvSpPr txBox="1">
              <a:spLocks noChangeArrowheads="1"/>
            </p:cNvSpPr>
            <p:nvPr/>
          </p:nvSpPr>
          <p:spPr bwMode="auto">
            <a:xfrm>
              <a:off x="4645" y="739"/>
              <a:ext cx="24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3200">
                  <a:latin typeface="Haettenschweiler" pitchFamily="34" charset="0"/>
                </a:rPr>
                <a:t>P</a:t>
              </a:r>
            </a:p>
          </p:txBody>
        </p:sp>
        <p:sp>
          <p:nvSpPr>
            <p:cNvPr id="76835" name="Text Box 36"/>
            <p:cNvSpPr txBox="1">
              <a:spLocks noChangeArrowheads="1"/>
            </p:cNvSpPr>
            <p:nvPr/>
          </p:nvSpPr>
          <p:spPr bwMode="auto">
            <a:xfrm>
              <a:off x="4934" y="739"/>
              <a:ext cx="31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3200">
                  <a:latin typeface="Haettenschweiler" pitchFamily="34" charset="0"/>
                </a:rPr>
                <a:t>Q</a:t>
              </a:r>
              <a:r>
                <a:rPr lang="en-US" sz="3200" baseline="-25000">
                  <a:latin typeface="Haettenschweiler" pitchFamily="34" charset="0"/>
                </a:rPr>
                <a:t>S</a:t>
              </a:r>
              <a:endParaRPr lang="en-US" sz="3200">
                <a:latin typeface="Haettenschweiler" pitchFamily="34" charset="0"/>
              </a:endParaRPr>
            </a:p>
          </p:txBody>
        </p:sp>
      </p:grpSp>
      <p:sp>
        <p:nvSpPr>
          <p:cNvPr id="76827" name="Text Box 37"/>
          <p:cNvSpPr txBox="1">
            <a:spLocks noChangeArrowheads="1"/>
          </p:cNvSpPr>
          <p:nvPr/>
        </p:nvSpPr>
        <p:spPr bwMode="auto">
          <a:xfrm>
            <a:off x="7069138" y="1619250"/>
            <a:ext cx="67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/>
              <a:t>Bắp</a:t>
            </a:r>
          </a:p>
        </p:txBody>
      </p:sp>
      <p:sp>
        <p:nvSpPr>
          <p:cNvPr id="76828" name="Oval 2"/>
          <p:cNvSpPr>
            <a:spLocks noChangeArrowheads="1"/>
          </p:cNvSpPr>
          <p:nvPr/>
        </p:nvSpPr>
        <p:spPr bwMode="auto">
          <a:xfrm>
            <a:off x="3429000" y="5643563"/>
            <a:ext cx="471488" cy="5556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6829" name="Rectangle 22"/>
          <p:cNvSpPr>
            <a:spLocks noChangeArrowheads="1"/>
          </p:cNvSpPr>
          <p:nvPr/>
        </p:nvSpPr>
        <p:spPr bwMode="auto">
          <a:xfrm>
            <a:off x="6416675" y="575627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/>
              <a:t>Q</a:t>
            </a:r>
          </a:p>
        </p:txBody>
      </p:sp>
      <p:sp>
        <p:nvSpPr>
          <p:cNvPr id="76830" name="Rectangle 23"/>
          <p:cNvSpPr>
            <a:spLocks noChangeArrowheads="1"/>
          </p:cNvSpPr>
          <p:nvPr/>
        </p:nvSpPr>
        <p:spPr bwMode="auto">
          <a:xfrm>
            <a:off x="1933575" y="5641975"/>
            <a:ext cx="4016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/>
              <a:t>o</a:t>
            </a:r>
          </a:p>
        </p:txBody>
      </p:sp>
      <p:sp>
        <p:nvSpPr>
          <p:cNvPr id="76831" name="Text Box 26"/>
          <p:cNvSpPr txBox="1">
            <a:spLocks noChangeArrowheads="1"/>
          </p:cNvSpPr>
          <p:nvPr/>
        </p:nvSpPr>
        <p:spPr bwMode="auto">
          <a:xfrm>
            <a:off x="2428875" y="5786438"/>
            <a:ext cx="4057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400" b="1"/>
              <a:t>10   20      </a:t>
            </a:r>
            <a:r>
              <a:rPr lang="en-US" sz="1400" b="1">
                <a:solidFill>
                  <a:srgbClr val="FF0000"/>
                </a:solidFill>
              </a:rPr>
              <a:t>35</a:t>
            </a:r>
            <a:r>
              <a:rPr lang="en-US" sz="1400" b="1"/>
              <a:t>      50   60   70   80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4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74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8" grpId="0" animBg="1"/>
      <p:bldP spid="474130" grpId="0" animBg="1"/>
      <p:bldP spid="474131" grpId="0" animBg="1"/>
      <p:bldP spid="474132" grpId="0" animBg="1"/>
      <p:bldP spid="474133" grpId="0" autoUpdateAnimBg="0"/>
      <p:bldP spid="474137" grpId="0" autoUpdateAnimBg="0"/>
      <p:bldP spid="474142" grpId="0" autoUpdateAnimBg="0"/>
      <p:bldP spid="474153" grpId="0" animBg="1"/>
      <p:bldP spid="474154" grpId="0" autoUpdateAnimBg="0"/>
      <p:bldP spid="474155" grpId="0" animBg="1"/>
      <p:bldP spid="474161" grpId="0" animBg="1"/>
      <p:bldP spid="4741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83" y="1916832"/>
            <a:ext cx="8229600" cy="43894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 smtClean="0"/>
              <a:t>xăng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xăng</a:t>
            </a:r>
            <a:r>
              <a:rPr lang="en-US" sz="2800" dirty="0" smtClean="0"/>
              <a:t>.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gắn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vui</a:t>
            </a:r>
            <a:r>
              <a:rPr lang="en-US" sz="2800" dirty="0"/>
              <a:t> hay </a:t>
            </a:r>
            <a:r>
              <a:rPr lang="en-US" sz="2800" dirty="0" err="1"/>
              <a:t>buồn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 smtClean="0"/>
              <a:t>xăng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2"/>
            <a:ext cx="2343150" cy="1952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569194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0293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caffein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.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hán</a:t>
            </a:r>
            <a:r>
              <a:rPr lang="en-US" sz="2800" dirty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thiệt</a:t>
            </a:r>
            <a:r>
              <a:rPr lang="en-US" sz="2800" dirty="0"/>
              <a:t> </a:t>
            </a:r>
            <a:r>
              <a:rPr lang="en-US" sz="2800" dirty="0" err="1"/>
              <a:t>hại</a:t>
            </a:r>
            <a:r>
              <a:rPr lang="en-US" sz="2800" dirty="0"/>
              <a:t> </a:t>
            </a:r>
            <a:r>
              <a:rPr lang="en-US" sz="2800" dirty="0" err="1"/>
              <a:t>nặng</a:t>
            </a:r>
            <a:r>
              <a:rPr lang="en-US" sz="2800" dirty="0"/>
              <a:t> </a:t>
            </a:r>
            <a:r>
              <a:rPr lang="en-US" sz="2800" dirty="0" err="1"/>
              <a:t>nề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trồng</a:t>
            </a:r>
            <a:r>
              <a:rPr lang="en-US" sz="2800" dirty="0"/>
              <a:t> </a:t>
            </a:r>
            <a:r>
              <a:rPr lang="en-US" sz="2800" dirty="0" err="1"/>
              <a:t>cà</a:t>
            </a:r>
            <a:r>
              <a:rPr lang="en-US" sz="2800" dirty="0"/>
              <a:t> </a:t>
            </a:r>
            <a:r>
              <a:rPr lang="en-US" sz="2800" dirty="0" err="1"/>
              <a:t>phê</a:t>
            </a:r>
            <a:r>
              <a:rPr lang="en-US" sz="2800" dirty="0"/>
              <a:t>. </a:t>
            </a:r>
            <a:r>
              <a:rPr lang="en-US" sz="2800" dirty="0" err="1"/>
              <a:t>Hãy</a:t>
            </a:r>
            <a:r>
              <a:rPr lang="en-US" sz="2800" dirty="0"/>
              <a:t> minh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cà</a:t>
            </a:r>
            <a:r>
              <a:rPr lang="en-US" sz="2800" dirty="0"/>
              <a:t> </a:t>
            </a:r>
            <a:r>
              <a:rPr lang="en-US" sz="2800" dirty="0" err="1"/>
              <a:t>phê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Nam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2"/>
            <a:ext cx="2343150" cy="1952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026861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620688"/>
            <a:ext cx="8229600" cy="4389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 smtClean="0">
                <a:cs typeface="Times New Roman" pitchFamily="18" charset="0"/>
              </a:rPr>
              <a:t>Giải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thích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mỗi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phát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biểu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sau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bằng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cách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sử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dụng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đồ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thị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cung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và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cầu</a:t>
            </a:r>
            <a:endParaRPr lang="en-US" sz="3200" dirty="0" smtClean="0"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cs typeface="Times New Roman" pitchFamily="18" charset="0"/>
              </a:rPr>
              <a:t>Hạn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hán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kéo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dài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làm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mất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mùa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giá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lúa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đã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tăng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lên</a:t>
            </a:r>
            <a:r>
              <a:rPr lang="en-US" sz="3200" dirty="0" smtClean="0"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smtClean="0">
                <a:cs typeface="Times New Roman" pitchFamily="18" charset="0"/>
              </a:rPr>
              <a:t>Khi </a:t>
            </a:r>
            <a:r>
              <a:rPr lang="en-US" sz="3200" dirty="0">
                <a:cs typeface="Times New Roman" pitchFamily="18" charset="0"/>
              </a:rPr>
              <a:t>cam </a:t>
            </a:r>
            <a:r>
              <a:rPr lang="en-US" sz="3200" dirty="0" err="1">
                <a:cs typeface="Times New Roman" pitchFamily="18" charset="0"/>
              </a:rPr>
              <a:t>mất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mùa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giá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nước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ép</a:t>
            </a:r>
            <a:r>
              <a:rPr lang="en-US" sz="3200" dirty="0">
                <a:cs typeface="Times New Roman" pitchFamily="18" charset="0"/>
              </a:rPr>
              <a:t> cam </a:t>
            </a:r>
            <a:r>
              <a:rPr lang="en-US" sz="3200" dirty="0" err="1">
                <a:cs typeface="Times New Roman" pitchFamily="18" charset="0"/>
              </a:rPr>
              <a:t>gia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tăng</a:t>
            </a:r>
            <a:r>
              <a:rPr lang="en-US" sz="3200" dirty="0">
                <a:cs typeface="Times New Roman" pitchFamily="18" charset="0"/>
              </a:rPr>
              <a:t> ở </a:t>
            </a:r>
            <a:r>
              <a:rPr lang="en-US" sz="3200" dirty="0" err="1">
                <a:cs typeface="Times New Roman" pitchFamily="18" charset="0"/>
              </a:rPr>
              <a:t>khắp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các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siêu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thị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cả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nước</a:t>
            </a:r>
            <a:r>
              <a:rPr lang="en-US" sz="3200" dirty="0" smtClean="0"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cs typeface="Times New Roman" pitchFamily="18" charset="0"/>
              </a:rPr>
              <a:t>Một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nghiên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cứu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mới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đã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chứng</a:t>
            </a:r>
            <a:r>
              <a:rPr lang="en-US" sz="3200" dirty="0" smtClean="0">
                <a:cs typeface="Times New Roman" pitchFamily="18" charset="0"/>
              </a:rPr>
              <a:t> minh </a:t>
            </a:r>
            <a:r>
              <a:rPr lang="en-US" sz="3200" dirty="0" err="1" smtClean="0">
                <a:cs typeface="Times New Roman" pitchFamily="18" charset="0"/>
              </a:rPr>
              <a:t>rằng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uống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bia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tốt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hơn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uống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nước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ngọt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làm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giá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bia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tăng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lên</a:t>
            </a:r>
            <a:endParaRPr lang="en-US" sz="3200" dirty="0"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345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8" descr="http://taichinh.saga.vn/Upload/LePhuongTrang/Gacon/Chungkhoan/CophieuOT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480" y="188640"/>
            <a:ext cx="3043260" cy="30432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92088"/>
          </a:xfrm>
          <a:solidFill>
            <a:srgbClr val="FFFF00"/>
          </a:solidFill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smtClean="0">
                <a:solidFill>
                  <a:srgbClr val="FF0000"/>
                </a:solidFill>
                <a:cs typeface="Times New Roman" pitchFamily="18" charset="0"/>
              </a:rPr>
              <a:t>I. THỊ TRƯỜNG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158" y="3028326"/>
            <a:ext cx="8305800" cy="1143000"/>
          </a:xfrm>
          <a:prstGeom prst="rect">
            <a:avLst/>
          </a:prstGeom>
        </p:spPr>
        <p:txBody>
          <a:bodyPr lIns="0" rIns="0" bIns="0" anchor="b">
            <a:normAutofit fontScale="92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>
                <a:latin typeface="Times New Roman" pitchFamily="18" charset="0"/>
                <a:ea typeface="+mj-ea"/>
                <a:cs typeface="Times New Roman" pitchFamily="18" charset="0"/>
              </a:rPr>
              <a:t>Thị trường là sự dàn xếp giữa người bán và người mua trong trao đổi hàng hóa và dịch vụ</a:t>
            </a:r>
            <a:endParaRPr lang="en-US" sz="3600">
              <a:latin typeface="+mj-lt"/>
              <a:ea typeface="+mj-ea"/>
              <a:cs typeface="+mj-cs"/>
            </a:endParaRPr>
          </a:p>
        </p:txBody>
      </p:sp>
      <p:pic>
        <p:nvPicPr>
          <p:cNvPr id="8197" name="Picture 6" descr="http://baocongthuong.com.vn/Modules/CMS/Uploads/Users/20/2010_10_22/VO614I1ZSD_xkrautra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956624"/>
            <a:ext cx="3214688" cy="2201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9" name="Picture 10" descr="http://xpt.vn/Images/News/321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4314205"/>
            <a:ext cx="2857500" cy="2320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200" name="Picture 12" descr="http://phienbancu.tuoitre.vn/tianyon/ImageView.aspx?ThumbnailID=30129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4242772"/>
            <a:ext cx="3119438" cy="2071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202" name="Picture 10" descr="http://vvfc.vn/images/stories/dau%20gi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4290392"/>
            <a:ext cx="2667000" cy="2667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3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3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3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3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528" y="344810"/>
            <a:ext cx="9144000" cy="635918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2.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Thặng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dư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tiêu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dùng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thặng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dư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sản</a:t>
            </a:r>
            <a:r>
              <a:rPr lang="en-US" sz="3200" b="1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cs typeface="Times New Roman" pitchFamily="18" charset="0"/>
              </a:rPr>
              <a:t>xuất</a:t>
            </a:r>
            <a:endParaRPr lang="en-US" sz="3200" b="1" dirty="0" smtClean="0">
              <a:solidFill>
                <a:srgbClr val="00B050"/>
              </a:solidFill>
              <a:cs typeface="Times New Roman" pitchFamily="18" charset="0"/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237834" y="1483932"/>
            <a:ext cx="8229600" cy="38887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r>
              <a:rPr lang="en-US" sz="3600" smtClean="0">
                <a:solidFill>
                  <a:srgbClr val="FF0066"/>
                </a:solidFill>
                <a:cs typeface="Times New Roman" pitchFamily="18" charset="0"/>
              </a:rPr>
              <a:t>Thặng dư tiêu dùng:</a:t>
            </a:r>
            <a:r>
              <a:rPr lang="en-US" sz="360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smtClean="0">
                <a:cs typeface="Times New Roman" pitchFamily="18" charset="0"/>
              </a:rPr>
              <a:t>CS (Consumers Surplus)- là phần chênh lệch (hiệu số) giữa mức giá tối đa mà người tiêu dùng sẵn lòng trả với giá thực trả cho sản phẩm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endParaRPr lang="en-US" sz="320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endParaRPr lang="en-US" noProof="1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822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6818"/>
            <a:ext cx="9144000" cy="635918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2.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Thặng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dư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tiêu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dùng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thặng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dư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sản</a:t>
            </a:r>
            <a:r>
              <a:rPr lang="en-US" sz="32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cs typeface="Times New Roman" pitchFamily="18" charset="0"/>
              </a:rPr>
              <a:t>xuất</a:t>
            </a:r>
            <a:endParaRPr lang="en-US" sz="3200" b="1" dirty="0" smtClean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2185941"/>
            <a:ext cx="8229600" cy="38887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r>
              <a:rPr lang="en-AU" sz="3200" smtClean="0">
                <a:solidFill>
                  <a:srgbClr val="FF0066"/>
                </a:solidFill>
                <a:cs typeface="Times New Roman" pitchFamily="18" charset="0"/>
              </a:rPr>
              <a:t>Thặng </a:t>
            </a:r>
            <a:r>
              <a:rPr lang="en-AU" sz="3200">
                <a:solidFill>
                  <a:srgbClr val="FF0066"/>
                </a:solidFill>
                <a:cs typeface="Times New Roman" pitchFamily="18" charset="0"/>
              </a:rPr>
              <a:t>dư sản xuất: </a:t>
            </a:r>
            <a:r>
              <a:rPr lang="en-US" sz="3200">
                <a:cs typeface="Times New Roman" pitchFamily="18" charset="0"/>
              </a:rPr>
              <a:t> PS (Producers Surplus) là phần chênh lệch (hiệu số) giữa mức giá bán thực của sản phẩm với mức giá tối thiểu mà người bán sẵn lòng bán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endParaRPr lang="en-US" sz="3200" smtClean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endParaRPr lang="en-US" noProof="1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275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Line 3"/>
          <p:cNvSpPr>
            <a:spLocks noChangeAspect="1" noChangeShapeType="1"/>
          </p:cNvSpPr>
          <p:nvPr/>
        </p:nvSpPr>
        <p:spPr bwMode="auto">
          <a:xfrm>
            <a:off x="3941763" y="3894138"/>
            <a:ext cx="134937" cy="119062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9475" y="2905125"/>
            <a:ext cx="1981200" cy="993775"/>
            <a:chOff x="1557" y="2074"/>
            <a:chExt cx="1435" cy="710"/>
          </a:xfrm>
        </p:grpSpPr>
        <p:sp>
          <p:nvSpPr>
            <p:cNvPr id="109611" name="Line 5"/>
            <p:cNvSpPr>
              <a:spLocks noChangeShapeType="1"/>
            </p:cNvSpPr>
            <p:nvPr/>
          </p:nvSpPr>
          <p:spPr bwMode="auto">
            <a:xfrm flipV="1">
              <a:off x="1557" y="2238"/>
              <a:ext cx="727" cy="15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2" name="Line 6"/>
            <p:cNvSpPr>
              <a:spLocks noChangeShapeType="1"/>
            </p:cNvSpPr>
            <p:nvPr/>
          </p:nvSpPr>
          <p:spPr bwMode="auto">
            <a:xfrm flipV="1">
              <a:off x="1564" y="2074"/>
              <a:ext cx="485" cy="1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3" name="Line 7"/>
            <p:cNvSpPr>
              <a:spLocks noChangeShapeType="1"/>
            </p:cNvSpPr>
            <p:nvPr/>
          </p:nvSpPr>
          <p:spPr bwMode="auto">
            <a:xfrm flipV="1">
              <a:off x="1557" y="2150"/>
              <a:ext cx="607" cy="13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4" name="Line 8"/>
            <p:cNvSpPr>
              <a:spLocks noChangeShapeType="1"/>
            </p:cNvSpPr>
            <p:nvPr/>
          </p:nvSpPr>
          <p:spPr bwMode="auto">
            <a:xfrm flipV="1">
              <a:off x="1557" y="2327"/>
              <a:ext cx="852" cy="18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5" name="Line 9"/>
            <p:cNvSpPr>
              <a:spLocks noChangeShapeType="1"/>
            </p:cNvSpPr>
            <p:nvPr/>
          </p:nvSpPr>
          <p:spPr bwMode="auto">
            <a:xfrm flipV="1">
              <a:off x="1557" y="2407"/>
              <a:ext cx="970" cy="21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6" name="Line 10"/>
            <p:cNvSpPr>
              <a:spLocks noChangeShapeType="1"/>
            </p:cNvSpPr>
            <p:nvPr/>
          </p:nvSpPr>
          <p:spPr bwMode="auto">
            <a:xfrm flipV="1">
              <a:off x="1574" y="2467"/>
              <a:ext cx="1105" cy="26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7" name="Line 11"/>
            <p:cNvSpPr>
              <a:spLocks noChangeShapeType="1"/>
            </p:cNvSpPr>
            <p:nvPr/>
          </p:nvSpPr>
          <p:spPr bwMode="auto">
            <a:xfrm flipV="1">
              <a:off x="1932" y="2584"/>
              <a:ext cx="849" cy="1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8" name="Line 12"/>
            <p:cNvSpPr>
              <a:spLocks noChangeShapeType="1"/>
            </p:cNvSpPr>
            <p:nvPr/>
          </p:nvSpPr>
          <p:spPr bwMode="auto">
            <a:xfrm flipV="1">
              <a:off x="2352" y="2658"/>
              <a:ext cx="542" cy="1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9" name="Line 13"/>
            <p:cNvSpPr>
              <a:spLocks noChangeShapeType="1"/>
            </p:cNvSpPr>
            <p:nvPr/>
          </p:nvSpPr>
          <p:spPr bwMode="auto">
            <a:xfrm flipV="1">
              <a:off x="2721" y="2717"/>
              <a:ext cx="271" cy="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60713" y="3041650"/>
            <a:ext cx="1933575" cy="420688"/>
            <a:chOff x="2290" y="2172"/>
            <a:chExt cx="1400" cy="300"/>
          </a:xfrm>
        </p:grpSpPr>
        <p:sp>
          <p:nvSpPr>
            <p:cNvPr id="109609" name="Line 15"/>
            <p:cNvSpPr>
              <a:spLocks noChangeShapeType="1"/>
            </p:cNvSpPr>
            <p:nvPr/>
          </p:nvSpPr>
          <p:spPr bwMode="auto">
            <a:xfrm flipV="1">
              <a:off x="2290" y="2365"/>
              <a:ext cx="852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Text Box 16"/>
            <p:cNvSpPr txBox="1">
              <a:spLocks noChangeArrowheads="1"/>
            </p:cNvSpPr>
            <p:nvPr/>
          </p:nvSpPr>
          <p:spPr bwMode="auto">
            <a:xfrm>
              <a:off x="3151" y="2172"/>
              <a:ext cx="53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2" rIns="91422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CS</a:t>
              </a:r>
            </a:p>
          </p:txBody>
        </p:sp>
      </p:grpSp>
      <p:sp>
        <p:nvSpPr>
          <p:cNvPr id="109574" name="Line 17"/>
          <p:cNvSpPr>
            <a:spLocks noChangeShapeType="1"/>
          </p:cNvSpPr>
          <p:nvPr/>
        </p:nvSpPr>
        <p:spPr bwMode="auto">
          <a:xfrm>
            <a:off x="2827338" y="2928938"/>
            <a:ext cx="3019425" cy="207803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Line 18"/>
          <p:cNvSpPr>
            <a:spLocks noChangeShapeType="1"/>
          </p:cNvSpPr>
          <p:nvPr/>
        </p:nvSpPr>
        <p:spPr bwMode="auto">
          <a:xfrm flipV="1">
            <a:off x="2322513" y="2817813"/>
            <a:ext cx="3692525" cy="23383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6" name="Text Box 19"/>
          <p:cNvSpPr txBox="1">
            <a:spLocks noChangeArrowheads="1"/>
          </p:cNvSpPr>
          <p:nvPr/>
        </p:nvSpPr>
        <p:spPr bwMode="auto">
          <a:xfrm>
            <a:off x="5932488" y="2420938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09577" name="Text Box 20"/>
          <p:cNvSpPr txBox="1">
            <a:spLocks noChangeArrowheads="1"/>
          </p:cNvSpPr>
          <p:nvPr/>
        </p:nvSpPr>
        <p:spPr bwMode="auto">
          <a:xfrm>
            <a:off x="5837238" y="480218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101975" y="4205288"/>
            <a:ext cx="1062038" cy="741362"/>
            <a:chOff x="2247" y="3002"/>
            <a:chExt cx="769" cy="529"/>
          </a:xfrm>
        </p:grpSpPr>
        <p:sp>
          <p:nvSpPr>
            <p:cNvPr id="109607" name="Line 22"/>
            <p:cNvSpPr>
              <a:spLocks noChangeShapeType="1"/>
            </p:cNvSpPr>
            <p:nvPr/>
          </p:nvSpPr>
          <p:spPr bwMode="auto">
            <a:xfrm>
              <a:off x="2247" y="3002"/>
              <a:ext cx="50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8" name="Text Box 23"/>
            <p:cNvSpPr txBox="1">
              <a:spLocks noChangeArrowheads="1"/>
            </p:cNvSpPr>
            <p:nvPr/>
          </p:nvSpPr>
          <p:spPr bwMode="auto">
            <a:xfrm>
              <a:off x="2544" y="3245"/>
              <a:ext cx="4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2" rIns="91422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PS</a:t>
              </a:r>
            </a:p>
          </p:txBody>
        </p:sp>
      </p:grpSp>
      <p:sp>
        <p:nvSpPr>
          <p:cNvPr id="109579" name="Text Box 24"/>
          <p:cNvSpPr txBox="1">
            <a:spLocks noChangeArrowheads="1"/>
          </p:cNvSpPr>
          <p:nvPr/>
        </p:nvSpPr>
        <p:spPr bwMode="auto">
          <a:xfrm>
            <a:off x="6477000" y="5119688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09580" name="Text Box 25"/>
          <p:cNvSpPr txBox="1">
            <a:spLocks noChangeArrowheads="1"/>
          </p:cNvSpPr>
          <p:nvPr/>
        </p:nvSpPr>
        <p:spPr bwMode="auto">
          <a:xfrm>
            <a:off x="1371600" y="5356225"/>
            <a:ext cx="1674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09581" name="Line 26"/>
          <p:cNvSpPr>
            <a:spLocks noChangeShapeType="1"/>
          </p:cNvSpPr>
          <p:nvPr/>
        </p:nvSpPr>
        <p:spPr bwMode="auto">
          <a:xfrm>
            <a:off x="2159000" y="5297488"/>
            <a:ext cx="462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Line 27"/>
          <p:cNvSpPr>
            <a:spLocks noChangeShapeType="1"/>
          </p:cNvSpPr>
          <p:nvPr/>
        </p:nvSpPr>
        <p:spPr bwMode="auto">
          <a:xfrm flipV="1">
            <a:off x="2159000" y="2498725"/>
            <a:ext cx="0" cy="2774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3" name="Text Box 28"/>
          <p:cNvSpPr txBox="1">
            <a:spLocks noChangeArrowheads="1"/>
          </p:cNvSpPr>
          <p:nvPr/>
        </p:nvSpPr>
        <p:spPr bwMode="auto">
          <a:xfrm>
            <a:off x="1744663" y="2133600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90675" y="3630613"/>
            <a:ext cx="3448050" cy="2141537"/>
            <a:chOff x="1152" y="2592"/>
            <a:chExt cx="2498" cy="1529"/>
          </a:xfrm>
        </p:grpSpPr>
        <p:sp>
          <p:nvSpPr>
            <p:cNvPr id="109602" name="Text Box 30"/>
            <p:cNvSpPr txBox="1">
              <a:spLocks noChangeArrowheads="1"/>
            </p:cNvSpPr>
            <p:nvPr/>
          </p:nvSpPr>
          <p:spPr bwMode="auto">
            <a:xfrm>
              <a:off x="2949" y="3835"/>
              <a:ext cx="47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2" rIns="91422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Qe</a:t>
              </a:r>
            </a:p>
          </p:txBody>
        </p:sp>
        <p:sp>
          <p:nvSpPr>
            <p:cNvPr id="109603" name="Line 31"/>
            <p:cNvSpPr>
              <a:spLocks noChangeShapeType="1"/>
            </p:cNvSpPr>
            <p:nvPr/>
          </p:nvSpPr>
          <p:spPr bwMode="auto">
            <a:xfrm>
              <a:off x="3112" y="2817"/>
              <a:ext cx="0" cy="953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4" name="Line 32"/>
            <p:cNvSpPr>
              <a:spLocks noChangeShapeType="1"/>
            </p:cNvSpPr>
            <p:nvPr/>
          </p:nvSpPr>
          <p:spPr bwMode="auto">
            <a:xfrm flipH="1">
              <a:off x="1565" y="2779"/>
              <a:ext cx="15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5" name="Text Box 33"/>
            <p:cNvSpPr txBox="1">
              <a:spLocks noChangeArrowheads="1"/>
            </p:cNvSpPr>
            <p:nvPr/>
          </p:nvSpPr>
          <p:spPr bwMode="auto">
            <a:xfrm>
              <a:off x="1152" y="2592"/>
              <a:ext cx="6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2" rIns="91422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Pe</a:t>
              </a:r>
            </a:p>
          </p:txBody>
        </p:sp>
        <p:sp>
          <p:nvSpPr>
            <p:cNvPr id="109606" name="Text Box 34"/>
            <p:cNvSpPr txBox="1">
              <a:spLocks noChangeArrowheads="1"/>
            </p:cNvSpPr>
            <p:nvPr/>
          </p:nvSpPr>
          <p:spPr bwMode="auto">
            <a:xfrm>
              <a:off x="3244" y="2662"/>
              <a:ext cx="4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2" rIns="91422" bIns="457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120900" y="3876675"/>
            <a:ext cx="1860550" cy="1165225"/>
            <a:chOff x="1536" y="2768"/>
            <a:chExt cx="1348" cy="832"/>
          </a:xfrm>
        </p:grpSpPr>
        <p:sp>
          <p:nvSpPr>
            <p:cNvPr id="109586" name="Line 36"/>
            <p:cNvSpPr>
              <a:spLocks noChangeShapeType="1"/>
            </p:cNvSpPr>
            <p:nvPr/>
          </p:nvSpPr>
          <p:spPr bwMode="auto">
            <a:xfrm>
              <a:off x="2746" y="2783"/>
              <a:ext cx="138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Line 37"/>
            <p:cNvSpPr>
              <a:spLocks noChangeShapeType="1"/>
            </p:cNvSpPr>
            <p:nvPr/>
          </p:nvSpPr>
          <p:spPr bwMode="auto">
            <a:xfrm>
              <a:off x="2612" y="2783"/>
              <a:ext cx="19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8" name="Line 38"/>
            <p:cNvSpPr>
              <a:spLocks noChangeShapeType="1"/>
            </p:cNvSpPr>
            <p:nvPr/>
          </p:nvSpPr>
          <p:spPr bwMode="auto">
            <a:xfrm>
              <a:off x="1652" y="2779"/>
              <a:ext cx="602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9" name="Line 39"/>
            <p:cNvSpPr>
              <a:spLocks noChangeShapeType="1"/>
            </p:cNvSpPr>
            <p:nvPr/>
          </p:nvSpPr>
          <p:spPr bwMode="auto">
            <a:xfrm>
              <a:off x="1567" y="3066"/>
              <a:ext cx="44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0" name="Line 40"/>
            <p:cNvSpPr>
              <a:spLocks noChangeShapeType="1"/>
            </p:cNvSpPr>
            <p:nvPr/>
          </p:nvSpPr>
          <p:spPr bwMode="auto">
            <a:xfrm>
              <a:off x="1558" y="2799"/>
              <a:ext cx="632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1" name="Line 41"/>
            <p:cNvSpPr>
              <a:spLocks noChangeShapeType="1"/>
            </p:cNvSpPr>
            <p:nvPr/>
          </p:nvSpPr>
          <p:spPr bwMode="auto">
            <a:xfrm>
              <a:off x="1744" y="2772"/>
              <a:ext cx="569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2" name="Line 42"/>
            <p:cNvSpPr>
              <a:spLocks noChangeShapeType="1"/>
            </p:cNvSpPr>
            <p:nvPr/>
          </p:nvSpPr>
          <p:spPr bwMode="auto">
            <a:xfrm>
              <a:off x="1888" y="2776"/>
              <a:ext cx="504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3" name="Line 43"/>
            <p:cNvSpPr>
              <a:spLocks noChangeShapeType="1"/>
            </p:cNvSpPr>
            <p:nvPr/>
          </p:nvSpPr>
          <p:spPr bwMode="auto">
            <a:xfrm>
              <a:off x="1559" y="2886"/>
              <a:ext cx="569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4" name="Line 44"/>
            <p:cNvSpPr>
              <a:spLocks noChangeShapeType="1"/>
            </p:cNvSpPr>
            <p:nvPr/>
          </p:nvSpPr>
          <p:spPr bwMode="auto">
            <a:xfrm>
              <a:off x="2031" y="2776"/>
              <a:ext cx="444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5" name="Line 45"/>
            <p:cNvSpPr>
              <a:spLocks noChangeShapeType="1"/>
            </p:cNvSpPr>
            <p:nvPr/>
          </p:nvSpPr>
          <p:spPr bwMode="auto">
            <a:xfrm>
              <a:off x="2162" y="2784"/>
              <a:ext cx="364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6" name="Line 46"/>
            <p:cNvSpPr>
              <a:spLocks noChangeShapeType="1"/>
            </p:cNvSpPr>
            <p:nvPr/>
          </p:nvSpPr>
          <p:spPr bwMode="auto">
            <a:xfrm>
              <a:off x="2326" y="2768"/>
              <a:ext cx="31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7" name="Line 47"/>
            <p:cNvSpPr>
              <a:spLocks noChangeShapeType="1"/>
            </p:cNvSpPr>
            <p:nvPr/>
          </p:nvSpPr>
          <p:spPr bwMode="auto">
            <a:xfrm>
              <a:off x="2479" y="2784"/>
              <a:ext cx="25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8" name="Line 48"/>
            <p:cNvSpPr>
              <a:spLocks noChangeShapeType="1"/>
            </p:cNvSpPr>
            <p:nvPr/>
          </p:nvSpPr>
          <p:spPr bwMode="auto">
            <a:xfrm>
              <a:off x="1584" y="2976"/>
              <a:ext cx="44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9" name="Line 49"/>
            <p:cNvSpPr>
              <a:spLocks noChangeShapeType="1"/>
            </p:cNvSpPr>
            <p:nvPr/>
          </p:nvSpPr>
          <p:spPr bwMode="auto">
            <a:xfrm>
              <a:off x="1570" y="3162"/>
              <a:ext cx="35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0" name="Line 50"/>
            <p:cNvSpPr>
              <a:spLocks noChangeShapeType="1"/>
            </p:cNvSpPr>
            <p:nvPr/>
          </p:nvSpPr>
          <p:spPr bwMode="auto">
            <a:xfrm>
              <a:off x="1536" y="32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1" name="Line 51"/>
            <p:cNvSpPr>
              <a:spLocks noChangeShapeType="1"/>
            </p:cNvSpPr>
            <p:nvPr/>
          </p:nvSpPr>
          <p:spPr bwMode="auto">
            <a:xfrm>
              <a:off x="1567" y="3408"/>
              <a:ext cx="20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1600" y="1124744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Lợi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ích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hội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được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smtClean="0">
                <a:solidFill>
                  <a:srgbClr val="FF0066"/>
                </a:solidFill>
                <a:latin typeface="+mj-lt"/>
              </a:rPr>
              <a:t>SB = CS + PS</a:t>
            </a:r>
            <a:endParaRPr lang="en-US" sz="3200" dirty="0">
              <a:solidFill>
                <a:srgbClr val="FF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1923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cs typeface="Times New Roman" pitchFamily="18" charset="0"/>
              </a:rPr>
              <a:t>Tính CS và PS cho thị trường kem: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63" y="1571625"/>
          <a:ext cx="7929561" cy="38941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57437"/>
                <a:gridCol w="2786062"/>
                <a:gridCol w="2786062"/>
              </a:tblGrid>
              <a:tr h="822942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Giá </a:t>
                      </a:r>
                    </a:p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đồng/cây)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cầu</a:t>
                      </a:r>
                      <a:endParaRPr lang="en-US" sz="24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cây</a:t>
                      </a:r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/ngày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cung</a:t>
                      </a:r>
                      <a:endParaRPr lang="en-US" sz="24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 cây</a:t>
                      </a:r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/ngày</a:t>
                      </a:r>
                      <a:r>
                        <a:rPr lang="en-US" sz="2400" baseline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</a:tr>
              <a:tr h="614239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4400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928687"/>
          </a:xfrm>
        </p:spPr>
        <p:txBody>
          <a:bodyPr/>
          <a:lstStyle/>
          <a:p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3. Trạng thái dư thừa và thiếu hụt</a:t>
            </a:r>
          </a:p>
        </p:txBody>
      </p:sp>
      <p:sp>
        <p:nvSpPr>
          <p:cNvPr id="67588" name="Line 17"/>
          <p:cNvSpPr>
            <a:spLocks noChangeShapeType="1"/>
          </p:cNvSpPr>
          <p:nvPr/>
        </p:nvSpPr>
        <p:spPr bwMode="auto">
          <a:xfrm>
            <a:off x="2827338" y="2928938"/>
            <a:ext cx="3019425" cy="207803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Line 18"/>
          <p:cNvSpPr>
            <a:spLocks noChangeShapeType="1"/>
          </p:cNvSpPr>
          <p:nvPr/>
        </p:nvSpPr>
        <p:spPr bwMode="auto">
          <a:xfrm flipV="1">
            <a:off x="2322513" y="2817813"/>
            <a:ext cx="3692525" cy="23383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19"/>
          <p:cNvSpPr txBox="1">
            <a:spLocks noChangeArrowheads="1"/>
          </p:cNvSpPr>
          <p:nvPr/>
        </p:nvSpPr>
        <p:spPr bwMode="auto">
          <a:xfrm>
            <a:off x="5932488" y="2420938"/>
            <a:ext cx="3698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67591" name="Text Box 20"/>
          <p:cNvSpPr txBox="1">
            <a:spLocks noChangeArrowheads="1"/>
          </p:cNvSpPr>
          <p:nvPr/>
        </p:nvSpPr>
        <p:spPr bwMode="auto">
          <a:xfrm>
            <a:off x="5837238" y="4802188"/>
            <a:ext cx="4651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67592" name="Text Box 24"/>
          <p:cNvSpPr txBox="1">
            <a:spLocks noChangeArrowheads="1"/>
          </p:cNvSpPr>
          <p:nvPr/>
        </p:nvSpPr>
        <p:spPr bwMode="auto">
          <a:xfrm>
            <a:off x="6477000" y="5119688"/>
            <a:ext cx="1371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67593" name="Text Box 25"/>
          <p:cNvSpPr txBox="1">
            <a:spLocks noChangeArrowheads="1"/>
          </p:cNvSpPr>
          <p:nvPr/>
        </p:nvSpPr>
        <p:spPr bwMode="auto">
          <a:xfrm>
            <a:off x="1629569" y="5229200"/>
            <a:ext cx="638175" cy="36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67594" name="Line 26"/>
          <p:cNvSpPr>
            <a:spLocks noChangeShapeType="1"/>
          </p:cNvSpPr>
          <p:nvPr/>
        </p:nvSpPr>
        <p:spPr bwMode="auto">
          <a:xfrm>
            <a:off x="2159000" y="5297488"/>
            <a:ext cx="462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27"/>
          <p:cNvSpPr>
            <a:spLocks noChangeShapeType="1"/>
          </p:cNvSpPr>
          <p:nvPr/>
        </p:nvSpPr>
        <p:spPr bwMode="auto">
          <a:xfrm flipH="1" flipV="1">
            <a:off x="2112963" y="1785938"/>
            <a:ext cx="46037" cy="3487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1785938" y="1643063"/>
            <a:ext cx="4651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67602" name="Text Box 30"/>
          <p:cNvSpPr txBox="1">
            <a:spLocks noChangeArrowheads="1"/>
          </p:cNvSpPr>
          <p:nvPr/>
        </p:nvSpPr>
        <p:spPr bwMode="auto">
          <a:xfrm>
            <a:off x="4070350" y="5372100"/>
            <a:ext cx="6508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3" name="Line 31"/>
          <p:cNvSpPr>
            <a:spLocks noChangeShapeType="1"/>
          </p:cNvSpPr>
          <p:nvPr/>
        </p:nvSpPr>
        <p:spPr bwMode="auto">
          <a:xfrm>
            <a:off x="4295775" y="3944938"/>
            <a:ext cx="0" cy="1335087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Line 32"/>
          <p:cNvSpPr>
            <a:spLocks noChangeShapeType="1"/>
          </p:cNvSpPr>
          <p:nvPr/>
        </p:nvSpPr>
        <p:spPr bwMode="auto">
          <a:xfrm flipH="1">
            <a:off x="2160588" y="3892550"/>
            <a:ext cx="2111375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05" name="Text Box 33"/>
          <p:cNvSpPr txBox="1">
            <a:spLocks noChangeArrowheads="1"/>
          </p:cNvSpPr>
          <p:nvPr/>
        </p:nvSpPr>
        <p:spPr bwMode="auto">
          <a:xfrm>
            <a:off x="1623889" y="3702422"/>
            <a:ext cx="427831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606" name="Text Box 34"/>
          <p:cNvSpPr txBox="1">
            <a:spLocks noChangeArrowheads="1"/>
          </p:cNvSpPr>
          <p:nvPr/>
        </p:nvSpPr>
        <p:spPr bwMode="auto">
          <a:xfrm>
            <a:off x="4478338" y="3729038"/>
            <a:ext cx="5603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67599" name="Text Box 33"/>
          <p:cNvSpPr txBox="1">
            <a:spLocks noChangeArrowheads="1"/>
          </p:cNvSpPr>
          <p:nvPr/>
        </p:nvSpPr>
        <p:spPr bwMode="auto">
          <a:xfrm>
            <a:off x="1714500" y="4286250"/>
            <a:ext cx="48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601" name="Text Box 33"/>
          <p:cNvSpPr txBox="1">
            <a:spLocks noChangeArrowheads="1"/>
          </p:cNvSpPr>
          <p:nvPr/>
        </p:nvSpPr>
        <p:spPr bwMode="auto">
          <a:xfrm>
            <a:off x="1643063" y="3071813"/>
            <a:ext cx="5524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2" rIns="91422" bIns="457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143125" y="3286125"/>
            <a:ext cx="3071813" cy="1588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57563" y="3286125"/>
            <a:ext cx="1928812" cy="1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43125" y="4572000"/>
            <a:ext cx="3071813" cy="1588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14688" y="4572000"/>
            <a:ext cx="1928812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571875" y="28575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Dư thừa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00438" y="4643438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Thiếu hụt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35696" y="3429000"/>
            <a:ext cx="0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7704" y="4011910"/>
            <a:ext cx="0" cy="353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313" y="1928813"/>
          <a:ext cx="6095999" cy="1736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890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32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32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33" marB="45633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857250"/>
            <a:ext cx="86439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en-US" sz="32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 Tính sản lượng và mức giá cân bằng cho biểu cung cầu sau: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063" y="3857625"/>
            <a:ext cx="82153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/>
            <a:r>
              <a:rPr lang="en-US" sz="32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Dư cung và dư cầu bao nhiêu nếu mức giá là: a) 12; b)20? Mô tả thay đổi của giá bởi hai vị trí (a) và (b).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389437"/>
          </a:xfrm>
        </p:spPr>
        <p:txBody>
          <a:bodyPr>
            <a:normAutofit/>
          </a:bodyPr>
          <a:lstStyle/>
          <a:p>
            <a:pPr algn="just"/>
            <a:r>
              <a:rPr lang="en-US" sz="3200" smtClean="0">
                <a:cs typeface="Times New Roman" pitchFamily="18" charset="0"/>
              </a:rPr>
              <a:t>Giả sử, đường cầu về cam được xác định bởi hàm số:</a:t>
            </a:r>
          </a:p>
          <a:p>
            <a:pPr algn="just">
              <a:buFont typeface="Wingdings 2" pitchFamily="18" charset="2"/>
              <a:buNone/>
            </a:pPr>
            <a:r>
              <a:rPr lang="en-US" sz="3200" i="1" smtClean="0">
                <a:cs typeface="Times New Roman" pitchFamily="18" charset="0"/>
              </a:rPr>
              <a:t>			Q= -</a:t>
            </a:r>
            <a:r>
              <a:rPr lang="en-US" sz="3200" smtClean="0">
                <a:cs typeface="Times New Roman" pitchFamily="18" charset="0"/>
              </a:rPr>
              <a:t>200 P + 10,000</a:t>
            </a:r>
          </a:p>
          <a:p>
            <a:pPr algn="just">
              <a:buFont typeface="Wingdings 2" pitchFamily="18" charset="2"/>
              <a:buNone/>
            </a:pPr>
            <a:r>
              <a:rPr lang="en-US" sz="3200" smtClean="0">
                <a:cs typeface="Times New Roman" pitchFamily="18" charset="0"/>
              </a:rPr>
              <a:t>với </a:t>
            </a:r>
            <a:r>
              <a:rPr lang="en-US" sz="3200" i="1" smtClean="0">
                <a:cs typeface="Times New Roman" pitchFamily="18" charset="0"/>
              </a:rPr>
              <a:t>Q </a:t>
            </a:r>
            <a:r>
              <a:rPr lang="en-US" sz="3200" smtClean="0">
                <a:cs typeface="Times New Roman" pitchFamily="18" charset="0"/>
              </a:rPr>
              <a:t>đo lường lượng cầu mỗi ngày (kg) và P giá bán cam (nghìn đồng).</a:t>
            </a:r>
          </a:p>
          <a:p>
            <a:pPr algn="just">
              <a:buFont typeface="Wingdings 2" pitchFamily="18" charset="2"/>
              <a:buNone/>
            </a:pPr>
            <a:r>
              <a:rPr lang="en-US" sz="3200" smtClean="0">
                <a:cs typeface="Times New Roman" pitchFamily="18" charset="0"/>
              </a:rPr>
              <a:t>Đường cung về cam được xác định bởi hàm số:  </a:t>
            </a:r>
          </a:p>
          <a:p>
            <a:pPr algn="just">
              <a:buFont typeface="Wingdings 2" pitchFamily="18" charset="2"/>
              <a:buNone/>
            </a:pPr>
            <a:r>
              <a:rPr lang="en-US" sz="3200" i="1" smtClean="0">
                <a:cs typeface="Times New Roman" pitchFamily="18" charset="0"/>
              </a:rPr>
              <a:t>Q =</a:t>
            </a:r>
            <a:r>
              <a:rPr lang="en-US" sz="3200" smtClean="0">
                <a:cs typeface="Times New Roman" pitchFamily="18" charset="0"/>
              </a:rPr>
              <a:t> 800 P</a:t>
            </a:r>
          </a:p>
          <a:p>
            <a:pPr algn="just">
              <a:buFont typeface="Wingdings 2" pitchFamily="18" charset="2"/>
              <a:buNone/>
            </a:pPr>
            <a:r>
              <a:rPr lang="en-US" sz="3200" smtClean="0">
                <a:cs typeface="Times New Roman" pitchFamily="18" charset="0"/>
              </a:rPr>
              <a:t>Tính giá và sản lượng cân bằng của cam? </a:t>
            </a:r>
          </a:p>
          <a:p>
            <a:pPr algn="just"/>
            <a:endParaRPr lang="en-US" sz="3200" smtClean="0"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7384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52" y="115491"/>
            <a:ext cx="2590800" cy="1762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" y="2332484"/>
            <a:ext cx="2400300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09" y="230123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52" y="4674443"/>
            <a:ext cx="2209800" cy="2066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4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74443"/>
            <a:ext cx="2571750" cy="1781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4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84984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27507" y="908720"/>
            <a:ext cx="1257597" cy="0"/>
          </a:xfrm>
          <a:prstGeom prst="straightConnector1">
            <a:avLst/>
          </a:prstGeom>
          <a:ln w="381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5776" y="44705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CTHH</a:t>
            </a:r>
            <a:endParaRPr lang="en-US" sz="240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3356992"/>
            <a:ext cx="1257597" cy="0"/>
          </a:xfrm>
          <a:prstGeom prst="straightConnector1">
            <a:avLst/>
          </a:prstGeom>
          <a:ln w="381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85281" y="2878931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CTĐQ</a:t>
            </a:r>
            <a:endParaRPr lang="en-US" sz="240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4323" y="5589240"/>
            <a:ext cx="1257597" cy="0"/>
          </a:xfrm>
          <a:prstGeom prst="straightConnector1">
            <a:avLst/>
          </a:prstGeom>
          <a:ln w="381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23828" y="511117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ĐQCT</a:t>
            </a:r>
            <a:endParaRPr lang="en-US" sz="240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68344" y="1988840"/>
            <a:ext cx="0" cy="1126133"/>
          </a:xfrm>
          <a:prstGeom prst="straightConnector1">
            <a:avLst/>
          </a:prstGeom>
          <a:ln w="3810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68344" y="230123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ĐQHT</a:t>
            </a:r>
            <a:endParaRPr lang="en-US" sz="240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184" y="270545"/>
            <a:ext cx="2924175" cy="1562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961844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6"/>
          <p:cNvSpPr>
            <a:spLocks noGrp="1"/>
          </p:cNvSpPr>
          <p:nvPr>
            <p:ph type="title"/>
          </p:nvPr>
        </p:nvSpPr>
        <p:spPr>
          <a:xfrm>
            <a:off x="0" y="-27384"/>
            <a:ext cx="9143999" cy="925512"/>
          </a:xfrm>
          <a:solidFill>
            <a:srgbClr val="FFFFCC"/>
          </a:solidFill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noProof="1" smtClean="0">
                <a:solidFill>
                  <a:srgbClr val="1B0EC2"/>
                </a:solidFill>
                <a:cs typeface="Times New Roman" pitchFamily="18" charset="0"/>
              </a:rPr>
              <a:t>II. CẦU (Demand)</a:t>
            </a:r>
            <a:endParaRPr lang="en-US" sz="4000" b="1" smtClean="0">
              <a:solidFill>
                <a:srgbClr val="1B0EC2"/>
              </a:solidFill>
              <a:cs typeface="Times New Roman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898128"/>
            <a:ext cx="8229600" cy="5627216"/>
          </a:xfrm>
        </p:spPr>
        <p:txBody>
          <a:bodyPr>
            <a:normAutofit fontScale="85000" lnSpcReduction="20000"/>
          </a:bodyPr>
          <a:lstStyle/>
          <a:p>
            <a:pPr marL="852678" indent="-742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Một </a:t>
            </a:r>
            <a:r>
              <a:rPr lang="en-US" sz="4000" b="1" dirty="0" err="1" smtClean="0">
                <a:solidFill>
                  <a:srgbClr val="7030A0"/>
                </a:solidFill>
                <a:cs typeface="Times New Roman" pitchFamily="18" charset="0"/>
              </a:rPr>
              <a:t>số</a:t>
            </a:r>
            <a:r>
              <a:rPr lang="en-US" sz="40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cs typeface="Times New Roman" pitchFamily="18" charset="0"/>
              </a:rPr>
              <a:t>khái</a:t>
            </a:r>
            <a:r>
              <a:rPr lang="en-US" sz="4000" b="1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rgbClr val="7030A0"/>
                </a:solidFill>
                <a:cs typeface="Times New Roman" pitchFamily="18" charset="0"/>
              </a:rPr>
              <a:t>niệm</a:t>
            </a:r>
            <a:r>
              <a:rPr lang="en-US" sz="4000" b="1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</a:p>
          <a:p>
            <a:pPr marL="852678" indent="-742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AutoNum type="arabicPeriod"/>
              <a:defRPr/>
            </a:pPr>
            <a:endParaRPr lang="en-US" sz="4000" b="1" dirty="0" smtClean="0">
              <a:solidFill>
                <a:srgbClr val="7030A0"/>
              </a:solidFill>
              <a:cs typeface="Times New Roman" pitchFamily="18" charset="0"/>
            </a:endParaRPr>
          </a:p>
          <a:p>
            <a:pPr marL="365760" indent="-256032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Char char=""/>
              <a:defRPr/>
            </a:pPr>
            <a:r>
              <a:rPr lang="en-US" sz="2800" dirty="0" err="1" smtClean="0">
                <a:cs typeface="Times New Roman" pitchFamily="18" charset="0"/>
              </a:rPr>
              <a:t>Cầu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err="1" smtClean="0">
                <a:cs typeface="Times New Roman" pitchFamily="18" charset="0"/>
              </a:rPr>
              <a:t>là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biểu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thị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những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số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lượng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hàng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hoá</a:t>
            </a:r>
            <a:r>
              <a:rPr lang="en-US" sz="2800" dirty="0" smtClean="0">
                <a:cs typeface="Times New Roman" pitchFamily="18" charset="0"/>
              </a:rPr>
              <a:t> hay </a:t>
            </a:r>
            <a:r>
              <a:rPr lang="en-US" sz="2800" dirty="0" err="1" smtClean="0">
                <a:cs typeface="Times New Roman" pitchFamily="18" charset="0"/>
              </a:rPr>
              <a:t>dịch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vụ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mà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người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mua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sẵn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lòng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mua</a:t>
            </a:r>
            <a:r>
              <a:rPr lang="en-US" sz="2800" dirty="0" smtClean="0">
                <a:cs typeface="Times New Roman" pitchFamily="18" charset="0"/>
              </a:rPr>
              <a:t> ở </a:t>
            </a:r>
            <a:r>
              <a:rPr lang="en-US" sz="2800" dirty="0" err="1" smtClean="0">
                <a:cs typeface="Times New Roman" pitchFamily="18" charset="0"/>
              </a:rPr>
              <a:t>những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mức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khác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nhau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trong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khoảng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thời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gian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với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giả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định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điều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kiện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khác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đổi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.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Char char=""/>
              <a:defRPr/>
            </a:pPr>
            <a:r>
              <a:rPr lang="en-US" sz="2800" dirty="0" err="1" smtClean="0">
                <a:cs typeface="Times New Roman" pitchFamily="18" charset="0"/>
              </a:rPr>
              <a:t>Nhu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err="1" smtClean="0">
                <a:cs typeface="Times New Roman" pitchFamily="18" charset="0"/>
              </a:rPr>
              <a:t>cầu</a:t>
            </a:r>
            <a:r>
              <a:rPr lang="en-US" sz="2800" smtClean="0">
                <a:cs typeface="Times New Roman" pitchFamily="18" charset="0"/>
              </a:rPr>
              <a:t>: mong muốn của người tiêu dùng về một hàng hóa hay dịch vụ nào đó</a:t>
            </a:r>
            <a:endParaRPr lang="en-US" sz="2800" dirty="0" smtClean="0">
              <a:cs typeface="Times New Roman" pitchFamily="18" charset="0"/>
            </a:endParaRPr>
          </a:p>
          <a:p>
            <a:pPr marL="365760" indent="-256032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3"/>
              <a:buChar char=""/>
              <a:defRPr/>
            </a:pPr>
            <a:r>
              <a:rPr lang="en-US" sz="2800" dirty="0" err="1" smtClean="0">
                <a:cs typeface="Times New Roman" pitchFamily="18" charset="0"/>
              </a:rPr>
              <a:t>Lượng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cầu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err="1">
                <a:cs typeface="Times New Roman" pitchFamily="18" charset="0"/>
              </a:rPr>
              <a:t>là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biểu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thị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những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số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lượng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hàng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hoá</a:t>
            </a:r>
            <a:r>
              <a:rPr lang="en-US" sz="2800" dirty="0">
                <a:cs typeface="Times New Roman" pitchFamily="18" charset="0"/>
              </a:rPr>
              <a:t> hay </a:t>
            </a:r>
            <a:r>
              <a:rPr lang="en-US" sz="2800" dirty="0" err="1">
                <a:cs typeface="Times New Roman" pitchFamily="18" charset="0"/>
              </a:rPr>
              <a:t>dịch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vụ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mà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người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sẵn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lòng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mua</a:t>
            </a:r>
            <a:r>
              <a:rPr lang="en-US" sz="2800" dirty="0">
                <a:cs typeface="Times New Roman" pitchFamily="18" charset="0"/>
              </a:rPr>
              <a:t> ở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mức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cs typeface="Times New Roman" pitchFamily="18" charset="0"/>
              </a:rPr>
              <a:t>giá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định</a:t>
            </a:r>
            <a:endParaRPr lang="en-US" sz="28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sz="4800" noProof="1" smtClean="0"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39752" y="3211389"/>
            <a:ext cx="1857375" cy="1587"/>
          </a:xfrm>
          <a:prstGeom prst="line">
            <a:avLst/>
          </a:prstGeom>
          <a:ln w="38100">
            <a:solidFill>
              <a:srgbClr val="CFF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0112" y="3211055"/>
            <a:ext cx="2273011" cy="1921"/>
          </a:xfrm>
          <a:prstGeom prst="line">
            <a:avLst/>
          </a:prstGeom>
          <a:ln w="38100">
            <a:solidFill>
              <a:srgbClr val="CFF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3672580"/>
            <a:ext cx="3214688" cy="1588"/>
          </a:xfrm>
          <a:prstGeom prst="line">
            <a:avLst/>
          </a:prstGeom>
          <a:ln w="38100">
            <a:solidFill>
              <a:srgbClr val="CFF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28184" y="3714212"/>
            <a:ext cx="2357438" cy="1587"/>
          </a:xfrm>
          <a:prstGeom prst="line">
            <a:avLst/>
          </a:prstGeom>
          <a:ln w="38100">
            <a:solidFill>
              <a:srgbClr val="CFF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76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6524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smtClean="0">
                <a:cs typeface="Times New Roman" pitchFamily="18" charset="0"/>
              </a:rPr>
              <a:t>Biểu cầu thị trường về Bắp (mỗi năm)</a:t>
            </a:r>
            <a:endParaRPr lang="en-US" sz="4000"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63" y="2071688"/>
          <a:ext cx="8072437" cy="398621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14500"/>
                <a:gridCol w="1857375"/>
                <a:gridCol w="2071687"/>
                <a:gridCol w="2428875"/>
              </a:tblGrid>
              <a:tr h="914399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Giá </a:t>
                      </a:r>
                    </a:p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đồng/kg)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cầu của A (Q 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) (kg)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cầu của B (Q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) (kg)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cầu thị trường (Q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+ Q</a:t>
                      </a:r>
                      <a:r>
                        <a:rPr lang="en-US" sz="18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+ ...)</a:t>
                      </a:r>
                      <a:endParaRPr lang="en-US" sz="18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(ngàn</a:t>
                      </a:r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 tấn)</a:t>
                      </a:r>
                      <a:endParaRPr lang="en-US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2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143500" y="2286000"/>
            <a:ext cx="428625" cy="3571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Times New Roman" pitchFamily="18" charset="0"/>
              </a:rPr>
              <a:t>Đồ thị đường cầu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1676400"/>
            <a:ext cx="5257800" cy="4767263"/>
            <a:chOff x="1488" y="1488"/>
            <a:chExt cx="2688" cy="2349"/>
          </a:xfrm>
        </p:grpSpPr>
        <p:sp>
          <p:nvSpPr>
            <p:cNvPr id="23567" name="Line 4"/>
            <p:cNvSpPr>
              <a:spLocks noChangeShapeType="1"/>
            </p:cNvSpPr>
            <p:nvPr/>
          </p:nvSpPr>
          <p:spPr bwMode="auto">
            <a:xfrm flipV="1">
              <a:off x="1824" y="1536"/>
              <a:ext cx="0" cy="20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5"/>
            <p:cNvSpPr>
              <a:spLocks noChangeShapeType="1"/>
            </p:cNvSpPr>
            <p:nvPr/>
          </p:nvSpPr>
          <p:spPr bwMode="auto">
            <a:xfrm>
              <a:off x="1824" y="3600"/>
              <a:ext cx="22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6"/>
            <p:cNvSpPr>
              <a:spLocks noChangeShapeType="1"/>
            </p:cNvSpPr>
            <p:nvPr/>
          </p:nvSpPr>
          <p:spPr bwMode="auto">
            <a:xfrm>
              <a:off x="1824" y="2064"/>
              <a:ext cx="1200" cy="14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7"/>
            <p:cNvSpPr>
              <a:spLocks noChangeShapeType="1"/>
            </p:cNvSpPr>
            <p:nvPr/>
          </p:nvSpPr>
          <p:spPr bwMode="auto">
            <a:xfrm>
              <a:off x="1824" y="264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8"/>
            <p:cNvSpPr>
              <a:spLocks noChangeShapeType="1"/>
            </p:cNvSpPr>
            <p:nvPr/>
          </p:nvSpPr>
          <p:spPr bwMode="auto">
            <a:xfrm>
              <a:off x="2292" y="2640"/>
              <a:ext cx="0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9"/>
            <p:cNvSpPr>
              <a:spLocks noChangeShapeType="1"/>
            </p:cNvSpPr>
            <p:nvPr/>
          </p:nvSpPr>
          <p:spPr bwMode="auto">
            <a:xfrm>
              <a:off x="1824" y="3168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0"/>
            <p:cNvSpPr>
              <a:spLocks noChangeShapeType="1"/>
            </p:cNvSpPr>
            <p:nvPr/>
          </p:nvSpPr>
          <p:spPr bwMode="auto">
            <a:xfrm>
              <a:off x="2712" y="3168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Text Box 11"/>
            <p:cNvSpPr txBox="1">
              <a:spLocks noChangeArrowheads="1"/>
            </p:cNvSpPr>
            <p:nvPr/>
          </p:nvSpPr>
          <p:spPr bwMode="auto">
            <a:xfrm>
              <a:off x="2256" y="240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A</a:t>
              </a:r>
            </a:p>
          </p:txBody>
        </p:sp>
        <p:sp>
          <p:nvSpPr>
            <p:cNvPr id="23575" name="Text Box 12"/>
            <p:cNvSpPr txBox="1">
              <a:spLocks noChangeArrowheads="1"/>
            </p:cNvSpPr>
            <p:nvPr/>
          </p:nvSpPr>
          <p:spPr bwMode="auto">
            <a:xfrm>
              <a:off x="2688" y="2964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B</a:t>
              </a:r>
            </a:p>
          </p:txBody>
        </p:sp>
        <p:sp>
          <p:nvSpPr>
            <p:cNvPr id="23576" name="Text Box 13"/>
            <p:cNvSpPr txBox="1">
              <a:spLocks noChangeArrowheads="1"/>
            </p:cNvSpPr>
            <p:nvPr/>
          </p:nvSpPr>
          <p:spPr bwMode="auto">
            <a:xfrm>
              <a:off x="3840" y="361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Q</a:t>
              </a:r>
            </a:p>
          </p:txBody>
        </p:sp>
        <p:sp>
          <p:nvSpPr>
            <p:cNvPr id="23577" name="Text Box 14"/>
            <p:cNvSpPr txBox="1">
              <a:spLocks noChangeArrowheads="1"/>
            </p:cNvSpPr>
            <p:nvPr/>
          </p:nvSpPr>
          <p:spPr bwMode="auto">
            <a:xfrm>
              <a:off x="1536" y="1488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P</a:t>
              </a:r>
            </a:p>
          </p:txBody>
        </p:sp>
        <p:sp>
          <p:nvSpPr>
            <p:cNvPr id="23578" name="Text Box 15"/>
            <p:cNvSpPr txBox="1">
              <a:spLocks noChangeArrowheads="1"/>
            </p:cNvSpPr>
            <p:nvPr/>
          </p:nvSpPr>
          <p:spPr bwMode="auto">
            <a:xfrm>
              <a:off x="1488" y="2544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P</a:t>
              </a:r>
              <a:r>
                <a:rPr lang="en-US" sz="2400" baseline="-25000">
                  <a:latin typeface="Lucida Sans Unicode" pitchFamily="34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23579" name="Text Box 16"/>
            <p:cNvSpPr txBox="1">
              <a:spLocks noChangeArrowheads="1"/>
            </p:cNvSpPr>
            <p:nvPr/>
          </p:nvSpPr>
          <p:spPr bwMode="auto">
            <a:xfrm>
              <a:off x="1524" y="2976"/>
              <a:ext cx="33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P</a:t>
              </a:r>
              <a:r>
                <a:rPr lang="en-US" sz="2400" baseline="-25000">
                  <a:latin typeface="Lucida Sans Unicode" pitchFamily="34" charset="0"/>
                </a:rPr>
                <a:t>1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23580" name="Text Box 17"/>
            <p:cNvSpPr txBox="1">
              <a:spLocks noChangeArrowheads="1"/>
            </p:cNvSpPr>
            <p:nvPr/>
          </p:nvSpPr>
          <p:spPr bwMode="auto">
            <a:xfrm>
              <a:off x="1584" y="3504"/>
              <a:ext cx="33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0</a:t>
              </a:r>
            </a:p>
          </p:txBody>
        </p:sp>
        <p:sp>
          <p:nvSpPr>
            <p:cNvPr id="23581" name="Text Box 18"/>
            <p:cNvSpPr txBox="1">
              <a:spLocks noChangeArrowheads="1"/>
            </p:cNvSpPr>
            <p:nvPr/>
          </p:nvSpPr>
          <p:spPr bwMode="auto">
            <a:xfrm>
              <a:off x="2064" y="360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Q</a:t>
              </a:r>
              <a:r>
                <a:rPr lang="en-US" sz="2400" baseline="-25000">
                  <a:latin typeface="Lucida Sans Unicode" pitchFamily="34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23582" name="Text Box 19"/>
            <p:cNvSpPr txBox="1">
              <a:spLocks noChangeArrowheads="1"/>
            </p:cNvSpPr>
            <p:nvPr/>
          </p:nvSpPr>
          <p:spPr bwMode="auto">
            <a:xfrm>
              <a:off x="2496" y="360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Q</a:t>
              </a:r>
              <a:r>
                <a:rPr lang="en-US" sz="2400" baseline="-25000">
                  <a:latin typeface="Lucida Sans Unicode" pitchFamily="34" charset="0"/>
                </a:rPr>
                <a:t>1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23583" name="Text Box 20"/>
            <p:cNvSpPr txBox="1">
              <a:spLocks noChangeArrowheads="1"/>
            </p:cNvSpPr>
            <p:nvPr/>
          </p:nvSpPr>
          <p:spPr bwMode="auto">
            <a:xfrm>
              <a:off x="2928" y="3264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Lucida Sans Unicode" pitchFamily="34" charset="0"/>
                </a:rPr>
                <a:t>D</a:t>
              </a:r>
              <a:r>
                <a:rPr lang="en-US" sz="2400" baseline="-25000">
                  <a:latin typeface="Lucida Sans Unicode" pitchFamily="34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</p:grpSp>
      <p:sp>
        <p:nvSpPr>
          <p:cNvPr id="23557" name="Text Box 21"/>
          <p:cNvSpPr txBox="1">
            <a:spLocks noChangeArrowheads="1"/>
          </p:cNvSpPr>
          <p:nvPr/>
        </p:nvSpPr>
        <p:spPr bwMode="auto">
          <a:xfrm>
            <a:off x="3186113" y="4357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Lucida Sans Unicode" pitchFamily="34" charset="0"/>
                <a:sym typeface="Symbol" pitchFamily="18" charset="2"/>
              </a:rPr>
              <a:t>P</a:t>
            </a:r>
          </a:p>
        </p:txBody>
      </p:sp>
      <p:sp>
        <p:nvSpPr>
          <p:cNvPr id="23558" name="Line 22"/>
          <p:cNvSpPr>
            <a:spLocks noChangeShapeType="1"/>
          </p:cNvSpPr>
          <p:nvPr/>
        </p:nvSpPr>
        <p:spPr bwMode="auto">
          <a:xfrm>
            <a:off x="3633788" y="4114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23"/>
          <p:cNvSpPr txBox="1">
            <a:spLocks noChangeArrowheads="1"/>
          </p:cNvSpPr>
          <p:nvPr/>
        </p:nvSpPr>
        <p:spPr bwMode="auto">
          <a:xfrm>
            <a:off x="3948113" y="52816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Lucida Sans Unicode" pitchFamily="34" charset="0"/>
                <a:sym typeface="Symbol" pitchFamily="18" charset="2"/>
              </a:rPr>
              <a:t>Q</a:t>
            </a:r>
          </a:p>
        </p:txBody>
      </p:sp>
      <p:sp>
        <p:nvSpPr>
          <p:cNvPr id="23560" name="Line 24"/>
          <p:cNvSpPr>
            <a:spLocks noChangeShapeType="1"/>
          </p:cNvSpPr>
          <p:nvPr/>
        </p:nvSpPr>
        <p:spPr bwMode="auto">
          <a:xfrm>
            <a:off x="3857625" y="52673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57688" y="2071688"/>
            <a:ext cx="25905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 a Q </a:t>
            </a:r>
            <a:r>
              <a:rPr lang="en-US" sz="36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71875" y="2786063"/>
            <a:ext cx="114300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714750" y="3214688"/>
            <a:ext cx="214312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 rot="20977395" flipH="1">
            <a:off x="4286250" y="4857750"/>
            <a:ext cx="357188" cy="35718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6000750" y="3071813"/>
            <a:ext cx="2857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= P / Q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2" presetClass="entr" presetSubtype="8" repeatCount="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xit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8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68 -0.10592 L -0.06042 -0.021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557" grpId="0"/>
      <p:bldP spid="23558" grpId="0" animBg="1"/>
      <p:bldP spid="23559" grpId="0"/>
      <p:bldP spid="23560" grpId="0" animBg="1"/>
      <p:bldP spid="27" grpId="0"/>
      <p:bldP spid="37" grpId="0"/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476D13-DA7C-4405-BBBD-1ADEACA59950}" type="slidenum">
              <a:rPr lang="en-US" altLang="vi-V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0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97750"/>
            <a:ext cx="8047037" cy="463763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altLang="vi-VN" sz="2800" noProof="1" smtClean="0">
                <a:latin typeface="+mj-lt"/>
              </a:rPr>
              <a:t>Hàm cầu:</a:t>
            </a:r>
            <a:endParaRPr lang="en-US" altLang="vi-VN" sz="2800" smtClean="0">
              <a:latin typeface="+mj-lt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		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 = f(P, I, Taste,</a:t>
            </a:r>
            <a:r>
              <a:rPr lang="en-US" altLang="vi-VN" sz="28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P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,…).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- Khi giả định các nhân tố khác giá ảnh hưởng đến cầu là không thay đổi, khi đó ta có hàm cầu theo giá: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		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 = f(P)</a:t>
            </a:r>
            <a:r>
              <a:rPr lang="en-US" altLang="vi-VN" sz="280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- Hàm cầu theo giá dạng tuyến tính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vi-VN" sz="2800" smtClean="0">
                <a:latin typeface="+mj-lt"/>
              </a:rPr>
              <a:t>		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vi-VN" sz="2800" baseline="-25000" noProof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vi-VN" sz="2800" noProof="1" smtClean="0">
                <a:solidFill>
                  <a:srgbClr val="FF0000"/>
                </a:solidFill>
                <a:latin typeface="+mj-lt"/>
              </a:rPr>
              <a:t> = 1/</a:t>
            </a:r>
            <a:r>
              <a:rPr lang="en-US" altLang="vi-VN" sz="2800" smtClean="0">
                <a:solidFill>
                  <a:srgbClr val="FF0000"/>
                </a:solidFill>
                <a:latin typeface="+mj-lt"/>
              </a:rPr>
              <a:t>a*P – b/a.</a:t>
            </a:r>
            <a:endParaRPr lang="en-US" altLang="vi-VN" sz="3600" noProof="1" smtClean="0">
              <a:latin typeface="+mj-lt"/>
            </a:endParaRPr>
          </a:p>
        </p:txBody>
      </p:sp>
      <p:sp>
        <p:nvSpPr>
          <p:cNvPr id="8199" name="Rectangle 14"/>
          <p:cNvSpPr>
            <a:spLocks noChangeArrowheads="1"/>
          </p:cNvSpPr>
          <p:nvPr/>
        </p:nvSpPr>
        <p:spPr bwMode="auto">
          <a:xfrm>
            <a:off x="1763688" y="476672"/>
            <a:ext cx="5112568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2000" b="1" noProof="1" smtClean="0">
                <a:latin typeface="+mj-lt"/>
              </a:rPr>
              <a:t>Cầu có thể được biểu diễn dưới dạng hàm số</a:t>
            </a:r>
            <a:endParaRPr lang="en-US" altLang="vi-VN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544401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1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8199" grpId="0" animBg="1"/>
      <p:bldP spid="819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1132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qua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bánh</a:t>
            </a:r>
            <a:r>
              <a:rPr lang="en-US" sz="2800" dirty="0" smtClean="0"/>
              <a:t> </a:t>
            </a:r>
            <a:r>
              <a:rPr lang="en-US" sz="2800" dirty="0" err="1" smtClean="0"/>
              <a:t>mì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313" y="2357438"/>
          <a:ext cx="6095999" cy="1158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943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</a:tr>
              <a:tr h="579438"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3200" baseline="-2500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  <a:tc>
                  <a:txBody>
                    <a:bodyPr/>
                    <a:lstStyle/>
                    <a:p>
                      <a:r>
                        <a:rPr lang="en-US" sz="32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45" marB="45745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13934</TotalTime>
  <Words>1646</Words>
  <Application>Microsoft Office PowerPoint</Application>
  <PresentationFormat>On-screen Show (4:3)</PresentationFormat>
  <Paragraphs>460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Haettenschweiler</vt:lpstr>
      <vt:lpstr>Lucida Sans Unicode</vt:lpstr>
      <vt:lpstr>Symbol</vt:lpstr>
      <vt:lpstr>Times New Roman</vt:lpstr>
      <vt:lpstr>Verdana</vt:lpstr>
      <vt:lpstr>VNI-Top</vt:lpstr>
      <vt:lpstr>Wingdings</vt:lpstr>
      <vt:lpstr>Wingdings 2</vt:lpstr>
      <vt:lpstr>Wingdings 3</vt:lpstr>
      <vt:lpstr>Office Theme</vt:lpstr>
      <vt:lpstr>CHƯƠNG II CUNG, CẦU VÀ THỊ TRƯỜNG CÂN BẰNG</vt:lpstr>
      <vt:lpstr>MỤC TIÊU</vt:lpstr>
      <vt:lpstr>I. THỊ TRƯỜNG</vt:lpstr>
      <vt:lpstr>PowerPoint Presentation</vt:lpstr>
      <vt:lpstr>II. CẦU (Demand)</vt:lpstr>
      <vt:lpstr>Biểu cầu thị trường về Bắp (mỗi năm)</vt:lpstr>
      <vt:lpstr>Đồ thị đường cầu</vt:lpstr>
      <vt:lpstr>PowerPoint Presentation</vt:lpstr>
      <vt:lpstr>PowerPoint Presentation</vt:lpstr>
      <vt:lpstr>PowerPoint Presentation</vt:lpstr>
      <vt:lpstr>Cầu thị trường bao gồm tổng cầu cá nhân trên thị trường.</vt:lpstr>
      <vt:lpstr>3. Di chuyển và dịch chuyển đường cầu</vt:lpstr>
      <vt:lpstr>3. Di chuyển và dịch chuyển đường cầu</vt:lpstr>
      <vt:lpstr>3. Di chuyển và dịch chuyển đường cầu</vt:lpstr>
      <vt:lpstr>PowerPoint Presentation</vt:lpstr>
      <vt:lpstr>Biểu cung thị trường về Bắp mỗi năm</vt:lpstr>
      <vt:lpstr>Đồ thị đường cung</vt:lpstr>
      <vt:lpstr>PowerPoint Presentation</vt:lpstr>
      <vt:lpstr>PowerPoint Presentation</vt:lpstr>
      <vt:lpstr>PowerPoint Presentation</vt:lpstr>
      <vt:lpstr>3. Di chuyển và dịch chuyển đường cung</vt:lpstr>
      <vt:lpstr>3. Di chuyển và dịch chuyển đường cung</vt:lpstr>
      <vt:lpstr>3. Di chuyển và dịch chuyển đường cung</vt:lpstr>
      <vt:lpstr>III. THỊ TRƯỜNG CÂN BẰNG</vt:lpstr>
      <vt:lpstr>PowerPoint Presentation</vt:lpstr>
      <vt:lpstr>Cân bằng cung - cầu </vt:lpstr>
      <vt:lpstr>PowerPoint Presentation</vt:lpstr>
      <vt:lpstr>PowerPoint Presentation</vt:lpstr>
      <vt:lpstr>PowerPoint Presentation</vt:lpstr>
      <vt:lpstr>2. Thặng dư tiêu dùng và thặng dư sản xuất</vt:lpstr>
      <vt:lpstr>2. Thặng dư tiêu dùng và thặng dư sản xuất</vt:lpstr>
      <vt:lpstr>PowerPoint Presentation</vt:lpstr>
      <vt:lpstr>Tính CS và PS cho thị trường kem:</vt:lpstr>
      <vt:lpstr>3. Trạng thái dư thừa và thiếu hụt</vt:lpstr>
      <vt:lpstr>PowerPoint Presentation</vt:lpstr>
      <vt:lpstr>PowerPoint Presentation</vt:lpstr>
    </vt:vector>
  </TitlesOfParts>
  <Company>Mosfly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Chöông 2   CUNG, CAÀU VAØ GIAÙ CAÛ THÒ TRÖÔØNG</dc:title>
  <dc:creator>Mr. Le Phuc Nhan</dc:creator>
  <cp:lastModifiedBy>Dong</cp:lastModifiedBy>
  <cp:revision>729</cp:revision>
  <dcterms:created xsi:type="dcterms:W3CDTF">2005-03-20T12:18:23Z</dcterms:created>
  <dcterms:modified xsi:type="dcterms:W3CDTF">2021-10-02T01:20:58Z</dcterms:modified>
</cp:coreProperties>
</file>