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525" r:id="rId6"/>
    <p:sldId id="526" r:id="rId7"/>
    <p:sldId id="527" r:id="rId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2" autoAdjust="0"/>
    <p:restoredTop sz="94667" autoAdjust="0"/>
  </p:normalViewPr>
  <p:slideViewPr>
    <p:cSldViewPr snapToGrid="0">
      <p:cViewPr varScale="1">
        <p:scale>
          <a:sx n="74" d="100"/>
          <a:sy n="74" d="100"/>
        </p:scale>
        <p:origin x="1536" y="7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高校理科 力学分野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～斜面上の物体の運動～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24133B36-B0C7-D80B-1C19-ACCF49EC659C}"/>
              </a:ext>
            </a:extLst>
          </p:cNvPr>
          <p:cNvSpPr/>
          <p:nvPr/>
        </p:nvSpPr>
        <p:spPr>
          <a:xfrm rot="19946682">
            <a:off x="2354222" y="4468560"/>
            <a:ext cx="157833" cy="161622"/>
          </a:xfrm>
          <a:custGeom>
            <a:avLst/>
            <a:gdLst>
              <a:gd name="connsiteX0" fmla="*/ 243191 w 243191"/>
              <a:gd name="connsiteY0" fmla="*/ 0 h 249028"/>
              <a:gd name="connsiteX1" fmla="*/ 0 w 243191"/>
              <a:gd name="connsiteY1" fmla="*/ 0 h 249028"/>
              <a:gd name="connsiteX2" fmla="*/ 0 w 243191"/>
              <a:gd name="connsiteY2" fmla="*/ 249028 h 2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" h="249028">
                <a:moveTo>
                  <a:pt x="243191" y="0"/>
                </a:moveTo>
                <a:lnTo>
                  <a:pt x="0" y="0"/>
                </a:lnTo>
                <a:lnTo>
                  <a:pt x="0" y="24902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BB517BE-7F3E-CFD1-8A0A-172B4DB4E964}"/>
              </a:ext>
            </a:extLst>
          </p:cNvPr>
          <p:cNvSpPr txBox="1"/>
          <p:nvPr/>
        </p:nvSpPr>
        <p:spPr>
          <a:xfrm>
            <a:off x="2095079" y="4531421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3"/>
                </a:solidFill>
              </a:rPr>
              <a:t>●</a:t>
            </a:r>
            <a:endParaRPr kumimoji="1" lang="ja-JP" altLang="en-US" sz="1463" dirty="0">
              <a:solidFill>
                <a:schemeClr val="accent3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CD734519-A01F-C410-5CE6-C11196B51847}"/>
              </a:ext>
            </a:extLst>
          </p:cNvPr>
          <p:cNvSpPr txBox="1"/>
          <p:nvPr/>
        </p:nvSpPr>
        <p:spPr>
          <a:xfrm rot="19875216">
            <a:off x="3316317" y="3895600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C91AFAB-9B28-F6C3-0277-8B28D711CFFB}"/>
              </a:ext>
            </a:extLst>
          </p:cNvPr>
          <p:cNvSpPr txBox="1"/>
          <p:nvPr/>
        </p:nvSpPr>
        <p:spPr>
          <a:xfrm rot="19875216">
            <a:off x="3033069" y="3484298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1F3CEE1A-F5C8-F7BB-4F48-64140A6917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つの角度が等しいため，</a:t>
            </a:r>
            <a:r>
              <a:rPr lang="en-US" altLang="ja-JP" dirty="0"/>
              <a:t>? </a:t>
            </a:r>
            <a:r>
              <a:rPr lang="ja-JP" altLang="en-US" dirty="0"/>
              <a:t>は </a:t>
            </a:r>
            <a:r>
              <a:rPr lang="en-US" altLang="ja-JP" i="1" dirty="0">
                <a:solidFill>
                  <a:schemeClr val="accent6"/>
                </a:solidFill>
              </a:rPr>
              <a:t>θ</a:t>
            </a:r>
            <a:r>
              <a:rPr lang="en-US" altLang="ja-JP" dirty="0"/>
              <a:t> </a:t>
            </a:r>
            <a:r>
              <a:rPr lang="ja-JP" altLang="en-US" dirty="0"/>
              <a:t>と分かる．</a:t>
            </a:r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73A5EAFC-0C2E-AE48-F855-273AF19A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F002C487-1B9A-5773-A0D5-572520D2779E}"/>
              </a:ext>
            </a:extLst>
          </p:cNvPr>
          <p:cNvCxnSpPr>
            <a:cxnSpLocks/>
          </p:cNvCxnSpPr>
          <p:nvPr/>
        </p:nvCxnSpPr>
        <p:spPr>
          <a:xfrm flipH="1">
            <a:off x="1307697" y="2674414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93B5265-D4D8-759D-FAA0-46A03C30DF15}"/>
              </a:ext>
            </a:extLst>
          </p:cNvPr>
          <p:cNvCxnSpPr>
            <a:cxnSpLocks/>
          </p:cNvCxnSpPr>
          <p:nvPr/>
        </p:nvCxnSpPr>
        <p:spPr>
          <a:xfrm flipH="1">
            <a:off x="1313451" y="2674155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E188DE62-16D5-DCD4-2343-34738009073F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35531CAC-14B9-9EE2-78B9-86D382F49079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9FF320C5-362A-F661-18AE-301972253235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C6A34E03-DF9D-FC0F-265D-539AB496F69D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260FEE7-69D2-F968-1B27-747ED7FB741E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9C88EB92-C6F4-3D31-7250-CB6736E46146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357EADC-347A-4AC8-B93D-C4699024CC58}"/>
              </a:ext>
            </a:extLst>
          </p:cNvPr>
          <p:cNvSpPr txBox="1"/>
          <p:nvPr/>
        </p:nvSpPr>
        <p:spPr>
          <a:xfrm>
            <a:off x="2115256" y="4223300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/>
              <a:t>?</a:t>
            </a:r>
            <a:endParaRPr kumimoji="1" lang="ja-JP" altLang="en-US" sz="160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EE84D7A-81E2-DE76-7D35-B0EFA236A1F5}"/>
              </a:ext>
            </a:extLst>
          </p:cNvPr>
          <p:cNvGrpSpPr/>
          <p:nvPr/>
        </p:nvGrpSpPr>
        <p:grpSpPr>
          <a:xfrm>
            <a:off x="255570" y="3246316"/>
            <a:ext cx="3676142" cy="2005166"/>
            <a:chOff x="607625" y="2957973"/>
            <a:chExt cx="4524482" cy="2467897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A5D61F97-BF33-839B-31E2-DDE80DA6E023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99F42CBB-2DD6-D244-06F8-F4B90F682355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FB3DDF1F-1F18-5F5E-E7FB-04A74C1F4F08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i="1" dirty="0"/>
                <a:t>θ</a:t>
              </a:r>
              <a:endParaRPr kumimoji="1" lang="ja-JP" altLang="en-US" sz="200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40AC0DDC-BB28-C636-B519-C2BB4A1190E1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54DB2AC-4929-5784-19C2-EAE8D2B1DB91}"/>
              </a:ext>
            </a:extLst>
          </p:cNvPr>
          <p:cNvSpPr txBox="1"/>
          <p:nvPr/>
        </p:nvSpPr>
        <p:spPr>
          <a:xfrm>
            <a:off x="3668031" y="3330050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solidFill>
                <a:schemeClr val="accent4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09EFAF26-FC89-0A3E-9111-BBEE4157F0CB}"/>
              </a:ext>
            </a:extLst>
          </p:cNvPr>
          <p:cNvSpPr txBox="1"/>
          <p:nvPr/>
        </p:nvSpPr>
        <p:spPr>
          <a:xfrm>
            <a:off x="3889163" y="3525299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ln w="28575">
                  <a:noFill/>
                </a:ln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ln w="28575">
                <a:noFill/>
              </a:ln>
              <a:solidFill>
                <a:schemeClr val="accent4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603307C-6ADB-2323-8630-9A0ED31443E8}"/>
              </a:ext>
            </a:extLst>
          </p:cNvPr>
          <p:cNvSpPr/>
          <p:nvPr/>
        </p:nvSpPr>
        <p:spPr>
          <a:xfrm>
            <a:off x="2198707" y="5186576"/>
            <a:ext cx="1321956" cy="4090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同位角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B69538-F0A1-09AD-8AE9-4D43EF3E25C5}"/>
              </a:ext>
            </a:extLst>
          </p:cNvPr>
          <p:cNvSpPr/>
          <p:nvPr/>
        </p:nvSpPr>
        <p:spPr>
          <a:xfrm>
            <a:off x="4209839" y="3340885"/>
            <a:ext cx="1321956" cy="4090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錯角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93EE28D-7D2B-BC3C-861E-686760CB6D5A}"/>
              </a:ext>
            </a:extLst>
          </p:cNvPr>
          <p:cNvSpPr txBox="1"/>
          <p:nvPr/>
        </p:nvSpPr>
        <p:spPr>
          <a:xfrm>
            <a:off x="2080275" y="4229281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i="1">
                <a:solidFill>
                  <a:schemeClr val="accent6"/>
                </a:solidFill>
              </a:rPr>
              <a:t>θ</a:t>
            </a:r>
            <a:endParaRPr kumimoji="1" lang="ja-JP" altLang="en-US" sz="1600" i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7692E-6 -1.85185E-6 L -0.12965 0.1004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5128E-6 1.85185E-6 L 0.00144 0.0814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" y="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4" grpId="0"/>
      <p:bldP spid="85" grpId="0"/>
      <p:bldP spid="84" grpId="0"/>
      <p:bldP spid="83" grpId="0" uiExpand="1" build="p"/>
      <p:bldP spid="54" grpId="0" animBg="1"/>
      <p:bldP spid="55" grpId="0" animBg="1"/>
      <p:bldP spid="55" grpId="1" animBg="1"/>
      <p:bldP spid="55" grpId="2" animBg="1"/>
      <p:bldP spid="59" grpId="0" animBg="1"/>
      <p:bldP spid="60" grpId="0"/>
      <p:bldP spid="60" grpId="1"/>
      <p:bldP spid="73" grpId="0"/>
      <p:bldP spid="75" grpId="0"/>
      <p:bldP spid="76" grpId="0" animBg="1"/>
      <p:bldP spid="79" grpId="0" animBg="1"/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7F5C6F-9DF4-2CF6-4833-5767BEFE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F33D8914-8717-2ACD-0918-C1C9FD6EACD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58D6C308-4D53-F776-B9F5-E6B3DEE5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2D9FA21-A60F-61DF-462C-B68437D4199D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CF230CE7-DADC-BCD7-044A-B5670211ABD5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B44B2664-3B2B-0540-5A97-804E2B3441B9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EEE7964E-6052-22E9-5290-276A8DDBF77D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1A2CF7A2-8823-1FD3-99AC-B20D73030850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221BD9E6-8C37-1F7A-18FE-FEB9BA8C4FD7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9750FCF-6BE0-93CC-E2DE-52C87D68EA56}"/>
              </a:ext>
            </a:extLst>
          </p:cNvPr>
          <p:cNvSpPr txBox="1"/>
          <p:nvPr/>
        </p:nvSpPr>
        <p:spPr>
          <a:xfrm>
            <a:off x="2115256" y="4223300"/>
            <a:ext cx="306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?</a:t>
            </a:r>
            <a:endParaRPr kumimoji="1" lang="ja-JP" altLang="en-US" sz="1600" dirty="0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AA79DA43-B8E6-2442-708C-8DFC4D90C538}"/>
              </a:ext>
            </a:extLst>
          </p:cNvPr>
          <p:cNvGrpSpPr/>
          <p:nvPr/>
        </p:nvGrpSpPr>
        <p:grpSpPr>
          <a:xfrm>
            <a:off x="255570" y="3246316"/>
            <a:ext cx="3676142" cy="1998484"/>
            <a:chOff x="607625" y="2957973"/>
            <a:chExt cx="4524482" cy="2459673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9C978AA1-CD41-3EA4-9457-FA4555556EE3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5B594261-27DB-9263-A2AF-4B7E3CE187F6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D10774-F206-77F1-9E6F-8B044221D201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950" i="1" dirty="0"/>
                <a:t>θ</a:t>
              </a:r>
              <a:endParaRPr kumimoji="1" lang="ja-JP" altLang="en-US" sz="195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49C056A2-4CF8-EC90-F723-B00B9F7D5E78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537B93-7017-1952-3494-5FD455411D52}"/>
              </a:ext>
            </a:extLst>
          </p:cNvPr>
          <p:cNvSpPr txBox="1"/>
          <p:nvPr/>
        </p:nvSpPr>
        <p:spPr>
          <a:xfrm rot="16200000">
            <a:off x="3761873" y="3907423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aseline="30000" dirty="0"/>
              <a:t>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F3C57D-127B-C259-2B3C-6ED2A3147268}"/>
              </a:ext>
            </a:extLst>
          </p:cNvPr>
          <p:cNvSpPr txBox="1"/>
          <p:nvPr/>
        </p:nvSpPr>
        <p:spPr>
          <a:xfrm rot="16200000">
            <a:off x="1964243" y="4168956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aseline="30000" dirty="0"/>
              <a:t>≫</a:t>
            </a:r>
          </a:p>
        </p:txBody>
      </p:sp>
    </p:spTree>
    <p:extLst>
      <p:ext uri="{BB962C8B-B14F-4D97-AF65-F5344CB8AC3E}">
        <p14:creationId xmlns:p14="http://schemas.microsoft.com/office/powerpoint/2010/main" val="64409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ED9160-456F-529C-1F36-C3F3046D4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1AF93104-1795-3B9E-7D94-A47B356F5874}"/>
              </a:ext>
            </a:extLst>
          </p:cNvPr>
          <p:cNvCxnSpPr>
            <a:cxnSpLocks/>
          </p:cNvCxnSpPr>
          <p:nvPr/>
        </p:nvCxnSpPr>
        <p:spPr>
          <a:xfrm flipH="1">
            <a:off x="1464510" y="3152823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3A913D-1DA4-852D-3F1E-666D5BB19936}"/>
              </a:ext>
            </a:extLst>
          </p:cNvPr>
          <p:cNvSpPr txBox="1"/>
          <p:nvPr/>
        </p:nvSpPr>
        <p:spPr>
          <a:xfrm>
            <a:off x="2080275" y="4229281"/>
            <a:ext cx="306343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63" i="1" dirty="0">
                <a:solidFill>
                  <a:schemeClr val="accent6"/>
                </a:solidFill>
              </a:rPr>
              <a:t>θ</a:t>
            </a:r>
            <a:endParaRPr kumimoji="1" lang="ja-JP" altLang="en-US" sz="1463" i="1" dirty="0">
              <a:solidFill>
                <a:schemeClr val="accent6"/>
              </a:solidFill>
            </a:endParaRPr>
          </a:p>
        </p:txBody>
      </p:sp>
      <p:sp>
        <p:nvSpPr>
          <p:cNvPr id="66" name="フリーフォーム: 図形 65">
            <a:extLst>
              <a:ext uri="{FF2B5EF4-FFF2-40B4-BE49-F238E27FC236}">
                <a16:creationId xmlns:a16="http://schemas.microsoft.com/office/drawing/2014/main" id="{FBC6907F-B1C7-E1CB-1CC2-7171D1B2E72B}"/>
              </a:ext>
            </a:extLst>
          </p:cNvPr>
          <p:cNvSpPr/>
          <p:nvPr/>
        </p:nvSpPr>
        <p:spPr>
          <a:xfrm rot="19946682">
            <a:off x="2354222" y="4468560"/>
            <a:ext cx="157833" cy="161622"/>
          </a:xfrm>
          <a:custGeom>
            <a:avLst/>
            <a:gdLst>
              <a:gd name="connsiteX0" fmla="*/ 243191 w 243191"/>
              <a:gd name="connsiteY0" fmla="*/ 0 h 249028"/>
              <a:gd name="connsiteX1" fmla="*/ 0 w 243191"/>
              <a:gd name="connsiteY1" fmla="*/ 0 h 249028"/>
              <a:gd name="connsiteX2" fmla="*/ 0 w 243191"/>
              <a:gd name="connsiteY2" fmla="*/ 249028 h 249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191" h="249028">
                <a:moveTo>
                  <a:pt x="243191" y="0"/>
                </a:moveTo>
                <a:lnTo>
                  <a:pt x="0" y="0"/>
                </a:lnTo>
                <a:lnTo>
                  <a:pt x="0" y="24902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C7FE260-2B95-C0D7-B8DC-4C4AF195FCC6}"/>
              </a:ext>
            </a:extLst>
          </p:cNvPr>
          <p:cNvSpPr txBox="1"/>
          <p:nvPr/>
        </p:nvSpPr>
        <p:spPr>
          <a:xfrm rot="19875216">
            <a:off x="3316317" y="3895600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40B9F-BC9B-8F24-2736-61E6B1FCD07D}"/>
              </a:ext>
            </a:extLst>
          </p:cNvPr>
          <p:cNvSpPr txBox="1"/>
          <p:nvPr/>
        </p:nvSpPr>
        <p:spPr>
          <a:xfrm rot="19875216">
            <a:off x="3033069" y="3484298"/>
            <a:ext cx="561678" cy="420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aseline="30000" dirty="0"/>
              <a:t>&gt;</a:t>
            </a:r>
            <a:endParaRPr kumimoji="1" lang="ja-JP" altLang="en-US" sz="3200" baseline="30000" dirty="0"/>
          </a:p>
        </p:txBody>
      </p:sp>
      <p:sp>
        <p:nvSpPr>
          <p:cNvPr id="83" name="テキスト プレースホルダー 82">
            <a:extLst>
              <a:ext uri="{FF2B5EF4-FFF2-40B4-BE49-F238E27FC236}">
                <a16:creationId xmlns:a16="http://schemas.microsoft.com/office/drawing/2014/main" id="{E799919B-4E17-5136-BE8A-7F4A5396CC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斜面に</a:t>
            </a:r>
            <a:r>
              <a:rPr lang="ja-JP" altLang="en-US" dirty="0">
                <a:solidFill>
                  <a:schemeClr val="accent6"/>
                </a:solidFill>
              </a:rPr>
              <a:t>平行</a:t>
            </a:r>
            <a:r>
              <a:rPr lang="ja-JP" altLang="en-US" dirty="0"/>
              <a:t>・</a:t>
            </a:r>
            <a:r>
              <a:rPr lang="ja-JP" altLang="en-US" dirty="0">
                <a:solidFill>
                  <a:schemeClr val="accent6"/>
                </a:solidFill>
              </a:rPr>
              <a:t>鉛直</a:t>
            </a:r>
            <a:r>
              <a:rPr lang="ja-JP" altLang="en-US" dirty="0"/>
              <a:t>に，重力を分解したい．</a:t>
            </a:r>
            <a:endParaRPr lang="en-US" altLang="ja-JP" dirty="0"/>
          </a:p>
          <a:p>
            <a:r>
              <a:rPr lang="en-US" altLang="ja-JP" dirty="0"/>
              <a:t> ? </a:t>
            </a:r>
            <a:r>
              <a:rPr lang="ja-JP" altLang="en-US" dirty="0"/>
              <a:t>の角度が分かれば，重力を分解できる．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つの角度が等しいため，</a:t>
            </a:r>
            <a:r>
              <a:rPr lang="en-US" altLang="ja-JP" dirty="0"/>
              <a:t>? </a:t>
            </a:r>
            <a:r>
              <a:rPr lang="ja-JP" altLang="en-US" dirty="0"/>
              <a:t>は </a:t>
            </a:r>
            <a:r>
              <a:rPr lang="en-US" altLang="ja-JP" i="1" dirty="0">
                <a:solidFill>
                  <a:schemeClr val="accent6"/>
                </a:solidFill>
              </a:rPr>
              <a:t>θ</a:t>
            </a:r>
            <a:r>
              <a:rPr lang="en-US" altLang="ja-JP" dirty="0"/>
              <a:t> </a:t>
            </a:r>
            <a:r>
              <a:rPr lang="ja-JP" altLang="en-US" dirty="0"/>
              <a:t>と分かる．</a:t>
            </a:r>
          </a:p>
        </p:txBody>
      </p:sp>
      <p:sp>
        <p:nvSpPr>
          <p:cNvPr id="81" name="タイトル 80">
            <a:extLst>
              <a:ext uri="{FF2B5EF4-FFF2-40B4-BE49-F238E27FC236}">
                <a16:creationId xmlns:a16="http://schemas.microsoft.com/office/drawing/2014/main" id="{1B6AF4B5-99F5-9818-74DE-DBDE5F142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重力の分解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647570A3-1D45-4907-6472-0AE4152AA5B7}"/>
              </a:ext>
            </a:extLst>
          </p:cNvPr>
          <p:cNvCxnSpPr>
            <a:cxnSpLocks/>
          </p:cNvCxnSpPr>
          <p:nvPr/>
        </p:nvCxnSpPr>
        <p:spPr>
          <a:xfrm flipH="1">
            <a:off x="1307697" y="2674414"/>
            <a:ext cx="3676142" cy="199848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6F43C81F-6DE3-5D6B-CF84-8ADB00797901}"/>
              </a:ext>
            </a:extLst>
          </p:cNvPr>
          <p:cNvSpPr/>
          <p:nvPr/>
        </p:nvSpPr>
        <p:spPr>
          <a:xfrm rot="19893541">
            <a:off x="1722764" y="3641801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A3060F68-E963-FE02-4704-5CBD55505CA4}"/>
              </a:ext>
            </a:extLst>
          </p:cNvPr>
          <p:cNvSpPr/>
          <p:nvPr/>
        </p:nvSpPr>
        <p:spPr>
          <a:xfrm rot="19893541">
            <a:off x="1720113" y="3647068"/>
            <a:ext cx="854384" cy="53502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7CAD72B9-DBCF-FDA0-ED48-63AFEA375954}"/>
              </a:ext>
            </a:extLst>
          </p:cNvPr>
          <p:cNvCxnSpPr>
            <a:cxnSpLocks/>
          </p:cNvCxnSpPr>
          <p:nvPr/>
        </p:nvCxnSpPr>
        <p:spPr>
          <a:xfrm>
            <a:off x="2144378" y="3909313"/>
            <a:ext cx="0" cy="886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1558E3E-64BD-BD2D-2CC3-09DCE9D57249}"/>
              </a:ext>
            </a:extLst>
          </p:cNvPr>
          <p:cNvCxnSpPr>
            <a:cxnSpLocks/>
          </p:cNvCxnSpPr>
          <p:nvPr/>
        </p:nvCxnSpPr>
        <p:spPr>
          <a:xfrm>
            <a:off x="2155065" y="3909314"/>
            <a:ext cx="380784" cy="685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5AA70E1-8792-2E41-B237-6570FF9226E6}"/>
              </a:ext>
            </a:extLst>
          </p:cNvPr>
          <p:cNvCxnSpPr>
            <a:cxnSpLocks/>
          </p:cNvCxnSpPr>
          <p:nvPr/>
        </p:nvCxnSpPr>
        <p:spPr>
          <a:xfrm flipH="1">
            <a:off x="1719263" y="3909313"/>
            <a:ext cx="435803" cy="245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6F23FF34-63C4-9656-FC97-21657666506C}"/>
              </a:ext>
            </a:extLst>
          </p:cNvPr>
          <p:cNvSpPr/>
          <p:nvPr/>
        </p:nvSpPr>
        <p:spPr>
          <a:xfrm rot="5157145">
            <a:off x="2192238" y="4129543"/>
            <a:ext cx="69135" cy="196130"/>
          </a:xfrm>
          <a:custGeom>
            <a:avLst/>
            <a:gdLst>
              <a:gd name="connsiteX0" fmla="*/ 0 w 118413"/>
              <a:gd name="connsiteY0" fmla="*/ 0 h 291830"/>
              <a:gd name="connsiteX1" fmla="*/ 110247 w 118413"/>
              <a:gd name="connsiteY1" fmla="*/ 123217 h 291830"/>
              <a:gd name="connsiteX2" fmla="*/ 110247 w 118413"/>
              <a:gd name="connsiteY2" fmla="*/ 291830 h 291830"/>
              <a:gd name="connsiteX3" fmla="*/ 110247 w 118413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110247 w 110247"/>
              <a:gd name="connsiteY3" fmla="*/ 291830 h 291830"/>
              <a:gd name="connsiteX0" fmla="*/ 0 w 110247"/>
              <a:gd name="connsiteY0" fmla="*/ 0 h 291830"/>
              <a:gd name="connsiteX1" fmla="*/ 81300 w 110247"/>
              <a:gd name="connsiteY1" fmla="*/ 121514 h 291830"/>
              <a:gd name="connsiteX2" fmla="*/ 110247 w 110247"/>
              <a:gd name="connsiteY2" fmla="*/ 291830 h 291830"/>
              <a:gd name="connsiteX3" fmla="*/ 71575 w 110247"/>
              <a:gd name="connsiteY3" fmla="*/ 286840 h 291830"/>
              <a:gd name="connsiteX0" fmla="*/ 0 w 85121"/>
              <a:gd name="connsiteY0" fmla="*/ 0 h 286840"/>
              <a:gd name="connsiteX1" fmla="*/ 81300 w 85121"/>
              <a:gd name="connsiteY1" fmla="*/ 121514 h 286840"/>
              <a:gd name="connsiteX2" fmla="*/ 71575 w 85121"/>
              <a:gd name="connsiteY2" fmla="*/ 286840 h 286840"/>
              <a:gd name="connsiteX0" fmla="*/ 0 w 98401"/>
              <a:gd name="connsiteY0" fmla="*/ 0 h 283098"/>
              <a:gd name="connsiteX1" fmla="*/ 81300 w 98401"/>
              <a:gd name="connsiteY1" fmla="*/ 121514 h 283098"/>
              <a:gd name="connsiteX2" fmla="*/ 97772 w 98401"/>
              <a:gd name="connsiteY2" fmla="*/ 283098 h 283098"/>
              <a:gd name="connsiteX0" fmla="*/ 0 w 83673"/>
              <a:gd name="connsiteY0" fmla="*/ 0 h 241217"/>
              <a:gd name="connsiteX1" fmla="*/ 81300 w 83673"/>
              <a:gd name="connsiteY1" fmla="*/ 121514 h 241217"/>
              <a:gd name="connsiteX2" fmla="*/ 62540 w 83673"/>
              <a:gd name="connsiteY2" fmla="*/ 241217 h 241217"/>
              <a:gd name="connsiteX0" fmla="*/ 0 w 86147"/>
              <a:gd name="connsiteY0" fmla="*/ 0 h 191250"/>
              <a:gd name="connsiteX1" fmla="*/ 83641 w 86147"/>
              <a:gd name="connsiteY1" fmla="*/ 71547 h 191250"/>
              <a:gd name="connsiteX2" fmla="*/ 64881 w 86147"/>
              <a:gd name="connsiteY2" fmla="*/ 191250 h 191250"/>
              <a:gd name="connsiteX0" fmla="*/ 0 w 67415"/>
              <a:gd name="connsiteY0" fmla="*/ 0 h 191250"/>
              <a:gd name="connsiteX1" fmla="*/ 60319 w 67415"/>
              <a:gd name="connsiteY1" fmla="*/ 80639 h 191250"/>
              <a:gd name="connsiteX2" fmla="*/ 64881 w 67415"/>
              <a:gd name="connsiteY2" fmla="*/ 191250 h 191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15" h="191250">
                <a:moveTo>
                  <a:pt x="0" y="0"/>
                </a:moveTo>
                <a:cubicBezTo>
                  <a:pt x="45936" y="37289"/>
                  <a:pt x="49506" y="48764"/>
                  <a:pt x="60319" y="80639"/>
                </a:cubicBezTo>
                <a:cubicBezTo>
                  <a:pt x="71132" y="112514"/>
                  <a:pt x="66907" y="156807"/>
                  <a:pt x="64881" y="19125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75"/>
          </a:p>
        </p:txBody>
      </p: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6E70F895-B212-5845-DF73-B0DC2FE39061}"/>
              </a:ext>
            </a:extLst>
          </p:cNvPr>
          <p:cNvGrpSpPr/>
          <p:nvPr/>
        </p:nvGrpSpPr>
        <p:grpSpPr>
          <a:xfrm>
            <a:off x="255570" y="3246316"/>
            <a:ext cx="3676142" cy="1998484"/>
            <a:chOff x="607625" y="2957973"/>
            <a:chExt cx="4524482" cy="2459673"/>
          </a:xfrm>
        </p:grpSpPr>
        <p:sp>
          <p:nvSpPr>
            <p:cNvPr id="62" name="正方形/長方形 1">
              <a:extLst>
                <a:ext uri="{FF2B5EF4-FFF2-40B4-BE49-F238E27FC236}">
                  <a16:creationId xmlns:a16="http://schemas.microsoft.com/office/drawing/2014/main" id="{D0FD744C-BA89-2102-E688-02EA4696E7B8}"/>
                </a:ext>
              </a:extLst>
            </p:cNvPr>
            <p:cNvSpPr/>
            <p:nvPr/>
          </p:nvSpPr>
          <p:spPr>
            <a:xfrm>
              <a:off x="607625" y="2957973"/>
              <a:ext cx="4524482" cy="2459673"/>
            </a:xfrm>
            <a:custGeom>
              <a:avLst/>
              <a:gdLst>
                <a:gd name="connsiteX0" fmla="*/ 0 w 3085399"/>
                <a:gd name="connsiteY0" fmla="*/ 0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  <a:gd name="connsiteX4" fmla="*/ 0 w 3085399"/>
                <a:gd name="connsiteY4" fmla="*/ 0 h 1677335"/>
                <a:gd name="connsiteX0" fmla="*/ 0 w 3085399"/>
                <a:gd name="connsiteY0" fmla="*/ 1677335 h 1677335"/>
                <a:gd name="connsiteX1" fmla="*/ 3085399 w 3085399"/>
                <a:gd name="connsiteY1" fmla="*/ 0 h 1677335"/>
                <a:gd name="connsiteX2" fmla="*/ 3085399 w 3085399"/>
                <a:gd name="connsiteY2" fmla="*/ 1677335 h 1677335"/>
                <a:gd name="connsiteX3" fmla="*/ 0 w 3085399"/>
                <a:gd name="connsiteY3" fmla="*/ 1677335 h 167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5399" h="1677335">
                  <a:moveTo>
                    <a:pt x="0" y="1677335"/>
                  </a:moveTo>
                  <a:lnTo>
                    <a:pt x="3085399" y="0"/>
                  </a:lnTo>
                  <a:lnTo>
                    <a:pt x="3085399" y="1677335"/>
                  </a:lnTo>
                  <a:lnTo>
                    <a:pt x="0" y="1677335"/>
                  </a:lnTo>
                  <a:close/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3" name="フリーフォーム: 図形 62">
              <a:extLst>
                <a:ext uri="{FF2B5EF4-FFF2-40B4-BE49-F238E27FC236}">
                  <a16:creationId xmlns:a16="http://schemas.microsoft.com/office/drawing/2014/main" id="{397D82BF-6688-6CD2-ACD7-C3198CFF6DAD}"/>
                </a:ext>
              </a:extLst>
            </p:cNvPr>
            <p:cNvSpPr/>
            <p:nvPr/>
          </p:nvSpPr>
          <p:spPr>
            <a:xfrm>
              <a:off x="1282563" y="5057989"/>
              <a:ext cx="124199" cy="357319"/>
            </a:xfrm>
            <a:custGeom>
              <a:avLst/>
              <a:gdLst>
                <a:gd name="connsiteX0" fmla="*/ 0 w 118413"/>
                <a:gd name="connsiteY0" fmla="*/ 0 h 291830"/>
                <a:gd name="connsiteX1" fmla="*/ 110247 w 118413"/>
                <a:gd name="connsiteY1" fmla="*/ 123217 h 291830"/>
                <a:gd name="connsiteX2" fmla="*/ 110247 w 118413"/>
                <a:gd name="connsiteY2" fmla="*/ 291830 h 291830"/>
                <a:gd name="connsiteX3" fmla="*/ 110247 w 118413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110247 w 110247"/>
                <a:gd name="connsiteY3" fmla="*/ 291830 h 291830"/>
                <a:gd name="connsiteX0" fmla="*/ 0 w 110247"/>
                <a:gd name="connsiteY0" fmla="*/ 0 h 291830"/>
                <a:gd name="connsiteX1" fmla="*/ 81300 w 110247"/>
                <a:gd name="connsiteY1" fmla="*/ 121514 h 291830"/>
                <a:gd name="connsiteX2" fmla="*/ 110247 w 110247"/>
                <a:gd name="connsiteY2" fmla="*/ 291830 h 291830"/>
                <a:gd name="connsiteX3" fmla="*/ 71575 w 110247"/>
                <a:gd name="connsiteY3" fmla="*/ 286840 h 291830"/>
                <a:gd name="connsiteX0" fmla="*/ 0 w 85121"/>
                <a:gd name="connsiteY0" fmla="*/ 0 h 286840"/>
                <a:gd name="connsiteX1" fmla="*/ 81300 w 85121"/>
                <a:gd name="connsiteY1" fmla="*/ 121514 h 286840"/>
                <a:gd name="connsiteX2" fmla="*/ 71575 w 85121"/>
                <a:gd name="connsiteY2" fmla="*/ 286840 h 286840"/>
                <a:gd name="connsiteX0" fmla="*/ 0 w 98401"/>
                <a:gd name="connsiteY0" fmla="*/ 0 h 283098"/>
                <a:gd name="connsiteX1" fmla="*/ 81300 w 98401"/>
                <a:gd name="connsiteY1" fmla="*/ 121514 h 283098"/>
                <a:gd name="connsiteX2" fmla="*/ 97772 w 98401"/>
                <a:gd name="connsiteY2" fmla="*/ 283098 h 28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401" h="283098">
                  <a:moveTo>
                    <a:pt x="0" y="0"/>
                  </a:moveTo>
                  <a:cubicBezTo>
                    <a:pt x="45936" y="37289"/>
                    <a:pt x="65005" y="74331"/>
                    <a:pt x="81300" y="121514"/>
                  </a:cubicBezTo>
                  <a:cubicBezTo>
                    <a:pt x="97595" y="168697"/>
                    <a:pt x="99798" y="248655"/>
                    <a:pt x="97772" y="2830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B9448D6-AAA9-84F0-0B4A-AAECFBE4B01A}"/>
                </a:ext>
              </a:extLst>
            </p:cNvPr>
            <p:cNvSpPr txBox="1"/>
            <p:nvPr/>
          </p:nvSpPr>
          <p:spPr>
            <a:xfrm>
              <a:off x="1428710" y="4933427"/>
              <a:ext cx="377038" cy="482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950" i="1" dirty="0"/>
                <a:t>θ</a:t>
              </a:r>
              <a:endParaRPr kumimoji="1" lang="ja-JP" altLang="en-US" sz="1950" i="1" dirty="0"/>
            </a:p>
          </p:txBody>
        </p:sp>
        <p:sp>
          <p:nvSpPr>
            <p:cNvPr id="65" name="フリーフォーム: 図形 64">
              <a:extLst>
                <a:ext uri="{FF2B5EF4-FFF2-40B4-BE49-F238E27FC236}">
                  <a16:creationId xmlns:a16="http://schemas.microsoft.com/office/drawing/2014/main" id="{7BD2CFF5-555F-F41E-4DC6-8949B8C5A8E7}"/>
                </a:ext>
              </a:extLst>
            </p:cNvPr>
            <p:cNvSpPr/>
            <p:nvPr/>
          </p:nvSpPr>
          <p:spPr>
            <a:xfrm>
              <a:off x="4819447" y="5103010"/>
              <a:ext cx="306949" cy="314317"/>
            </a:xfrm>
            <a:custGeom>
              <a:avLst/>
              <a:gdLst>
                <a:gd name="connsiteX0" fmla="*/ 243191 w 243191"/>
                <a:gd name="connsiteY0" fmla="*/ 0 h 249028"/>
                <a:gd name="connsiteX1" fmla="*/ 0 w 243191"/>
                <a:gd name="connsiteY1" fmla="*/ 0 h 249028"/>
                <a:gd name="connsiteX2" fmla="*/ 0 w 243191"/>
                <a:gd name="connsiteY2" fmla="*/ 249028 h 24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191" h="249028">
                  <a:moveTo>
                    <a:pt x="243191" y="0"/>
                  </a:moveTo>
                  <a:lnTo>
                    <a:pt x="0" y="0"/>
                  </a:lnTo>
                  <a:lnTo>
                    <a:pt x="0" y="24902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75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CB3248B-1FCA-E6EF-4CB1-3EFA783BD714}"/>
              </a:ext>
            </a:extLst>
          </p:cNvPr>
          <p:cNvSpPr txBox="1"/>
          <p:nvPr/>
        </p:nvSpPr>
        <p:spPr>
          <a:xfrm>
            <a:off x="3668031" y="3330050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solidFill>
                <a:schemeClr val="accent4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3C1DBE0-EC32-000D-9AF6-BBCD862C5501}"/>
              </a:ext>
            </a:extLst>
          </p:cNvPr>
          <p:cNvSpPr txBox="1"/>
          <p:nvPr/>
        </p:nvSpPr>
        <p:spPr>
          <a:xfrm>
            <a:off x="3889163" y="3525299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ln w="28575">
                  <a:noFill/>
                </a:ln>
                <a:solidFill>
                  <a:schemeClr val="accent4"/>
                </a:solidFill>
              </a:rPr>
              <a:t>●</a:t>
            </a:r>
            <a:endParaRPr kumimoji="1" lang="ja-JP" altLang="en-US" sz="1463" dirty="0">
              <a:ln w="28575">
                <a:noFill/>
              </a:ln>
              <a:solidFill>
                <a:schemeClr val="accent4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3D64F32D-D0F9-D41F-C3C7-6677A7C06BF5}"/>
              </a:ext>
            </a:extLst>
          </p:cNvPr>
          <p:cNvSpPr/>
          <p:nvPr/>
        </p:nvSpPr>
        <p:spPr>
          <a:xfrm>
            <a:off x="2198707" y="5186576"/>
            <a:ext cx="1321956" cy="40903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同位角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F6634B9-A005-258E-DA30-36F0E4AC2B89}"/>
              </a:ext>
            </a:extLst>
          </p:cNvPr>
          <p:cNvSpPr/>
          <p:nvPr/>
        </p:nvSpPr>
        <p:spPr>
          <a:xfrm>
            <a:off x="4209839" y="3340885"/>
            <a:ext cx="1321956" cy="4090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>
                <a:solidFill>
                  <a:schemeClr val="tx1"/>
                </a:solidFill>
              </a:rPr>
              <a:t>錯角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53FC34-0E88-1E96-4E51-71E6A30BE31E}"/>
              </a:ext>
            </a:extLst>
          </p:cNvPr>
          <p:cNvSpPr txBox="1"/>
          <p:nvPr/>
        </p:nvSpPr>
        <p:spPr>
          <a:xfrm>
            <a:off x="2095079" y="4531421"/>
            <a:ext cx="306343" cy="2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31" dirty="0">
                <a:solidFill>
                  <a:schemeClr val="accent3"/>
                </a:solidFill>
              </a:rPr>
              <a:t>●</a:t>
            </a:r>
            <a:endParaRPr kumimoji="1" lang="ja-JP" altLang="en-US" sz="1463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703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56F4D6-31A5-4692-BD03-E6D6534FF5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BCF84E-3EFE-4EC9-AB6C-7D53083CF2F0}">
  <ds:schemaRefs>
    <ds:schemaRef ds:uri="4952ab04-0ae3-4d00-bda6-702fdc5fffab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a9997899-e6ea-448c-9370-6665c1cb1ca9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412A431-86F1-4D8E-AC27-86C6F4A4DCAA}">
  <ds:schemaRefs>
    <ds:schemaRef ds:uri="4952ab04-0ae3-4d00-bda6-702fdc5fffab"/>
    <ds:schemaRef ds:uri="a9997899-e6ea-448c-9370-6665c1cb1ca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2435</TotalTime>
  <Words>231</Words>
  <Application>Microsoft Office PowerPoint</Application>
  <PresentationFormat>A4 210 x 297 mm</PresentationFormat>
  <Paragraphs>39</Paragraphs>
  <Slides>4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Arial</vt:lpstr>
      <vt:lpstr>Wingdings</vt:lpstr>
      <vt:lpstr>Template</vt:lpstr>
      <vt:lpstr>高校理科 力学分野 ～斜面上の物体の運動～</vt:lpstr>
      <vt:lpstr>重力の分解</vt:lpstr>
      <vt:lpstr>重力の分解</vt:lpstr>
      <vt:lpstr>重力の分解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Hojicya</dc:creator>
  <cp:lastModifiedBy>テラヤユウキ</cp:lastModifiedBy>
  <cp:revision>161</cp:revision>
  <cp:lastPrinted>2025-07-26T19:55:07Z</cp:lastPrinted>
  <dcterms:created xsi:type="dcterms:W3CDTF">2025-07-12T17:38:21Z</dcterms:created>
  <dcterms:modified xsi:type="dcterms:W3CDTF">2025-08-22T13:18:19Z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