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3" r:id="rId6"/>
    <p:sldId id="333" r:id="rId7"/>
    <p:sldId id="376" r:id="rId8"/>
    <p:sldId id="332" r:id="rId9"/>
    <p:sldId id="387" r:id="rId10"/>
    <p:sldId id="335" r:id="rId11"/>
    <p:sldId id="395" r:id="rId12"/>
    <p:sldId id="462" r:id="rId13"/>
    <p:sldId id="394" r:id="rId14"/>
    <p:sldId id="336" r:id="rId15"/>
    <p:sldId id="392" r:id="rId16"/>
  </p:sldIdLst>
  <p:sldSz cx="9906000" cy="6858000" type="A4"/>
  <p:notesSz cx="7104063" cy="10234613"/>
  <p:defaultTextStyle>
    <a:defPPr>
      <a:defRPr lang="en-US"/>
    </a:defPPr>
    <a:lvl1pPr marL="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5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94667" autoAdjust="0"/>
  </p:normalViewPr>
  <p:slideViewPr>
    <p:cSldViewPr snapToGrid="0">
      <p:cViewPr varScale="1">
        <p:scale>
          <a:sx n="107" d="100"/>
          <a:sy n="107" d="100"/>
        </p:scale>
        <p:origin x="1296" y="102"/>
      </p:cViewPr>
      <p:guideLst>
        <p:guide orient="horz" pos="1440"/>
        <p:guide pos="15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37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91D68A4-3080-DB10-A46F-97BFD0CC26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2F2363-DFEA-7A2B-2CE6-E1AA8701A9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CBB43-E31D-44A0-A53C-703516A088F9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B16FE3-5221-238E-D460-2DAC269E49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B5AC95-9C93-152E-BE48-A43D7E86BE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34-BF4B-405D-8914-167741DAB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8310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0F5249E7-E526-41BC-878D-DBB27AF3BCB6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895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9E39443-4C2A-4AA4-9DFB-12BD22F5B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73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_日付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2E60C66A-5246-0C33-7EFB-B03F24BFA4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0262" y="948258"/>
            <a:ext cx="5241925" cy="215476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1E0EC0E2-760D-335E-B4B2-F185B7AB77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025" y="4629151"/>
            <a:ext cx="5365750" cy="1716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32184" indent="-232184">
              <a:buFont typeface="Wingdings" panose="05000000000000000000" pitchFamily="2" charset="2"/>
              <a:buChar char="u"/>
              <a:defRPr sz="18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en-US" altLang="ja-JP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70B0BBE-9A5D-26A4-4CFA-B017A77E553F}"/>
              </a:ext>
            </a:extLst>
          </p:cNvPr>
          <p:cNvCxnSpPr>
            <a:cxnSpLocks/>
          </p:cNvCxnSpPr>
          <p:nvPr/>
        </p:nvCxnSpPr>
        <p:spPr>
          <a:xfrm flipH="1" flipV="1">
            <a:off x="454026" y="4008967"/>
            <a:ext cx="9458854" cy="423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テキスト プレースホルダー 14">
            <a:extLst>
              <a:ext uri="{FF2B5EF4-FFF2-40B4-BE49-F238E27FC236}">
                <a16:creationId xmlns:a16="http://schemas.microsoft.com/office/drawing/2014/main" id="{0DFCDE98-8427-3226-3E05-AC9346EB3C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（名前）</a:t>
            </a:r>
          </a:p>
        </p:txBody>
      </p:sp>
      <p:sp>
        <p:nvSpPr>
          <p:cNvPr id="4" name="テキスト プレースホルダー 14">
            <a:extLst>
              <a:ext uri="{FF2B5EF4-FFF2-40B4-BE49-F238E27FC236}">
                <a16:creationId xmlns:a16="http://schemas.microsoft.com/office/drawing/2014/main" id="{7C654B0C-B33A-8D8D-ACEC-BB834B95B8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（所属）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38704C9-B8A5-3B2A-734D-4CEEF6C32AF9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5588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89B81ED-3985-E7B4-FEB4-A9BD86E8D12D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6350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6FBA7A68-C898-560C-CB3E-ADD8B948CB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15743" y="677338"/>
            <a:ext cx="2483379" cy="541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20XX.XX.XX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B99BA9C-1175-8A0A-1481-F936CED2E7E7}"/>
              </a:ext>
            </a:extLst>
          </p:cNvPr>
          <p:cNvCxnSpPr>
            <a:cxnSpLocks/>
          </p:cNvCxnSpPr>
          <p:nvPr/>
        </p:nvCxnSpPr>
        <p:spPr>
          <a:xfrm flipH="1">
            <a:off x="7415741" y="12192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69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区切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sp>
        <p:nvSpPr>
          <p:cNvPr id="5" name="テキスト プレースホルダー 45">
            <a:extLst>
              <a:ext uri="{FF2B5EF4-FFF2-40B4-BE49-F238E27FC236}">
                <a16:creationId xmlns:a16="http://schemas.microsoft.com/office/drawing/2014/main" id="{203D433D-72F7-8B64-6191-AFA717FB80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4691" y="2647876"/>
            <a:ext cx="1114750" cy="1269598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48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C37C91-B49D-89A9-E0AC-8107531AC8E2}"/>
              </a:ext>
            </a:extLst>
          </p:cNvPr>
          <p:cNvCxnSpPr>
            <a:cxnSpLocks/>
          </p:cNvCxnSpPr>
          <p:nvPr/>
        </p:nvCxnSpPr>
        <p:spPr>
          <a:xfrm flipH="1">
            <a:off x="774691" y="5193467"/>
            <a:ext cx="913131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Google Shape;14;p3">
            <a:extLst>
              <a:ext uri="{FF2B5EF4-FFF2-40B4-BE49-F238E27FC236}">
                <a16:creationId xmlns:a16="http://schemas.microsoft.com/office/drawing/2014/main" id="{69C38065-EA1F-9A97-BBFE-4F92E612E1F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74691" y="4064718"/>
            <a:ext cx="913131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44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（タイトル）</a:t>
            </a:r>
            <a:endParaRPr/>
          </a:p>
        </p:txBody>
      </p:sp>
      <p:sp>
        <p:nvSpPr>
          <p:cNvPr id="8" name="Google Shape;16;p3">
            <a:extLst>
              <a:ext uri="{FF2B5EF4-FFF2-40B4-BE49-F238E27FC236}">
                <a16:creationId xmlns:a16="http://schemas.microsoft.com/office/drawing/2014/main" id="{9669B9E8-8BFE-9E3C-BD38-68177AB2768D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774691" y="5195583"/>
            <a:ext cx="9131310" cy="1150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78620" lvl="0" indent="-2786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n"/>
              <a:defRPr sz="18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ja-JP" altLang="en-US" dirty="0"/>
              <a:t>（サブタイトル）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374529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8F4FBA-23B1-E7BC-55EA-C92157C76A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94231" y="864129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46" name="テキスト プレースホルダー 45">
            <a:extLst>
              <a:ext uri="{FF2B5EF4-FFF2-40B4-BE49-F238E27FC236}">
                <a16:creationId xmlns:a16="http://schemas.microsoft.com/office/drawing/2014/main" id="{A02B195C-D26F-AEBF-35FD-AFFE38E679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86067" y="873076"/>
            <a:ext cx="938207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2016D126-5BFD-DCAD-051B-6AFFA7CB486E}"/>
              </a:ext>
            </a:extLst>
          </p:cNvPr>
          <p:cNvSpPr txBox="1"/>
          <p:nvPr/>
        </p:nvSpPr>
        <p:spPr>
          <a:xfrm>
            <a:off x="0" y="864129"/>
            <a:ext cx="2238723" cy="948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r>
              <a:rPr lang="ja-JP" altLang="en-US" sz="4388" b="0" dirty="0">
                <a:solidFill>
                  <a:srgbClr val="222222"/>
                </a:solidFill>
                <a:latin typeface="+mn-ea"/>
                <a:ea typeface="+mn-ea"/>
              </a:rPr>
              <a:t>目次</a:t>
            </a:r>
          </a:p>
        </p:txBody>
      </p:sp>
      <p:sp>
        <p:nvSpPr>
          <p:cNvPr id="48" name="テキスト プレースホルダー 45">
            <a:extLst>
              <a:ext uri="{FF2B5EF4-FFF2-40B4-BE49-F238E27FC236}">
                <a16:creationId xmlns:a16="http://schemas.microsoft.com/office/drawing/2014/main" id="{FF58D3B2-4F5A-697D-B687-F1780927D1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6067" y="2954992"/>
            <a:ext cx="938206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50" name="テキスト プレースホルダー 45">
            <a:extLst>
              <a:ext uri="{FF2B5EF4-FFF2-40B4-BE49-F238E27FC236}">
                <a16:creationId xmlns:a16="http://schemas.microsoft.com/office/drawing/2014/main" id="{DD732C78-41F6-EF18-3FA8-ED21F4BC6F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86067" y="5045379"/>
            <a:ext cx="938205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4960C4E-CEB3-B901-89C2-3CEA6ACA3694}"/>
              </a:ext>
            </a:extLst>
          </p:cNvPr>
          <p:cNvCxnSpPr>
            <a:cxnSpLocks/>
          </p:cNvCxnSpPr>
          <p:nvPr/>
        </p:nvCxnSpPr>
        <p:spPr>
          <a:xfrm>
            <a:off x="2238724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5">
            <a:extLst>
              <a:ext uri="{FF2B5EF4-FFF2-40B4-BE49-F238E27FC236}">
                <a16:creationId xmlns:a16="http://schemas.microsoft.com/office/drawing/2014/main" id="{910A060F-F713-D733-95DE-DEC083F78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906000" cy="118533"/>
          </a:xfrm>
          <a:prstGeom prst="rect">
            <a:avLst/>
          </a:prstGeom>
        </p:spPr>
      </p:pic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28F37403-90D7-BC04-FE36-2BFFC707CA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94231" y="2952750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5C8A0F62-5953-6705-A53D-7E6C608978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94231" y="5041371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80448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894DFE0A-23DB-321A-C61C-D109C8EFEFD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195131"/>
            <a:ext cx="9906000" cy="5336227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Arial" panose="020B0604020202020204" pitchFamily="34" charset="0"/>
              <a:buChar char="•"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603888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903F63D6-75C4-873E-9AEB-48A0A594F2B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4385887"/>
            <a:ext cx="9906000" cy="2145471"/>
          </a:xfrm>
          <a:prstGeom prst="rect">
            <a:avLst/>
          </a:prstGeom>
        </p:spPr>
        <p:txBody>
          <a:bodyPr anchor="ctr"/>
          <a:lstStyle>
            <a:lvl1pPr marL="571500" indent="-5715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C99DC69-B2BE-AF3C-2016-7072E86F3ADF}"/>
              </a:ext>
            </a:extLst>
          </p:cNvPr>
          <p:cNvCxnSpPr>
            <a:cxnSpLocks/>
          </p:cNvCxnSpPr>
          <p:nvPr userDrawn="1"/>
        </p:nvCxnSpPr>
        <p:spPr>
          <a:xfrm>
            <a:off x="529698" y="4385887"/>
            <a:ext cx="884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2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11CDBE10-81F4-8A38-6D5A-AF98C75BB63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53000" y="1195131"/>
            <a:ext cx="4953000" cy="5661084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  <a:endParaRPr kumimoji="1" lang="en-US" altLang="ja-JP" dirty="0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6271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E7852104-1467-691B-B27B-A4C34267C1C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8843505" cy="719689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sp>
        <p:nvSpPr>
          <p:cNvPr id="2" name="テキスト プレースホルダー 5">
            <a:extLst>
              <a:ext uri="{FF2B5EF4-FFF2-40B4-BE49-F238E27FC236}">
                <a16:creationId xmlns:a16="http://schemas.microsoft.com/office/drawing/2014/main" id="{DCB1C015-A3C0-D2EB-C569-9A9530B2046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732177"/>
            <a:ext cx="9906000" cy="424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4" name="テキスト プレースホルダー 11">
            <a:extLst>
              <a:ext uri="{FF2B5EF4-FFF2-40B4-BE49-F238E27FC236}">
                <a16:creationId xmlns:a16="http://schemas.microsoft.com/office/drawing/2014/main" id="{0D17589A-FF8B-457E-3793-602EE0F910F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3457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;p3">
            <a:extLst>
              <a:ext uri="{FF2B5EF4-FFF2-40B4-BE49-F238E27FC236}">
                <a16:creationId xmlns:a16="http://schemas.microsoft.com/office/drawing/2014/main" id="{B989BA91-A029-83C8-8B85-B5DC0A72F6E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080147" y="2430882"/>
            <a:ext cx="3745706" cy="19962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9345" b="0">
                <a:solidFill>
                  <a:schemeClr val="tx1"/>
                </a:solidFill>
                <a:latin typeface="+mn-ea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（終）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911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タイトル_下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5147" y="1921054"/>
            <a:ext cx="8595704" cy="4218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25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C70A53EF-E7EC-95B8-DF3A-83D09F5CC0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3696" y="1279551"/>
            <a:ext cx="9412301" cy="296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300" b="0">
                <a:latin typeface="+mn-lt"/>
                <a:ea typeface="+mn-ea"/>
              </a:defRPr>
            </a:lvl1pPr>
          </a:lstStyle>
          <a:p>
            <a:pPr lvl="0"/>
            <a:r>
              <a:rPr kumimoji="1" lang="ja-JP" altLang="en-US"/>
              <a:t>（サブタイトル）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7" y="453035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39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699" y="1244723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oogle Shape;146;p21">
            <a:extLst>
              <a:ext uri="{FF2B5EF4-FFF2-40B4-BE49-F238E27FC236}">
                <a16:creationId xmlns:a16="http://schemas.microsoft.com/office/drawing/2014/main" id="{C5F8DBA6-072D-66AB-C2DD-1E2533B620F3}"/>
              </a:ext>
            </a:extLst>
          </p:cNvPr>
          <p:cNvCxnSpPr/>
          <p:nvPr/>
        </p:nvCxnSpPr>
        <p:spPr>
          <a:xfrm rot="10800000">
            <a:off x="277686" y="6490233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" y="6490233"/>
            <a:ext cx="8595706" cy="3659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sp>
        <p:nvSpPr>
          <p:cNvPr id="4" name="テキスト プレースホルダー 11">
            <a:extLst>
              <a:ext uri="{FF2B5EF4-FFF2-40B4-BE49-F238E27FC236}">
                <a16:creationId xmlns:a16="http://schemas.microsoft.com/office/drawing/2014/main" id="{9FD305A1-D95A-F1D9-5FC6-6D21D043E91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5706" y="6492014"/>
            <a:ext cx="1310293" cy="365986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13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ja-JP" altLang="en-US"/>
              <a:t>名前の入力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5E2AAA37-2125-4324-A4EE-2D884FE2E14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3" y="1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6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0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3" r:id="rId2"/>
    <p:sldLayoutId id="2147483657" r:id="rId3"/>
    <p:sldLayoutId id="2147483666" r:id="rId4"/>
    <p:sldLayoutId id="2147483672" r:id="rId5"/>
    <p:sldLayoutId id="2147483673" r:id="rId6"/>
    <p:sldLayoutId id="2147483668" r:id="rId7"/>
    <p:sldLayoutId id="2147483667" r:id="rId8"/>
    <p:sldLayoutId id="2147483674" r:id="rId9"/>
  </p:sldLayoutIdLst>
  <p:hf hdr="0" ftr="0" dt="0"/>
  <p:txStyles>
    <p:titleStyle>
      <a:lvl1pPr algn="ctr" defTabSz="495350" rtl="0" eaLnBrk="1" latinLnBrk="0" hangingPunct="1">
        <a:spcBef>
          <a:spcPct val="0"/>
        </a:spcBef>
        <a:buNone/>
        <a:defRPr kumimoji="1" sz="23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55" indent="-185755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02472" indent="-154797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517" kern="1200">
          <a:solidFill>
            <a:schemeClr val="tx1"/>
          </a:solidFill>
          <a:latin typeface="+mn-lt"/>
          <a:ea typeface="+mn-ea"/>
          <a:cs typeface="+mn-cs"/>
        </a:defRPr>
      </a:lvl2pPr>
      <a:lvl3pPr marL="619187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6862" indent="-123838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4pPr>
      <a:lvl5pPr marL="1114537" indent="-123838" algn="l" defTabSz="495350" rtl="0" eaLnBrk="1" latinLnBrk="0" hangingPunct="1">
        <a:spcBef>
          <a:spcPct val="20000"/>
        </a:spcBef>
        <a:buFont typeface="Arial" pitchFamily="34" charset="0"/>
        <a:buChar char="»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5pPr>
      <a:lvl6pPr marL="136221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6pPr>
      <a:lvl7pPr marL="160988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7pPr>
      <a:lvl8pPr marL="185756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8pPr>
      <a:lvl9pPr marL="210523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76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9535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4302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9070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383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8604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733723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8139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x.com/hojicya_stud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43-CfukEgs?t=172" TargetMode="Externa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E43-CfukEgs?start=172&amp;feature=oembed" TargetMode="Externa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ristotle_Altemps_Inv8575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alileo-sustermans2.jp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abinoba.com/science/9720.html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43-CfukEgs?t=86" TargetMode="Externa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E43-CfukEgs?start=86&amp;feature=oembed" TargetMode="Externa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abinoba.com/science/9720.html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939978-DAE0-509B-8746-9CD0295F6C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4025" y="948260"/>
            <a:ext cx="5235046" cy="215899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中学理科 物理分野</a:t>
            </a:r>
            <a:endParaRPr kumimoji="1" lang="en-US" altLang="ja-JP" sz="4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～思考実験～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006FB-7360-663F-300D-D083AC6B32F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kumimoji="1" lang="en-US" altLang="ja-JP" sz="2000" dirty="0">
                <a:hlinkClick r:id="rId2"/>
              </a:rPr>
              <a:t>@hojicya_study</a:t>
            </a:r>
            <a:endParaRPr kumimoji="1" lang="ja-JP" altLang="en-US" sz="2000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4D7783-37F6-E1C3-6D6E-A13051B99D0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kumimoji="1" lang="ja-JP" altLang="en-US" sz="2000" dirty="0"/>
              <a:t>ほうじ茶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2E33FE69-0438-B936-B7E3-91746A1F44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kumimoji="1" lang="en-US" altLang="ja-JP" sz="2000" dirty="0"/>
              <a:t>Yr. 2025</a:t>
            </a:r>
            <a:endParaRPr kumimoji="1" lang="ja-JP" altLang="en-US" sz="2000" dirty="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2248125E-6993-14C1-E70F-B0AB3EAC28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46722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E29F6E3-FD4E-66A4-460C-40301D481F5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知りたいのは，</a:t>
            </a:r>
            <a:r>
              <a:rPr lang="ja-JP" altLang="en-US" sz="4400" dirty="0">
                <a:solidFill>
                  <a:schemeClr val="accent6"/>
                </a:solidFill>
              </a:rPr>
              <a:t>質量</a:t>
            </a:r>
            <a:r>
              <a:rPr kumimoji="1" lang="ja-JP" altLang="en-US" sz="4400" dirty="0">
                <a:solidFill>
                  <a:schemeClr val="accent6"/>
                </a:solidFill>
              </a:rPr>
              <a:t>によって落ちる時間が変わるの</a:t>
            </a:r>
            <a:r>
              <a:rPr lang="ja-JP" altLang="en-US" sz="4400" dirty="0">
                <a:solidFill>
                  <a:schemeClr val="accent6"/>
                </a:solidFill>
              </a:rPr>
              <a:t>か</a:t>
            </a:r>
            <a:r>
              <a:rPr lang="ja-JP" altLang="en-US" sz="4400" dirty="0"/>
              <a:t>．</a:t>
            </a:r>
            <a:endParaRPr lang="en-US" altLang="ja-JP" sz="4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ja-JP" altLang="en-US" sz="4400" dirty="0"/>
              <a:t>質量以外の条件を合わせることで，</a:t>
            </a:r>
            <a:r>
              <a:rPr lang="ja-JP" altLang="en-US" sz="4400" dirty="0">
                <a:solidFill>
                  <a:schemeClr val="accent6"/>
                </a:solidFill>
              </a:rPr>
              <a:t>原因と結果の関係が明らか</a:t>
            </a:r>
            <a:r>
              <a:rPr lang="ja-JP" altLang="en-US" sz="4400" dirty="0"/>
              <a:t>になる．</a:t>
            </a:r>
            <a:endParaRPr lang="en-US" altLang="ja-JP" sz="4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この実験方法を</a:t>
            </a:r>
            <a:r>
              <a:rPr kumimoji="1" lang="ja-JP" altLang="en-US" sz="4400" dirty="0">
                <a:solidFill>
                  <a:schemeClr val="accent6"/>
                </a:solidFill>
              </a:rPr>
              <a:t>対照実験</a:t>
            </a:r>
            <a:r>
              <a:rPr kumimoji="1" lang="ja-JP" altLang="en-US" sz="4400" dirty="0"/>
              <a:t>という．</a:t>
            </a:r>
            <a:endParaRPr kumimoji="1" lang="en-US" altLang="ja-JP" sz="4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白い羽の方が，</a:t>
            </a:r>
            <a:r>
              <a:rPr kumimoji="1" lang="ja-JP" altLang="en-US" sz="4400" dirty="0">
                <a:solidFill>
                  <a:schemeClr val="accent6"/>
                </a:solidFill>
              </a:rPr>
              <a:t>空気抵抗があった</a:t>
            </a:r>
            <a:r>
              <a:rPr kumimoji="1" lang="ja-JP" altLang="en-US" sz="4400" dirty="0"/>
              <a:t>と考えられる．</a:t>
            </a:r>
            <a:endParaRPr kumimoji="1" lang="en-US" altLang="ja-JP" sz="44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4637F52-6122-FF78-9134-530A4812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実験は条件を合わせる必要がある</a:t>
            </a:r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BA114DFE-0C1E-585D-2823-02AF9EF0500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37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BBB01BBF-2DA1-ADCB-AAB6-AE41CC10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00B0F0"/>
                </a:solidFill>
              </a:rPr>
              <a:t>ガリレオ</a:t>
            </a:r>
            <a:r>
              <a:rPr lang="ja-JP" altLang="en-US" dirty="0">
                <a:solidFill>
                  <a:srgbClr val="00B0F0"/>
                </a:solidFill>
              </a:rPr>
              <a:t>の疑問は正しかった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CACDF6-6F6B-8287-841D-8EEBA9658B5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baseline="30000" dirty="0"/>
              <a:t>[2] </a:t>
            </a:r>
            <a:r>
              <a:rPr lang="en-US" altLang="ja-JP" dirty="0">
                <a:hlinkClick r:id="rId3"/>
              </a:rPr>
              <a:t>https://youtu.be/E43-CfukEgs?t=172</a:t>
            </a:r>
            <a:endParaRPr lang="en-US" altLang="ja-JP" dirty="0"/>
          </a:p>
        </p:txBody>
      </p:sp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78879279-EFB8-C449-1625-8E68765DF8C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pic>
        <p:nvPicPr>
          <p:cNvPr id="6" name="オンライン メディア 5" title="Brian Cox visits the world's biggest vacuum | Human Universe - BBC">
            <a:hlinkClick r:id="" action="ppaction://media"/>
            <a:extLst>
              <a:ext uri="{FF2B5EF4-FFF2-40B4-BE49-F238E27FC236}">
                <a16:creationId xmlns:a16="http://schemas.microsoft.com/office/drawing/2014/main" id="{07404030-E2AF-3C26-CA3E-7B54EB69A6A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778122"/>
            <a:ext cx="9906000" cy="559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4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D89E7-EA1D-2E96-5E2C-766E298A6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5CFF12F2-80EF-D5B6-171F-646204971C8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71380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 dirty="0"/>
              <a:t>大きい石と小さい石，</a:t>
            </a:r>
            <a:r>
              <a:rPr lang="ja-JP" altLang="en-US" dirty="0">
                <a:solidFill>
                  <a:schemeClr val="accent6"/>
                </a:solidFill>
              </a:rPr>
              <a:t>どちらが速く落ちる</a:t>
            </a:r>
            <a:r>
              <a:rPr lang="ja-JP" altLang="en-US" dirty="0"/>
              <a:t>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6A6DD10-E1D1-8846-F218-B79E55B9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質問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CA62E4B-FD58-9E42-9DA9-351D14AFC190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 dirty="0">
                <a:solidFill>
                  <a:schemeClr val="tx1"/>
                </a:solidFill>
              </a:rPr>
              <a:t>解答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同時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56D66850-8833-3919-19A6-9EFF0129C7E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883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498E2ED4-4722-1777-7559-9D703D838D6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anchor="ctr"/>
          <a:lstStyle/>
          <a:p>
            <a:pPr marL="696551" indent="-69655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実際に実験をせず</a:t>
            </a:r>
            <a:r>
              <a:rPr lang="ja-JP" altLang="en-US" dirty="0">
                <a:solidFill>
                  <a:schemeClr val="accent6"/>
                </a:solidFill>
              </a:rPr>
              <a:t>頭の中でシミュレーション</a:t>
            </a:r>
            <a:r>
              <a:rPr lang="ja-JP" altLang="en-US" dirty="0"/>
              <a:t>し，</a:t>
            </a:r>
            <a:endParaRPr lang="en-US" altLang="ja-JP" dirty="0"/>
          </a:p>
          <a:p>
            <a:pPr marL="696551" indent="-69655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論理的に起こり得ることを考察する方法．</a:t>
            </a:r>
            <a:endParaRPr lang="en-US" altLang="ja-JP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8A6664C-8E3A-EA51-6360-7E57CB646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思考実験とは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67AEAAB3-B701-6421-B4D4-93C85E1D1A6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36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7B7746C-EF0C-4AED-736C-49DDA31DB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48" y="567960"/>
            <a:ext cx="4199834" cy="562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EEDD923-5FC4-FAD5-40CC-2664DE23C70C}"/>
              </a:ext>
            </a:extLst>
          </p:cNvPr>
          <p:cNvSpPr/>
          <p:nvPr/>
        </p:nvSpPr>
        <p:spPr>
          <a:xfrm>
            <a:off x="5163426" y="3568507"/>
            <a:ext cx="4127130" cy="2111611"/>
          </a:xfrm>
          <a:prstGeom prst="wedgeRoundRectCallout">
            <a:avLst>
              <a:gd name="adj1" fmla="val -95414"/>
              <a:gd name="adj2" fmla="val -5237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大きな石は</a:t>
            </a:r>
            <a:endParaRPr kumimoji="1" lang="en-US" altLang="ja-JP" sz="3200" dirty="0"/>
          </a:p>
          <a:p>
            <a:pPr algn="ctr"/>
            <a:r>
              <a:rPr kumimoji="1" lang="ja-JP" altLang="en-US" sz="3200" dirty="0"/>
              <a:t>小さな石よりも</a:t>
            </a:r>
            <a:endParaRPr kumimoji="1" lang="en-US" altLang="ja-JP" sz="3200" dirty="0"/>
          </a:p>
          <a:p>
            <a:pPr algn="ctr"/>
            <a:r>
              <a:rPr kumimoji="1" lang="ja-JP" altLang="en-US" sz="3200" dirty="0">
                <a:solidFill>
                  <a:schemeClr val="accent6"/>
                </a:solidFill>
              </a:rPr>
              <a:t>速く落ちる</a:t>
            </a:r>
            <a:r>
              <a:rPr kumimoji="1" lang="ja-JP" altLang="en-US" sz="3200" dirty="0">
                <a:solidFill>
                  <a:schemeClr val="tx1"/>
                </a:solidFill>
              </a:rPr>
              <a:t>ん</a:t>
            </a:r>
            <a:r>
              <a:rPr kumimoji="1" lang="ja-JP" altLang="en-US" sz="3200" dirty="0"/>
              <a:t>だ！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8E0469-C63E-30D6-DABA-2F0A869F5E7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3"/>
              </a:rPr>
              <a:t>commons.wikimedia.org/wiki/File:Aristotle_Altemps_Inv8575.jpg</a:t>
            </a:r>
            <a:endParaRPr lang="en-US" altLang="ja-JP" dirty="0"/>
          </a:p>
        </p:txBody>
      </p:sp>
      <p:sp>
        <p:nvSpPr>
          <p:cNvPr id="6" name="タイトル 2">
            <a:extLst>
              <a:ext uri="{FF2B5EF4-FFF2-40B4-BE49-F238E27FC236}">
                <a16:creationId xmlns:a16="http://schemas.microsoft.com/office/drawing/2014/main" id="{92D42E00-687F-4DE7-DAC1-0FA89C15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982" y="1177881"/>
            <a:ext cx="5358018" cy="1227201"/>
          </a:xfrm>
        </p:spPr>
        <p:txBody>
          <a:bodyPr anchor="ctr"/>
          <a:lstStyle/>
          <a:p>
            <a:pPr algn="ctr"/>
            <a:r>
              <a:rPr lang="ja-JP" altLang="en-US" dirty="0"/>
              <a:t>アリストテレス</a:t>
            </a:r>
            <a:br>
              <a:rPr kumimoji="1" lang="en-US" altLang="ja-JP" dirty="0"/>
            </a:br>
            <a:r>
              <a:rPr lang="ja-JP" altLang="en-US" sz="2800" dirty="0"/>
              <a:t>（</a:t>
            </a:r>
            <a:r>
              <a:rPr lang="en-US" altLang="ja-JP" sz="2800" dirty="0"/>
              <a:t>B.C. 384-322</a:t>
            </a:r>
            <a:r>
              <a:rPr lang="ja-JP" altLang="en-US" sz="2800" dirty="0"/>
              <a:t>年）</a:t>
            </a:r>
            <a:endParaRPr kumimoji="1" lang="ja-JP" altLang="en-US" dirty="0"/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E4FB3993-24E7-22AA-9D3C-BA315479D25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88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8F4D8-DC1C-3063-7EDF-DC1069009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755F54B8-2F12-3F84-363D-850AE6B6FC1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2755230"/>
            <a:ext cx="9906000" cy="2233868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 dirty="0"/>
              <a:t>大きい石と小さい石，</a:t>
            </a:r>
            <a:r>
              <a:rPr lang="ja-JP" altLang="en-US" dirty="0">
                <a:solidFill>
                  <a:schemeClr val="accent6"/>
                </a:solidFill>
              </a:rPr>
              <a:t>どちらが速く落ちる</a:t>
            </a:r>
            <a:r>
              <a:rPr lang="ja-JP" altLang="en-US" dirty="0"/>
              <a:t>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8201F60-832C-A175-5C46-2CA3D4384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質問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47A3BFFC-88CA-9480-B605-BB2D0ECAB4E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53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6B9A86DF-FE50-FEF1-6B35-8AFCB81F5B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" r="4954"/>
          <a:stretch>
            <a:fillRect/>
          </a:stretch>
        </p:blipFill>
        <p:spPr bwMode="auto">
          <a:xfrm>
            <a:off x="5128229" y="616610"/>
            <a:ext cx="4197597" cy="562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75B31E-26A3-2343-DCDD-EE952D2E71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3"/>
              </a:rPr>
              <a:t>commons.wikimedia.org/wiki/File:Galileo-sustermans2.jpg</a:t>
            </a:r>
            <a:endParaRPr lang="ja-JP" altLang="en-US" dirty="0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D7DE3FCB-D96A-4350-2896-1593BF8EA3FB}"/>
              </a:ext>
            </a:extLst>
          </p:cNvPr>
          <p:cNvSpPr/>
          <p:nvPr/>
        </p:nvSpPr>
        <p:spPr>
          <a:xfrm>
            <a:off x="500550" y="3568507"/>
            <a:ext cx="4127130" cy="2111611"/>
          </a:xfrm>
          <a:prstGeom prst="wedgeRoundRectCallout">
            <a:avLst>
              <a:gd name="adj1" fmla="val 91024"/>
              <a:gd name="adj2" fmla="val -7204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accent6"/>
                </a:solidFill>
              </a:rPr>
              <a:t>自分の目で観察</a:t>
            </a:r>
            <a:r>
              <a:rPr kumimoji="1" lang="ja-JP" altLang="en-US" sz="3200" dirty="0">
                <a:solidFill>
                  <a:schemeClr val="tx1"/>
                </a:solidFill>
              </a:rPr>
              <a:t>して</a:t>
            </a:r>
          </a:p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確かめる！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773247B7-C3A9-81B2-5ED9-8D0AA3CF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7882"/>
            <a:ext cx="5128230" cy="1227200"/>
          </a:xfrm>
        </p:spPr>
        <p:txBody>
          <a:bodyPr/>
          <a:lstStyle/>
          <a:p>
            <a:pPr algn="ctr"/>
            <a:r>
              <a:rPr lang="ja-JP" altLang="en-US" dirty="0"/>
              <a:t>ガリレオ・ガリレイ</a:t>
            </a:r>
            <a:br>
              <a:rPr lang="en-US" altLang="ja-JP" sz="4800" dirty="0"/>
            </a:br>
            <a:r>
              <a:rPr lang="ja-JP" altLang="en-US" sz="2800" dirty="0"/>
              <a:t>（</a:t>
            </a:r>
            <a:r>
              <a:rPr lang="en-US" altLang="ja-JP" sz="2800" dirty="0"/>
              <a:t>A.D. 1564-1642</a:t>
            </a:r>
            <a:r>
              <a:rPr lang="ja-JP" altLang="en-US" sz="2800" dirty="0"/>
              <a:t>年）</a:t>
            </a:r>
            <a:endParaRPr lang="ja-JP" altLang="en-US" dirty="0"/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A3E73F4D-74BA-5599-66C5-966A936D8B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256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816A8-B3BB-923B-0E54-54FCDB5FB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プレースホルダー 36">
            <a:extLst>
              <a:ext uri="{FF2B5EF4-FFF2-40B4-BE49-F238E27FC236}">
                <a16:creationId xmlns:a16="http://schemas.microsoft.com/office/drawing/2014/main" id="{CF65B033-6609-C0F5-BE05-130459182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12532" y="3307690"/>
            <a:ext cx="6293468" cy="1111111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3200" dirty="0"/>
              <a:t>アリストテレスの価値観：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「重い物体ほど速く落下する！」</a:t>
            </a:r>
            <a:endParaRPr lang="en-US" altLang="ja-JP" sz="3200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4FDF8F8-AAA1-A189-E5C5-1BECFC1CAE56}"/>
              </a:ext>
            </a:extLst>
          </p:cNvPr>
          <p:cNvSpPr/>
          <p:nvPr/>
        </p:nvSpPr>
        <p:spPr>
          <a:xfrm>
            <a:off x="2151561" y="2216722"/>
            <a:ext cx="913624" cy="929912"/>
          </a:xfrm>
          <a:prstGeom prst="ellipse">
            <a:avLst/>
          </a:prstGeom>
          <a:ln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/>
              <a:t>100</a:t>
            </a:r>
          </a:p>
          <a:p>
            <a:pPr algn="ctr"/>
            <a:r>
              <a:rPr kumimoji="1" lang="en-US" altLang="ja-JP" sz="1800" dirty="0"/>
              <a:t>kg</a:t>
            </a:r>
            <a:endParaRPr kumimoji="1" lang="ja-JP" altLang="en-US" sz="1800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A24915DA-AF88-8C23-9318-D0EDCDC1A2B9}"/>
              </a:ext>
            </a:extLst>
          </p:cNvPr>
          <p:cNvSpPr/>
          <p:nvPr/>
        </p:nvSpPr>
        <p:spPr>
          <a:xfrm>
            <a:off x="669199" y="2540324"/>
            <a:ext cx="620894" cy="611644"/>
          </a:xfrm>
          <a:prstGeom prst="ellipse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1 </a:t>
            </a:r>
          </a:p>
          <a:p>
            <a:pPr algn="ctr"/>
            <a:r>
              <a:rPr kumimoji="1" lang="en-US" altLang="ja-JP" sz="1400" dirty="0"/>
              <a:t>kg</a:t>
            </a:r>
            <a:endParaRPr kumimoji="1" lang="ja-JP" altLang="en-US" sz="1400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84AF759-C14C-3992-9311-89903BA2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ガリレオが行った思考実験</a:t>
            </a:r>
          </a:p>
        </p:txBody>
      </p:sp>
      <p:sp>
        <p:nvSpPr>
          <p:cNvPr id="36" name="テキスト プレースホルダー 35">
            <a:extLst>
              <a:ext uri="{FF2B5EF4-FFF2-40B4-BE49-F238E27FC236}">
                <a16:creationId xmlns:a16="http://schemas.microsoft.com/office/drawing/2014/main" id="{BF12B2EA-1756-346E-3866-938861B20F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baseline="30000" dirty="0"/>
              <a:t>[1] </a:t>
            </a:r>
            <a:r>
              <a:rPr lang="en-US" altLang="ja-JP" dirty="0">
                <a:hlinkClick r:id="rId2"/>
              </a:rPr>
              <a:t>https://www.manabinoba.com/science/9720.html</a:t>
            </a:r>
            <a:endParaRPr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6A91EB9-F719-9820-561C-3007EAAA792D}"/>
              </a:ext>
            </a:extLst>
          </p:cNvPr>
          <p:cNvSpPr txBox="1"/>
          <p:nvPr/>
        </p:nvSpPr>
        <p:spPr>
          <a:xfrm>
            <a:off x="1063639" y="1704443"/>
            <a:ext cx="1464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同時に落下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915A1BD-62CA-34C5-9992-CF68A0AADDD1}"/>
              </a:ext>
            </a:extLst>
          </p:cNvPr>
          <p:cNvSpPr txBox="1"/>
          <p:nvPr/>
        </p:nvSpPr>
        <p:spPr>
          <a:xfrm>
            <a:off x="3336926" y="5932038"/>
            <a:ext cx="3571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100 kg</a:t>
            </a:r>
            <a:r>
              <a:rPr kumimoji="1" lang="ja-JP" altLang="en-US" sz="2000" dirty="0"/>
              <a:t>の鉄球が先に落ちる．</a:t>
            </a: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6551DEBA-BC82-348D-90B1-7CE04D357458}"/>
              </a:ext>
            </a:extLst>
          </p:cNvPr>
          <p:cNvSpPr/>
          <p:nvPr/>
        </p:nvSpPr>
        <p:spPr>
          <a:xfrm>
            <a:off x="669199" y="2540001"/>
            <a:ext cx="620894" cy="61164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1 </a:t>
            </a:r>
          </a:p>
          <a:p>
            <a:pPr algn="ctr"/>
            <a:r>
              <a:rPr kumimoji="1" lang="en-US" altLang="ja-JP" sz="1400" dirty="0"/>
              <a:t>kg</a:t>
            </a:r>
            <a:endParaRPr kumimoji="1" lang="ja-JP" altLang="en-US" sz="1400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79FCEAB5-DCB6-CF92-6C17-D799223C671B}"/>
              </a:ext>
            </a:extLst>
          </p:cNvPr>
          <p:cNvSpPr/>
          <p:nvPr/>
        </p:nvSpPr>
        <p:spPr>
          <a:xfrm>
            <a:off x="2151561" y="2216153"/>
            <a:ext cx="913624" cy="92991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/>
              <a:t>100</a:t>
            </a:r>
          </a:p>
          <a:p>
            <a:pPr algn="ctr"/>
            <a:r>
              <a:rPr kumimoji="1" lang="en-US" altLang="ja-JP" sz="1800" dirty="0"/>
              <a:t>kg</a:t>
            </a:r>
            <a:endParaRPr kumimoji="1" lang="ja-JP" altLang="en-US" sz="1800" dirty="0"/>
          </a:p>
        </p:txBody>
      </p:sp>
      <p:cxnSp>
        <p:nvCxnSpPr>
          <p:cNvPr id="11" name="直線コネクタ 10" descr="基準線">
            <a:extLst>
              <a:ext uri="{FF2B5EF4-FFF2-40B4-BE49-F238E27FC236}">
                <a16:creationId xmlns:a16="http://schemas.microsoft.com/office/drawing/2014/main" id="{EA4E5FC3-63B6-8E57-57E7-D49FE13117F2}"/>
              </a:ext>
            </a:extLst>
          </p:cNvPr>
          <p:cNvCxnSpPr>
            <a:cxnSpLocks/>
          </p:cNvCxnSpPr>
          <p:nvPr/>
        </p:nvCxnSpPr>
        <p:spPr>
          <a:xfrm flipH="1">
            <a:off x="402217" y="3152631"/>
            <a:ext cx="29347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 descr="1 kgの鉄球が落ちる矢印">
            <a:extLst>
              <a:ext uri="{FF2B5EF4-FFF2-40B4-BE49-F238E27FC236}">
                <a16:creationId xmlns:a16="http://schemas.microsoft.com/office/drawing/2014/main" id="{C4FC1C1E-DE78-1B05-F6E3-831752ED941C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979646" y="3151645"/>
            <a:ext cx="0" cy="11155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 descr="100 kgの鉄球が落ちる矢印">
            <a:extLst>
              <a:ext uri="{FF2B5EF4-FFF2-40B4-BE49-F238E27FC236}">
                <a16:creationId xmlns:a16="http://schemas.microsoft.com/office/drawing/2014/main" id="{B2E6EEEC-3A90-264C-4E18-12E37458436F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2608373" y="3146065"/>
            <a:ext cx="0" cy="209744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0F6F3134-7F29-7E9F-EB20-C06186F8532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04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9487E-6 -4.81481E-6 L 1.79487E-6 0.2518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8205E-6 -2.22222E-6 L -1.28205E-6 0.4414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06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allAtOnce"/>
      <p:bldP spid="15" grpId="0" animBg="1"/>
      <p:bldP spid="14" grpId="0" animBg="1"/>
      <p:bldP spid="16" grpId="0"/>
      <p:bldP spid="35" grpId="0"/>
      <p:bldP spid="17" grpId="0" animBg="1"/>
      <p:bldP spid="17" grpId="1" animBg="1"/>
      <p:bldP spid="18" grpId="0" animBg="1"/>
      <p:bldP spid="1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BBB01BBF-2DA1-ADCB-AAB6-AE41CC10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B0F0"/>
                </a:solidFill>
              </a:rPr>
              <a:t>アリストテレスの価値観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0E07451-2A18-D274-4668-59D3559625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baseline="30000" dirty="0"/>
              <a:t>[2] </a:t>
            </a:r>
            <a:r>
              <a:rPr lang="en-US" altLang="ja-JP" dirty="0">
                <a:hlinkClick r:id="rId3"/>
              </a:rPr>
              <a:t>https://youtu.be/E43-CfukEgs?t=86</a:t>
            </a:r>
            <a:endParaRPr lang="en-US" altLang="ja-JP" dirty="0"/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DBDDA5CC-618A-17F5-1931-A5A5C7391B1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pic>
        <p:nvPicPr>
          <p:cNvPr id="6" name="オンライン メディア 5" title="Brian Cox visits the world's biggest vacuum | Human Universe - BBC">
            <a:hlinkClick r:id="" action="ppaction://media"/>
            <a:extLst>
              <a:ext uri="{FF2B5EF4-FFF2-40B4-BE49-F238E27FC236}">
                <a16:creationId xmlns:a16="http://schemas.microsoft.com/office/drawing/2014/main" id="{8EA63A49-4E55-1064-FE8F-A601CF12BE6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778122"/>
            <a:ext cx="9906000" cy="559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3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4DCC6-2CA8-B9B8-C7F4-A14040509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6936F72-166C-4474-82CF-E32F3B97CD78}"/>
              </a:ext>
            </a:extLst>
          </p:cNvPr>
          <p:cNvSpPr txBox="1"/>
          <p:nvPr/>
        </p:nvSpPr>
        <p:spPr>
          <a:xfrm>
            <a:off x="3336926" y="5932038"/>
            <a:ext cx="5506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1 kg</a:t>
            </a:r>
            <a:r>
              <a:rPr kumimoji="1" lang="ja-JP" altLang="en-US" sz="2000" dirty="0"/>
              <a:t>の鉄球に引っ張られて</a:t>
            </a:r>
            <a:r>
              <a:rPr kumimoji="1" lang="ja-JP" altLang="en-US" sz="2000" dirty="0">
                <a:solidFill>
                  <a:schemeClr val="accent6"/>
                </a:solidFill>
              </a:rPr>
              <a:t>より遅く</a:t>
            </a:r>
            <a:r>
              <a:rPr kumimoji="1" lang="ja-JP" altLang="en-US" sz="2000" dirty="0"/>
              <a:t>落ちる．</a:t>
            </a: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BA733D7-0CC2-7062-381D-98DAB0A3058F}"/>
              </a:ext>
            </a:extLst>
          </p:cNvPr>
          <p:cNvSpPr/>
          <p:nvPr/>
        </p:nvSpPr>
        <p:spPr>
          <a:xfrm>
            <a:off x="2151561" y="2219436"/>
            <a:ext cx="913624" cy="929912"/>
          </a:xfrm>
          <a:prstGeom prst="ellipse">
            <a:avLst/>
          </a:prstGeom>
          <a:ln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/>
              <a:t>100</a:t>
            </a:r>
          </a:p>
          <a:p>
            <a:pPr algn="ctr"/>
            <a:r>
              <a:rPr kumimoji="1" lang="en-US" altLang="ja-JP" sz="1800" dirty="0"/>
              <a:t>kg</a:t>
            </a:r>
            <a:endParaRPr kumimoji="1" lang="ja-JP" altLang="en-US" sz="1800" dirty="0"/>
          </a:p>
        </p:txBody>
      </p:sp>
      <p:sp>
        <p:nvSpPr>
          <p:cNvPr id="38" name="テキスト プレースホルダー 37">
            <a:extLst>
              <a:ext uri="{FF2B5EF4-FFF2-40B4-BE49-F238E27FC236}">
                <a16:creationId xmlns:a16="http://schemas.microsoft.com/office/drawing/2014/main" id="{AD66A11A-6391-160B-5AC3-C5378D6D1CE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12104" y="2344166"/>
            <a:ext cx="6293896" cy="1084806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3200" dirty="0"/>
              <a:t>アリストテレスの価値観：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「重い物体ほど速く落下する！」</a:t>
            </a:r>
            <a:endParaRPr lang="en-US" altLang="ja-JP" sz="3200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6840A90-75C4-40A2-75BD-FC68144B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ガリレオが行った思考実験</a:t>
            </a:r>
          </a:p>
        </p:txBody>
      </p:sp>
      <p:sp>
        <p:nvSpPr>
          <p:cNvPr id="34" name="テキスト プレースホルダー 33">
            <a:extLst>
              <a:ext uri="{FF2B5EF4-FFF2-40B4-BE49-F238E27FC236}">
                <a16:creationId xmlns:a16="http://schemas.microsoft.com/office/drawing/2014/main" id="{E825B643-4DB6-0721-72AD-56927F63C1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baseline="30000" dirty="0"/>
              <a:t>[1] </a:t>
            </a:r>
            <a:r>
              <a:rPr lang="en-US" altLang="ja-JP" dirty="0">
                <a:hlinkClick r:id="rId2"/>
              </a:rPr>
              <a:t>https://www.manabinoba.com/science/9720.html</a:t>
            </a:r>
            <a:endParaRPr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7C122D8-9687-1570-BE6E-31CD78FB01F9}"/>
              </a:ext>
            </a:extLst>
          </p:cNvPr>
          <p:cNvSpPr txBox="1"/>
          <p:nvPr/>
        </p:nvSpPr>
        <p:spPr>
          <a:xfrm>
            <a:off x="1063639" y="1704443"/>
            <a:ext cx="1464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同時に落下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8E75D50-B3C5-A0E9-E6D7-513BBAF24FC6}"/>
              </a:ext>
            </a:extLst>
          </p:cNvPr>
          <p:cNvSpPr txBox="1"/>
          <p:nvPr/>
        </p:nvSpPr>
        <p:spPr>
          <a:xfrm>
            <a:off x="3336926" y="5932038"/>
            <a:ext cx="5506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100 kg</a:t>
            </a:r>
            <a:r>
              <a:rPr kumimoji="1" lang="ja-JP" altLang="en-US" sz="2000" dirty="0"/>
              <a:t>の鉄球に引っ張られて</a:t>
            </a:r>
            <a:r>
              <a:rPr kumimoji="1" lang="ja-JP" altLang="en-US" sz="2000" dirty="0">
                <a:solidFill>
                  <a:schemeClr val="accent6"/>
                </a:solidFill>
              </a:rPr>
              <a:t>より速く</a:t>
            </a:r>
            <a:r>
              <a:rPr kumimoji="1" lang="ja-JP" altLang="en-US" sz="2000" dirty="0"/>
              <a:t>落ちる．</a:t>
            </a: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F74C5C6-D7A2-0D61-3CF4-8FE05E5200D8}"/>
              </a:ext>
            </a:extLst>
          </p:cNvPr>
          <p:cNvGrpSpPr/>
          <p:nvPr/>
        </p:nvGrpSpPr>
        <p:grpSpPr>
          <a:xfrm>
            <a:off x="3612104" y="3651324"/>
            <a:ext cx="6269930" cy="1884440"/>
            <a:chOff x="3612103" y="3651323"/>
            <a:chExt cx="6293897" cy="1597264"/>
          </a:xfrm>
        </p:grpSpPr>
        <p:sp>
          <p:nvSpPr>
            <p:cNvPr id="24" name="テキスト プレースホルダー 1">
              <a:extLst>
                <a:ext uri="{FF2B5EF4-FFF2-40B4-BE49-F238E27FC236}">
                  <a16:creationId xmlns:a16="http://schemas.microsoft.com/office/drawing/2014/main" id="{2B660E09-61F5-3A51-5DA2-0E6B0FA739FF}"/>
                </a:ext>
              </a:extLst>
            </p:cNvPr>
            <p:cNvSpPr txBox="1">
              <a:spLocks/>
            </p:cNvSpPr>
            <p:nvPr/>
          </p:nvSpPr>
          <p:spPr>
            <a:xfrm>
              <a:off x="3612103" y="4111968"/>
              <a:ext cx="6293897" cy="1136619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60963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3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95325" indent="-190510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2038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6853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6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7648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8129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8611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90930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3200" dirty="0">
                  <a:latin typeface="+mn-lt"/>
                </a:rPr>
                <a:t>2</a:t>
              </a:r>
              <a:r>
                <a:rPr lang="ja-JP" altLang="en-US" sz="3200" dirty="0">
                  <a:latin typeface="+mn-lt"/>
                </a:rPr>
                <a:t>つの物体を</a:t>
              </a:r>
              <a:r>
                <a:rPr lang="ja-JP" altLang="en-US" sz="3200" dirty="0">
                  <a:solidFill>
                    <a:schemeClr val="accent6"/>
                  </a:solidFill>
                  <a:latin typeface="+mn-lt"/>
                </a:rPr>
                <a:t>切れない糸</a:t>
              </a:r>
              <a:r>
                <a:rPr lang="ja-JP" altLang="en-US" sz="3200" dirty="0">
                  <a:latin typeface="+mn-lt"/>
                </a:rPr>
                <a:t>で繋いで落とすと？</a:t>
              </a:r>
            </a:p>
          </p:txBody>
        </p:sp>
        <p:sp>
          <p:nvSpPr>
            <p:cNvPr id="25" name="テキスト プレースホルダー 1">
              <a:extLst>
                <a:ext uri="{FF2B5EF4-FFF2-40B4-BE49-F238E27FC236}">
                  <a16:creationId xmlns:a16="http://schemas.microsoft.com/office/drawing/2014/main" id="{8E3E04FB-04FD-41A9-90FC-B7DDB10C10B7}"/>
                </a:ext>
              </a:extLst>
            </p:cNvPr>
            <p:cNvSpPr txBox="1">
              <a:spLocks/>
            </p:cNvSpPr>
            <p:nvPr/>
          </p:nvSpPr>
          <p:spPr>
            <a:xfrm>
              <a:off x="3612529" y="3651323"/>
              <a:ext cx="6293468" cy="441001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60963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3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95325" indent="-190510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2038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6853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6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7648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8129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8611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90930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3200" dirty="0">
                  <a:latin typeface="+mn-lt"/>
                </a:rPr>
                <a:t>↓</a:t>
              </a:r>
              <a:endParaRPr lang="en-US" altLang="ja-JP" sz="3200" dirty="0">
                <a:latin typeface="+mn-lt"/>
              </a:endParaRPr>
            </a:p>
          </p:txBody>
        </p:sp>
      </p:grp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3E5DD23-8A83-76DF-D9D4-7EB65EF7BB90}"/>
              </a:ext>
            </a:extLst>
          </p:cNvPr>
          <p:cNvCxnSpPr>
            <a:cxnSpLocks/>
          </p:cNvCxnSpPr>
          <p:nvPr/>
        </p:nvCxnSpPr>
        <p:spPr>
          <a:xfrm flipH="1">
            <a:off x="402217" y="3152631"/>
            <a:ext cx="29347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C98AC31-1552-043A-611A-2C43B3C9C69C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2608373" y="3146065"/>
            <a:ext cx="0" cy="132116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CDE351B9-A6CA-985D-F009-8DF22B8401D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CC9E3396-FCD9-1AB3-D053-DB4AB3DB3E92}"/>
              </a:ext>
            </a:extLst>
          </p:cNvPr>
          <p:cNvGrpSpPr/>
          <p:nvPr/>
        </p:nvGrpSpPr>
        <p:grpSpPr>
          <a:xfrm>
            <a:off x="669199" y="2216153"/>
            <a:ext cx="2395986" cy="935492"/>
            <a:chOff x="669199" y="2216153"/>
            <a:chExt cx="2395986" cy="935492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EA0B03C0-FBB3-0006-D0C8-37428654D35F}"/>
                </a:ext>
              </a:extLst>
            </p:cNvPr>
            <p:cNvSpPr/>
            <p:nvPr/>
          </p:nvSpPr>
          <p:spPr>
            <a:xfrm>
              <a:off x="2151561" y="2216153"/>
              <a:ext cx="913624" cy="92991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800" dirty="0"/>
                <a:t>100</a:t>
              </a:r>
            </a:p>
            <a:p>
              <a:pPr algn="ctr"/>
              <a:r>
                <a:rPr kumimoji="1" lang="en-US" altLang="ja-JP" sz="1800" dirty="0"/>
                <a:t>kg</a:t>
              </a:r>
              <a:endParaRPr kumimoji="1" lang="ja-JP" altLang="en-US" sz="1800" dirty="0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E13DED65-234C-07EB-E485-53D0FA858688}"/>
                </a:ext>
              </a:extLst>
            </p:cNvPr>
            <p:cNvSpPr/>
            <p:nvPr/>
          </p:nvSpPr>
          <p:spPr>
            <a:xfrm>
              <a:off x="669199" y="2540001"/>
              <a:ext cx="620894" cy="61164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1 </a:t>
              </a:r>
            </a:p>
            <a:p>
              <a:pPr algn="ctr"/>
              <a:r>
                <a:rPr kumimoji="1" lang="en-US" altLang="ja-JP" sz="1400" dirty="0"/>
                <a:t>kg</a:t>
              </a:r>
              <a:endParaRPr kumimoji="1" lang="ja-JP" altLang="en-US" sz="1400" dirty="0"/>
            </a:p>
          </p:txBody>
        </p:sp>
        <p:sp>
          <p:nvSpPr>
            <p:cNvPr id="20" name="フリーフォーム: 図形 19">
              <a:extLst>
                <a:ext uri="{FF2B5EF4-FFF2-40B4-BE49-F238E27FC236}">
                  <a16:creationId xmlns:a16="http://schemas.microsoft.com/office/drawing/2014/main" id="{837ADA31-1490-5A6A-8B42-20DE04F67CC9}"/>
                </a:ext>
              </a:extLst>
            </p:cNvPr>
            <p:cNvSpPr/>
            <p:nvPr/>
          </p:nvSpPr>
          <p:spPr>
            <a:xfrm>
              <a:off x="1290093" y="2584790"/>
              <a:ext cx="861468" cy="439275"/>
            </a:xfrm>
            <a:custGeom>
              <a:avLst/>
              <a:gdLst>
                <a:gd name="connsiteX0" fmla="*/ 0 w 854869"/>
                <a:gd name="connsiteY0" fmla="*/ 263299 h 439275"/>
                <a:gd name="connsiteX1" fmla="*/ 261937 w 854869"/>
                <a:gd name="connsiteY1" fmla="*/ 3742 h 439275"/>
                <a:gd name="connsiteX2" fmla="*/ 583406 w 854869"/>
                <a:gd name="connsiteY2" fmla="*/ 437130 h 439275"/>
                <a:gd name="connsiteX3" fmla="*/ 854869 w 854869"/>
                <a:gd name="connsiteY3" fmla="*/ 139474 h 43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4869" h="439275">
                  <a:moveTo>
                    <a:pt x="0" y="263299"/>
                  </a:moveTo>
                  <a:cubicBezTo>
                    <a:pt x="82351" y="119034"/>
                    <a:pt x="164703" y="-25230"/>
                    <a:pt x="261937" y="3742"/>
                  </a:cubicBezTo>
                  <a:cubicBezTo>
                    <a:pt x="359171" y="32714"/>
                    <a:pt x="484584" y="414508"/>
                    <a:pt x="583406" y="437130"/>
                  </a:cubicBezTo>
                  <a:cubicBezTo>
                    <a:pt x="682228" y="459752"/>
                    <a:pt x="768548" y="299613"/>
                    <a:pt x="854869" y="13947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FED91C37-0654-265A-090B-6A1D4582FB63}"/>
              </a:ext>
            </a:extLst>
          </p:cNvPr>
          <p:cNvCxnSpPr>
            <a:cxnSpLocks/>
          </p:cNvCxnSpPr>
          <p:nvPr/>
        </p:nvCxnSpPr>
        <p:spPr>
          <a:xfrm>
            <a:off x="1720827" y="2985965"/>
            <a:ext cx="0" cy="3085624"/>
          </a:xfrm>
          <a:prstGeom prst="straightConnector1">
            <a:avLst/>
          </a:prstGeom>
          <a:ln w="3810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6E6D7A64-064D-2C85-7D57-4094BBB9A7F4}"/>
              </a:ext>
            </a:extLst>
          </p:cNvPr>
          <p:cNvCxnSpPr>
            <a:cxnSpLocks/>
          </p:cNvCxnSpPr>
          <p:nvPr/>
        </p:nvCxnSpPr>
        <p:spPr>
          <a:xfrm>
            <a:off x="1720827" y="2985965"/>
            <a:ext cx="0" cy="816415"/>
          </a:xfrm>
          <a:prstGeom prst="straightConnector1">
            <a:avLst/>
          </a:prstGeom>
          <a:ln w="3810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66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-3.7037E-6 L -1.53846E-6 0.4921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0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8205E-6 4.81481E-6 L -1.28205E-6 0.3293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5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-3.7037E-6 L -1.53846E-6 0.1643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218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8205E-6 4.81481E-6 L -1.28205E-6 0.3293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7" grpId="0" animBg="1"/>
      <p:bldP spid="27" grpId="1" animBg="1"/>
      <p:bldP spid="27" grpId="2" animBg="1"/>
      <p:bldP spid="16" grpId="0"/>
      <p:bldP spid="16" grpId="1"/>
      <p:bldP spid="16" grpId="2"/>
      <p:bldP spid="35" grpId="0"/>
      <p:bldP spid="3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矢印: 左右 2">
            <a:extLst>
              <a:ext uri="{FF2B5EF4-FFF2-40B4-BE49-F238E27FC236}">
                <a16:creationId xmlns:a16="http://schemas.microsoft.com/office/drawing/2014/main" id="{A9C55981-469E-BB9D-D171-4A3F03AE4C96}"/>
              </a:ext>
            </a:extLst>
          </p:cNvPr>
          <p:cNvSpPr/>
          <p:nvPr/>
        </p:nvSpPr>
        <p:spPr>
          <a:xfrm>
            <a:off x="3608293" y="4991924"/>
            <a:ext cx="2689411" cy="1113843"/>
          </a:xfrm>
          <a:prstGeom prst="leftRightArrow">
            <a:avLst>
              <a:gd name="adj1" fmla="val 38421"/>
              <a:gd name="adj2" fmla="val 4263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逆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7A1486C-C0DF-4181-DCCC-4CE96EB3F993}"/>
              </a:ext>
            </a:extLst>
          </p:cNvPr>
          <p:cNvSpPr/>
          <p:nvPr/>
        </p:nvSpPr>
        <p:spPr>
          <a:xfrm>
            <a:off x="731220" y="4991924"/>
            <a:ext cx="8443555" cy="11138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accent6"/>
                </a:solidFill>
              </a:rPr>
              <a:t>論理的な矛盾</a:t>
            </a:r>
            <a:r>
              <a:rPr kumimoji="1" lang="ja-JP" altLang="en-US" sz="3200" dirty="0"/>
              <a:t>が生じている！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B502ADB-AF47-A521-948A-7CE52341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パラドクスだった！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062891-9EDD-6E1F-08F3-935B26951E6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3FA60F9-C24A-8D98-78D8-6DC701C1C20F}"/>
              </a:ext>
            </a:extLst>
          </p:cNvPr>
          <p:cNvSpPr/>
          <p:nvPr/>
        </p:nvSpPr>
        <p:spPr>
          <a:xfrm>
            <a:off x="1792822" y="3406559"/>
            <a:ext cx="2439202" cy="11957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dirty="0"/>
              <a:t>100 kg</a:t>
            </a:r>
            <a:r>
              <a:rPr kumimoji="1" lang="ja-JP" altLang="en-US" sz="2400" dirty="0"/>
              <a:t>の鉄球に</a:t>
            </a:r>
            <a:endParaRPr kumimoji="1" lang="en-US" altLang="ja-JP" sz="2400" dirty="0"/>
          </a:p>
          <a:p>
            <a:r>
              <a:rPr kumimoji="1" lang="ja-JP" altLang="en-US" sz="2400" dirty="0"/>
              <a:t>引っ張られて</a:t>
            </a:r>
            <a:endParaRPr kumimoji="1" lang="en-US" altLang="ja-JP" sz="2400" dirty="0"/>
          </a:p>
          <a:p>
            <a:r>
              <a:rPr kumimoji="1" lang="ja-JP" altLang="en-US" sz="2400" dirty="0">
                <a:solidFill>
                  <a:schemeClr val="tx1"/>
                </a:solidFill>
              </a:rPr>
              <a:t>より速く</a:t>
            </a:r>
            <a:r>
              <a:rPr kumimoji="1" lang="ja-JP" altLang="en-US" sz="2400" dirty="0"/>
              <a:t>落ちる．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F1DA84F-6334-6AB2-D86E-FEBE74B15DA5}"/>
              </a:ext>
            </a:extLst>
          </p:cNvPr>
          <p:cNvSpPr/>
          <p:nvPr/>
        </p:nvSpPr>
        <p:spPr>
          <a:xfrm>
            <a:off x="5673977" y="3406559"/>
            <a:ext cx="2439202" cy="11957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dirty="0"/>
              <a:t>1 kg</a:t>
            </a:r>
            <a:r>
              <a:rPr kumimoji="1" lang="ja-JP" altLang="en-US" sz="2400" dirty="0"/>
              <a:t>の鉄球に</a:t>
            </a:r>
            <a:endParaRPr kumimoji="1" lang="en-US" altLang="ja-JP" sz="2400" dirty="0"/>
          </a:p>
          <a:p>
            <a:r>
              <a:rPr kumimoji="1" lang="ja-JP" altLang="en-US" sz="2400" dirty="0"/>
              <a:t>引っ張られて</a:t>
            </a:r>
            <a:endParaRPr kumimoji="1" lang="en-US" altLang="ja-JP" sz="2400" dirty="0"/>
          </a:p>
          <a:p>
            <a:r>
              <a:rPr kumimoji="1" lang="ja-JP" altLang="en-US" sz="2400" dirty="0">
                <a:solidFill>
                  <a:schemeClr val="tx1"/>
                </a:solidFill>
              </a:rPr>
              <a:t>より遅く</a:t>
            </a:r>
            <a:r>
              <a:rPr kumimoji="1" lang="ja-JP" altLang="en-US" sz="2400" dirty="0"/>
              <a:t>落ちる．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12D98F1-34E2-6F98-543D-9B10F4CFA61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012423" y="2631005"/>
            <a:ext cx="0" cy="775554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0A5D3AF-18A9-E77C-0092-7A5EB2837F6A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6893578" y="2631004"/>
            <a:ext cx="1" cy="775555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B8DACF3-6787-F1A3-845D-CE067AA0F88D}"/>
              </a:ext>
            </a:extLst>
          </p:cNvPr>
          <p:cNvSpPr/>
          <p:nvPr/>
        </p:nvSpPr>
        <p:spPr>
          <a:xfrm>
            <a:off x="1406999" y="1823173"/>
            <a:ext cx="7043014" cy="80952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重い物体ほど速く落下する！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9465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7" grpId="0" animBg="1"/>
      <p:bldP spid="12" grpId="0" animBg="1"/>
      <p:bldP spid="15" grpId="0" animBg="1"/>
      <p:bldP spid="2" grpId="0" animBg="1"/>
    </p:bldLst>
  </p:timing>
</p:sld>
</file>

<file path=ppt/theme/theme1.xml><?xml version="1.0" encoding="utf-8"?>
<a:theme xmlns:a="http://schemas.openxmlformats.org/drawingml/2006/main" name="Template">
  <a:themeElements>
    <a:clrScheme name="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CEAF6"/>
      </a:accent2>
      <a:accent3>
        <a:srgbClr val="70AD47"/>
      </a:accent3>
      <a:accent4>
        <a:srgbClr val="ED7D31"/>
      </a:accent4>
      <a:accent5>
        <a:srgbClr val="FFC000"/>
      </a:accent5>
      <a:accent6>
        <a:srgbClr val="FF42A1"/>
      </a:accent6>
      <a:hlink>
        <a:srgbClr val="0563C1"/>
      </a:hlink>
      <a:folHlink>
        <a:srgbClr val="954F72"/>
      </a:folHlink>
    </a:clrScheme>
    <a:fontScheme name="V1">
      <a:majorFont>
        <a:latin typeface="Pretendard JP Medium"/>
        <a:ea typeface="ヒカリ角ゴ Normal Medium"/>
        <a:cs typeface=""/>
      </a:majorFont>
      <a:minorFont>
        <a:latin typeface="Pretendard JP Black"/>
        <a:ea typeface="ヒカリ角ゴ Normal Heavy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0280F33B-D706-4565-98F8-51DFD03F8C13}" vid="{D7991047-7DB5-4FC6-B505-CACDAF36230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17BAD2A974274468B93BA0E70B86153" ma:contentTypeVersion="14" ma:contentTypeDescription="新しいドキュメントを作成します。" ma:contentTypeScope="" ma:versionID="19deaf902174782fcab1e59d5990709b">
  <xsd:schema xmlns:xsd="http://www.w3.org/2001/XMLSchema" xmlns:xs="http://www.w3.org/2001/XMLSchema" xmlns:p="http://schemas.microsoft.com/office/2006/metadata/properties" xmlns:ns3="4952ab04-0ae3-4d00-bda6-702fdc5fffab" xmlns:ns4="a9997899-e6ea-448c-9370-6665c1cb1ca9" targetNamespace="http://schemas.microsoft.com/office/2006/metadata/properties" ma:root="true" ma:fieldsID="626e8013a1feda8fd847dbe4d0402ef4" ns3:_="" ns4:_="">
    <xsd:import namespace="4952ab04-0ae3-4d00-bda6-702fdc5fffab"/>
    <xsd:import namespace="a9997899-e6ea-448c-9370-6665c1cb1c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52ab04-0ae3-4d00-bda6-702fdc5fff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997899-e6ea-448c-9370-6665c1cb1ca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952ab04-0ae3-4d00-bda6-702fdc5fffab" xsi:nil="true"/>
  </documentManagement>
</p:properties>
</file>

<file path=customXml/itemProps1.xml><?xml version="1.0" encoding="utf-8"?>
<ds:datastoreItem xmlns:ds="http://schemas.openxmlformats.org/officeDocument/2006/customXml" ds:itemID="{F412A431-86F1-4D8E-AC27-86C6F4A4DCAA}">
  <ds:schemaRefs>
    <ds:schemaRef ds:uri="4952ab04-0ae3-4d00-bda6-702fdc5fffab"/>
    <ds:schemaRef ds:uri="a9997899-e6ea-448c-9370-6665c1cb1ca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556F4D6-31A5-4692-BD03-E6D6534FF5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BCF84E-3EFE-4EC9-AB6C-7D53083CF2F0}">
  <ds:schemaRefs>
    <ds:schemaRef ds:uri="4952ab04-0ae3-4d00-bda6-702fdc5fffab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a9997899-e6ea-448c-9370-6665c1cb1ca9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1580</TotalTime>
  <Words>673</Words>
  <Application>Microsoft Office PowerPoint</Application>
  <PresentationFormat>A4 210 x 297 mm</PresentationFormat>
  <Paragraphs>82</Paragraphs>
  <Slides>12</Slides>
  <Notes>0</Notes>
  <HiddenSlides>0</HiddenSlides>
  <MMClips>2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Arial</vt:lpstr>
      <vt:lpstr>Wingdings</vt:lpstr>
      <vt:lpstr>Template</vt:lpstr>
      <vt:lpstr>中学理科 物理分野 ～思考実験～</vt:lpstr>
      <vt:lpstr>思考実験とは</vt:lpstr>
      <vt:lpstr>アリストテレス （B.C. 384-322年）</vt:lpstr>
      <vt:lpstr>質問</vt:lpstr>
      <vt:lpstr>ガリレオ・ガリレイ （A.D. 1564-1642年）</vt:lpstr>
      <vt:lpstr>ガリレオが行った思考実験</vt:lpstr>
      <vt:lpstr>アリストテレスの価値観</vt:lpstr>
      <vt:lpstr>ガリレオが行った思考実験</vt:lpstr>
      <vt:lpstr>パラドクスだった！</vt:lpstr>
      <vt:lpstr>実験は条件を合わせる必要がある</vt:lpstr>
      <vt:lpstr>ガリレオの疑問は正しかった</vt:lpstr>
      <vt:lpstr>質問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Hojicya</dc:creator>
  <cp:lastModifiedBy>テラヤユウキ</cp:lastModifiedBy>
  <cp:revision>129</cp:revision>
  <cp:lastPrinted>2025-07-26T19:55:07Z</cp:lastPrinted>
  <dcterms:created xsi:type="dcterms:W3CDTF">2025-07-12T17:38:21Z</dcterms:created>
  <dcterms:modified xsi:type="dcterms:W3CDTF">2025-08-20T18:22:05Z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0x010100317BAD2A974274468B93BA0E70B86153</vt:lpwstr>
  </property>
</Properties>
</file>