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68" r:id="rId6"/>
    <p:sldId id="344" r:id="rId7"/>
    <p:sldId id="349" r:id="rId8"/>
    <p:sldId id="345" r:id="rId9"/>
    <p:sldId id="354" r:id="rId10"/>
    <p:sldId id="264" r:id="rId11"/>
    <p:sldId id="439" r:id="rId12"/>
    <p:sldId id="265" r:id="rId13"/>
    <p:sldId id="370" r:id="rId14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ortrait_of_a_Mathematician_1680c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lang="ja-JP" altLang="en-US" sz="2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力のつり合い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BFD309E-BB31-E034-D30A-EBBA93346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F9DD-8A7C-78A8-5373-3A7041CE5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6D94A87-EF89-3AC7-C9A3-5A2C76B685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6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6"/>
                </a:solidFill>
              </a:rPr>
              <a:t>バネばかりを使った</a:t>
            </a:r>
            <a:r>
              <a:rPr lang="ja-JP" altLang="en-US" dirty="0"/>
              <a:t>力のつり合い実験から，分かったことは？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D0814BB-9DF5-BF16-A4FB-542153F6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D3903-05D6-5655-B8BE-38C8F86D075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accent6"/>
                </a:solidFill>
              </a:rPr>
              <a:t>厚紙の移動方向</a:t>
            </a:r>
            <a:r>
              <a:rPr kumimoji="1" lang="ja-JP" altLang="en-US" sz="3200" dirty="0">
                <a:solidFill>
                  <a:schemeClr val="tx1"/>
                </a:solidFill>
              </a:rPr>
              <a:t>，</a:t>
            </a:r>
            <a:r>
              <a:rPr kumimoji="1" lang="ja-JP" altLang="en-US" sz="3200" dirty="0">
                <a:solidFill>
                  <a:schemeClr val="accent6"/>
                </a:solidFill>
              </a:rPr>
              <a:t>バネばかりの力の向き</a:t>
            </a:r>
            <a:r>
              <a:rPr kumimoji="1" lang="ja-JP" altLang="en-US" sz="3200" dirty="0">
                <a:solidFill>
                  <a:schemeClr val="tx1"/>
                </a:solidFill>
              </a:rPr>
              <a:t>と</a:t>
            </a:r>
            <a:r>
              <a:rPr kumimoji="1" lang="ja-JP" altLang="en-US" sz="3200" dirty="0">
                <a:solidFill>
                  <a:schemeClr val="accent6"/>
                </a:solidFill>
              </a:rPr>
              <a:t>位置関係</a:t>
            </a:r>
            <a:r>
              <a:rPr kumimoji="1" lang="ja-JP" altLang="en-US" sz="3200" dirty="0">
                <a:solidFill>
                  <a:schemeClr val="tx1"/>
                </a:solidFill>
              </a:rPr>
              <a:t>についてまで考えられるとなお良い．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D086DE6B-4C43-F903-F83E-DE0FCD41BC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3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94E7B-4528-1505-445E-6587EB302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6D72B1-FCB6-AC28-4897-689D00A4CF83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/>
              <a:t>バネに力を加えると，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chemeClr val="accent6"/>
                </a:solidFill>
              </a:rPr>
              <a:t>何が変わるのか</a:t>
            </a:r>
            <a:r>
              <a:rPr kumimoji="1" lang="ja-JP" altLang="en-US" sz="3200" dirty="0"/>
              <a:t>まで考えられるとなお良い．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EB5AC16F-A849-AD7C-F3B7-65F1B1D25A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241663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バネに</a:t>
            </a:r>
            <a:r>
              <a:rPr lang="ja-JP" altLang="en-US" dirty="0">
                <a:solidFill>
                  <a:schemeClr val="accent6"/>
                </a:solidFill>
              </a:rPr>
              <a:t>力を加えると</a:t>
            </a:r>
            <a:r>
              <a:rPr lang="ja-JP" altLang="en-US" dirty="0"/>
              <a:t>どうなる？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0A756E9-7AFE-7E73-B380-CB1DF49C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2762A0F0-287E-A043-66D9-3709BA9BA1E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E011-2DBD-9623-5814-48A98BA1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B8D989-86C6-4267-0C9A-D6A63DD1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2DF173-BF0F-9D01-D171-B9D35F1B19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7" name="図 6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6A776A5D-9745-0420-EB2C-80507A691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3569117" y="2798725"/>
            <a:ext cx="276776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3973EDCE-DC10-0493-828A-94BBFD55B7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1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27BAA-DC01-2C08-FCEB-8F2E2D35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B5F497D-E6B3-48CB-4EB2-F9C53E28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857EB49-DFD9-C765-BEAA-9692950829A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伸ばす</a:t>
            </a:r>
            <a:endParaRPr lang="ja-JP" altLang="en-US" dirty="0">
              <a:solidFill>
                <a:schemeClr val="accent6"/>
              </a:solidFill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56BFF0E2-276F-8E1E-52FD-175C48CE25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AA99FCA-9496-15F4-D438-C95CEF9E7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1407074" y="2798725"/>
            <a:ext cx="7091853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45699F98-CAD7-7772-8615-BF2B37E7AFC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6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AA91-07D1-F3C9-5473-947CC3C8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714AFFE-7AC5-152E-522F-369500F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04AB6FF-C3C0-C40D-1E26-365895A4D0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縮める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12A6E7F-CD31-3A91-9235-1819C3554E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4A825B3-000C-A4C6-2D74-E85551401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4391772" y="2798725"/>
            <a:ext cx="112245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481E3F55-58F3-012D-B243-AF7F6815802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58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D78C9-B453-FD80-C618-F4765F464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AAD60A6-7909-D1BF-9FBA-31CF2EE9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手を離すと？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E6369FD-2A1F-62DE-D4BA-9A1C871046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元に戻る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1304A73-EA0B-9B8D-079B-6EAD2232E3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CAD842F-1F44-3CD4-1D9C-53E8ABB0F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t="37838" r="10896" b="36725"/>
          <a:stretch>
            <a:fillRect/>
          </a:stretch>
        </p:blipFill>
        <p:spPr>
          <a:xfrm>
            <a:off x="3569117" y="2798725"/>
            <a:ext cx="276776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5DBE58D-D835-23E6-0DAE-D86C00403D1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05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E221D02-D2C7-DAFB-7651-5D73B3C543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sz="9600" dirty="0"/>
              <a:t>力は</a:t>
            </a:r>
            <a:r>
              <a:rPr lang="ja-JP" altLang="en-US" sz="9600" dirty="0">
                <a:solidFill>
                  <a:schemeClr val="accent6"/>
                </a:solidFill>
              </a:rPr>
              <a:t>物体の形</a:t>
            </a:r>
            <a:r>
              <a:rPr lang="ja-JP" altLang="en-US" sz="9600" dirty="0"/>
              <a:t>を</a:t>
            </a:r>
            <a:endParaRPr lang="en-US" altLang="ja-JP" sz="9600" dirty="0"/>
          </a:p>
          <a:p>
            <a:pPr marL="0" indent="0" algn="ctr">
              <a:buNone/>
            </a:pPr>
            <a:r>
              <a:rPr lang="ja-JP" altLang="en-US" sz="9600" dirty="0"/>
              <a:t>変える！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力の性質</a:t>
            </a:r>
            <a:r>
              <a:rPr lang="en-US" altLang="ja-JP" dirty="0"/>
              <a:t> No. 1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91382C2F-551A-51DC-7816-17B43D19C36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67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FBD24D-5743-8E3E-240D-6592C8CB3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" r="3992"/>
          <a:stretch>
            <a:fillRect/>
          </a:stretch>
        </p:blipFill>
        <p:spPr bwMode="auto">
          <a:xfrm>
            <a:off x="5126316" y="604570"/>
            <a:ext cx="4199509" cy="56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1177882"/>
            <a:ext cx="5104180" cy="1227200"/>
          </a:xfrm>
        </p:spPr>
        <p:txBody>
          <a:bodyPr anchor="ctr"/>
          <a:lstStyle/>
          <a:p>
            <a:pPr algn="ctr"/>
            <a:r>
              <a:rPr lang="ja-JP" altLang="en-US" dirty="0"/>
              <a:t>ロバート・フック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</a:t>
            </a:r>
            <a:r>
              <a:rPr lang="ja-JP" altLang="en-US" sz="2800" dirty="0"/>
              <a:t>Ｄ</a:t>
            </a:r>
            <a:r>
              <a:rPr lang="en-US" altLang="ja-JP" sz="2800" dirty="0"/>
              <a:t>. 1635-1703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6" name="テキスト プレースホルダー 3"/>
          <p:cNvSpPr txBox="1">
            <a:spLocks noGrp="1"/>
          </p:cNvSpPr>
          <p:nvPr>
            <p:ph type="body" sz="quarter" idx="4294967295"/>
          </p:nvPr>
        </p:nvSpPr>
        <p:spPr>
          <a:xfrm>
            <a:off x="0" y="6490233"/>
            <a:ext cx="9906000" cy="365986"/>
          </a:xfrm>
          <a:prstGeom prst="rect">
            <a:avLst/>
          </a:prstGeom>
        </p:spPr>
        <p:txBody>
          <a:bodyPr anchor="b"/>
          <a:lstStyle>
            <a:lvl1pPr marL="0" indent="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6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95300" indent="-1905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8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latin typeface="+mj-lt"/>
                <a:hlinkClick r:id="rId3"/>
              </a:rPr>
              <a:t>commons.wikimedia.org/wiki/File:Portrait_of_a_Mathematician_1680c.jpg</a:t>
            </a:r>
            <a:endParaRPr lang="en-US" altLang="ja-JP" sz="1400" dirty="0">
              <a:latin typeface="+mj-lt"/>
            </a:endParaRPr>
          </a:p>
        </p:txBody>
      </p:sp>
      <p:sp>
        <p:nvSpPr>
          <p:cNvPr id="11" name="吹き出し: 角を丸めた四角形 10"/>
          <p:cNvSpPr/>
          <p:nvPr/>
        </p:nvSpPr>
        <p:spPr>
          <a:xfrm>
            <a:off x="488524" y="3568507"/>
            <a:ext cx="4127131" cy="2111611"/>
          </a:xfrm>
          <a:prstGeom prst="wedgeRoundRectCallout">
            <a:avLst>
              <a:gd name="adj1" fmla="val 91281"/>
              <a:gd name="adj2" fmla="val -1038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バネの伸びは</a:t>
            </a:r>
            <a:r>
              <a:rPr kumimoji="1" lang="ja-JP" altLang="en-US" sz="3200" dirty="0">
                <a:solidFill>
                  <a:schemeClr val="accent6"/>
                </a:solidFill>
              </a:rPr>
              <a:t>かかる力に比例</a:t>
            </a:r>
            <a:r>
              <a:rPr kumimoji="1" lang="ja-JP" altLang="en-US" sz="3200" dirty="0">
                <a:solidFill>
                  <a:schemeClr val="tx1"/>
                </a:solidFill>
              </a:rPr>
              <a:t>する！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（フックの法則）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B4F9BFC-5E89-2035-718C-900D3EF58CF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FD8CE9-4DE9-26E1-86CB-45DD878D09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力を加えて</a:t>
            </a:r>
            <a:r>
              <a:rPr lang="ja-JP" altLang="en-US" sz="4400" dirty="0"/>
              <a:t>変形した物体が，元に戻ろうとする性質を</a:t>
            </a:r>
            <a:r>
              <a:rPr lang="ja-JP" altLang="en-US" sz="4400" dirty="0">
                <a:solidFill>
                  <a:schemeClr val="accent6"/>
                </a:solidFill>
              </a:rPr>
              <a:t>弾性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また元に戻ろうとして，生じる力を</a:t>
            </a:r>
            <a:r>
              <a:rPr lang="ja-JP" altLang="en-US" sz="4400" dirty="0">
                <a:solidFill>
                  <a:schemeClr val="accent6"/>
                </a:solidFill>
              </a:rPr>
              <a:t>弾性力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一度変形した物体が</a:t>
            </a:r>
            <a:r>
              <a:rPr lang="ja-JP" altLang="en-US" sz="4400" dirty="0">
                <a:solidFill>
                  <a:schemeClr val="accent6"/>
                </a:solidFill>
              </a:rPr>
              <a:t>元に戻らなくなる</a:t>
            </a:r>
            <a:r>
              <a:rPr lang="ja-JP" altLang="en-US" sz="4400" dirty="0"/>
              <a:t>性質を</a:t>
            </a:r>
            <a:r>
              <a:rPr lang="ja-JP" altLang="en-US" sz="4400" dirty="0">
                <a:solidFill>
                  <a:schemeClr val="accent6"/>
                </a:solidFill>
              </a:rPr>
              <a:t>塑性</a:t>
            </a:r>
            <a:r>
              <a:rPr lang="ja-JP" altLang="en-US" sz="4400" dirty="0"/>
              <a:t>という．</a:t>
            </a:r>
            <a:endParaRPr lang="en-US" altLang="ja-JP" sz="44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1A26CBC-5DC1-C0D3-3BC5-49A5583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バネ</a:t>
            </a:r>
            <a:r>
              <a:rPr lang="ja-JP" altLang="en-US" dirty="0"/>
              <a:t>が伸縮する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795F9F1-8D69-A3B6-D61D-46A674DCDA7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7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1586</TotalTime>
  <Words>375</Words>
  <Application>Microsoft Office PowerPoint</Application>
  <PresentationFormat>A4 210 x 297 mm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Arial</vt:lpstr>
      <vt:lpstr>Wingdings</vt:lpstr>
      <vt:lpstr>Template</vt:lpstr>
      <vt:lpstr>中学理科 物理分野 ～力のつり合い～</vt:lpstr>
      <vt:lpstr>考察</vt:lpstr>
      <vt:lpstr>力を加えると？</vt:lpstr>
      <vt:lpstr>力を加えると？</vt:lpstr>
      <vt:lpstr>力を加えると？</vt:lpstr>
      <vt:lpstr>手を離すと？</vt:lpstr>
      <vt:lpstr>力の性質 No. 1</vt:lpstr>
      <vt:lpstr>ロバート・フック （A.Ｄ. 1635-1703年）</vt:lpstr>
      <vt:lpstr>バネが伸縮する</vt:lpstr>
      <vt:lpstr>考察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テラヤユウキ</cp:lastModifiedBy>
  <cp:revision>134</cp:revision>
  <cp:lastPrinted>2025-07-26T19:55:07Z</cp:lastPrinted>
  <dcterms:created xsi:type="dcterms:W3CDTF">2025-07-12T17:38:21Z</dcterms:created>
  <dcterms:modified xsi:type="dcterms:W3CDTF">2025-08-20T19:53:51Z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