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69" r:id="rId6"/>
    <p:sldId id="270" r:id="rId7"/>
    <p:sldId id="266" r:id="rId8"/>
    <p:sldId id="351" r:id="rId9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7" autoAdjust="0"/>
  </p:normalViewPr>
  <p:slideViewPr>
    <p:cSldViewPr snapToGrid="0">
      <p:cViewPr varScale="1">
        <p:scale>
          <a:sx n="107" d="100"/>
          <a:sy n="107" d="100"/>
        </p:scale>
        <p:origin x="1296" y="10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hojicya_stud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</a:t>
            </a:r>
            <a:r>
              <a:rPr lang="ja-JP" altLang="en-US" sz="2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作用・反作用の法則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en-US" altLang="ja-JP" sz="2000" dirty="0">
                <a:hlinkClick r:id="rId2"/>
              </a:rPr>
              <a:t>@hojicya_study</a:t>
            </a: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 dirty="0"/>
              <a:t>ほうじ茶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 dirty="0"/>
              <a:t>Yr. 2025</a:t>
            </a:r>
            <a:endParaRPr kumimoji="1" lang="ja-JP" altLang="en-US" sz="20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BFD309E-BB31-E034-D30A-EBBA93346B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48B0E-1ED4-777A-689F-9B7872049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9FE2F535-5163-A7C2-7DA0-46003A7E72E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312064"/>
            <a:ext cx="9906000" cy="2233869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風船の上に本を乗せたら，</a:t>
            </a:r>
            <a:r>
              <a:rPr lang="ja-JP" altLang="en-US" dirty="0">
                <a:solidFill>
                  <a:schemeClr val="accent6"/>
                </a:solidFill>
              </a:rPr>
              <a:t>風船は</a:t>
            </a:r>
            <a:r>
              <a:rPr lang="ja-JP" altLang="en-US" dirty="0"/>
              <a:t>どうなった？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B95EE75-A6FB-0F7B-8E15-2E189C75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875C4D-6EDF-4B49-EB4C-3777C8B4CD8E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accent6"/>
                </a:solidFill>
              </a:rPr>
              <a:t>風船が本に与える力</a:t>
            </a:r>
            <a:r>
              <a:rPr kumimoji="1" lang="ja-JP" altLang="en-US" sz="3200" dirty="0"/>
              <a:t>についてまで考えられるとなお良い．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489BC7CF-0CCF-B004-4453-477F58FE6CF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7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52B33-50C8-3124-E7A3-F61A7B07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C9A3A2-F6BA-93AB-4A3E-BFA8E61331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11500" dirty="0"/>
              <a:t>力は</a:t>
            </a:r>
            <a:r>
              <a:rPr lang="ja-JP" altLang="en-US" sz="11500" dirty="0">
                <a:solidFill>
                  <a:schemeClr val="accent6"/>
                </a:solidFill>
              </a:rPr>
              <a:t>物体を</a:t>
            </a:r>
            <a:endParaRPr lang="en-US" altLang="ja-JP" sz="11500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ja-JP" altLang="en-US" sz="11500" dirty="0">
                <a:solidFill>
                  <a:schemeClr val="accent6"/>
                </a:solidFill>
              </a:rPr>
              <a:t>支える</a:t>
            </a:r>
            <a:r>
              <a:rPr lang="ja-JP" altLang="en-US" sz="11500" dirty="0"/>
              <a:t>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5FE8114-A058-3B8F-957A-BB283A6B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</a:t>
            </a:r>
            <a:r>
              <a:rPr kumimoji="1" lang="ja-JP" altLang="en-US" dirty="0"/>
              <a:t>の性質 </a:t>
            </a:r>
            <a:r>
              <a:rPr kumimoji="1" lang="en-US" altLang="ja-JP" dirty="0"/>
              <a:t>No. 3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D7A8A3FF-5AFD-3EE2-43B8-535FB6733B4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1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D082B89-E445-87CB-6011-76B945BB0DF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buFont typeface="Arial" panose="020B0604020202020204" pitchFamily="34" charset="0"/>
              <a:buChar char="•"/>
            </a:pPr>
            <a:r>
              <a:rPr lang="en-US" altLang="ja-JP" dirty="0"/>
              <a:t>1</a:t>
            </a:r>
            <a:r>
              <a:rPr lang="ja-JP" altLang="en-US" dirty="0"/>
              <a:t>つの物体がもう一方の物体に力を加えると，</a:t>
            </a:r>
            <a:r>
              <a:rPr lang="ja-JP" altLang="en-US" dirty="0">
                <a:solidFill>
                  <a:schemeClr val="accent6"/>
                </a:solidFill>
              </a:rPr>
              <a:t>同じ大きさ</a:t>
            </a:r>
            <a:r>
              <a:rPr lang="ja-JP" altLang="en-US" dirty="0"/>
              <a:t>，</a:t>
            </a:r>
            <a:r>
              <a:rPr lang="ja-JP" altLang="en-US" dirty="0">
                <a:solidFill>
                  <a:schemeClr val="accent6"/>
                </a:solidFill>
              </a:rPr>
              <a:t>逆向きの力</a:t>
            </a:r>
            <a:r>
              <a:rPr lang="ja-JP" altLang="en-US" dirty="0"/>
              <a:t>がはたらく．</a:t>
            </a:r>
            <a:endParaRPr lang="en-US" altLang="ja-JP" dirty="0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 dirty="0"/>
              <a:t>これを</a:t>
            </a:r>
            <a:r>
              <a:rPr lang="ja-JP" altLang="en-US" dirty="0">
                <a:solidFill>
                  <a:schemeClr val="accent6"/>
                </a:solidFill>
              </a:rPr>
              <a:t>作用・反作用の法則</a:t>
            </a:r>
            <a:r>
              <a:rPr lang="ja-JP" altLang="en-US" dirty="0"/>
              <a:t>という．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3FC94F0-05E7-1887-2C92-444E785E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目には目を，歯には歯を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64DFB760-E133-782D-7A95-AAD69686718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6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4D1CF-5C56-3374-07AD-EF13D5D06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横から見た足のイラスト">
            <a:extLst>
              <a:ext uri="{FF2B5EF4-FFF2-40B4-BE49-F238E27FC236}">
                <a16:creationId xmlns:a16="http://schemas.microsoft.com/office/drawing/2014/main" id="{4595F8C4-115F-13C5-8D95-2EDE00B82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309">
            <a:off x="6537744" y="1821366"/>
            <a:ext cx="2304317" cy="230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C58E1CA1-6BE4-292F-731A-E93C94FA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なぜ</a:t>
            </a:r>
            <a:r>
              <a:rPr lang="ja-JP" altLang="en-US" dirty="0">
                <a:solidFill>
                  <a:srgbClr val="00B0F0"/>
                </a:solidFill>
              </a:rPr>
              <a:t>前に進める</a:t>
            </a:r>
            <a:r>
              <a:rPr lang="ja-JP" altLang="en-US" dirty="0"/>
              <a:t>のか？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08375890-C52F-503D-4205-C3F67FF68F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www.irasutoya.com</a:t>
            </a:r>
            <a:endParaRPr lang="ja-JP" altLang="en-US" dirty="0"/>
          </a:p>
        </p:txBody>
      </p:sp>
      <p:pic>
        <p:nvPicPr>
          <p:cNvPr id="2" name="Picture 2" descr="走る男の子のイラスト">
            <a:extLst>
              <a:ext uri="{FF2B5EF4-FFF2-40B4-BE49-F238E27FC236}">
                <a16:creationId xmlns:a16="http://schemas.microsoft.com/office/drawing/2014/main" id="{F39DB88A-9CA2-5438-6AF1-8E9C18B1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768" y="1099415"/>
            <a:ext cx="2820259" cy="429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4B54A7-CAA7-59DA-0FE9-18F068CB2B31}"/>
              </a:ext>
            </a:extLst>
          </p:cNvPr>
          <p:cNvSpPr/>
          <p:nvPr/>
        </p:nvSpPr>
        <p:spPr>
          <a:xfrm>
            <a:off x="4551338" y="4904626"/>
            <a:ext cx="4471467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996633"/>
                </a:solidFill>
              </a:rPr>
              <a:t>地面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B130C52-59AE-5D5F-B076-5C4C28CE3B07}"/>
              </a:ext>
            </a:extLst>
          </p:cNvPr>
          <p:cNvCxnSpPr>
            <a:cxnSpLocks/>
          </p:cNvCxnSpPr>
          <p:nvPr/>
        </p:nvCxnSpPr>
        <p:spPr>
          <a:xfrm flipH="1">
            <a:off x="5272795" y="4875201"/>
            <a:ext cx="1063838" cy="112972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1D4EE3-6B55-71F5-F84E-0495BB3C5D40}"/>
              </a:ext>
            </a:extLst>
          </p:cNvPr>
          <p:cNvCxnSpPr>
            <a:cxnSpLocks/>
          </p:cNvCxnSpPr>
          <p:nvPr/>
        </p:nvCxnSpPr>
        <p:spPr>
          <a:xfrm flipH="1">
            <a:off x="6365387" y="3745962"/>
            <a:ext cx="1064393" cy="116525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CA79665-5009-1751-9667-44AE0B79805B}"/>
              </a:ext>
            </a:extLst>
          </p:cNvPr>
          <p:cNvSpPr/>
          <p:nvPr/>
        </p:nvSpPr>
        <p:spPr>
          <a:xfrm>
            <a:off x="529484" y="4387422"/>
            <a:ext cx="839877" cy="65774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600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39DA59A-8849-D298-D20D-5915025EB5C7}"/>
              </a:ext>
            </a:extLst>
          </p:cNvPr>
          <p:cNvCxnSpPr>
            <a:cxnSpLocks/>
          </p:cNvCxnSpPr>
          <p:nvPr/>
        </p:nvCxnSpPr>
        <p:spPr>
          <a:xfrm flipV="1">
            <a:off x="1369359" y="1878751"/>
            <a:ext cx="4872878" cy="25086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E5BCB5F-64D2-9364-8284-DB449A0EF51E}"/>
              </a:ext>
            </a:extLst>
          </p:cNvPr>
          <p:cNvCxnSpPr>
            <a:cxnSpLocks/>
          </p:cNvCxnSpPr>
          <p:nvPr/>
        </p:nvCxnSpPr>
        <p:spPr>
          <a:xfrm>
            <a:off x="1369361" y="5045166"/>
            <a:ext cx="4950757" cy="153492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EF16F98-2CB5-0419-751C-DCA13AE79D1D}"/>
              </a:ext>
            </a:extLst>
          </p:cNvPr>
          <p:cNvSpPr/>
          <p:nvPr/>
        </p:nvSpPr>
        <p:spPr>
          <a:xfrm>
            <a:off x="4494306" y="3127922"/>
            <a:ext cx="1356922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sz="2800" dirty="0">
                <a:solidFill>
                  <a:schemeClr val="accent1"/>
                </a:solidFill>
              </a:rPr>
              <a:t>反作用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DDB93E-D1AF-A299-AAC0-158F101407DE}"/>
              </a:ext>
            </a:extLst>
          </p:cNvPr>
          <p:cNvSpPr/>
          <p:nvPr/>
        </p:nvSpPr>
        <p:spPr>
          <a:xfrm>
            <a:off x="6883066" y="5714097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accent6"/>
                </a:solidFill>
              </a:rPr>
              <a:t>作用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C190FC-9C99-356F-6D41-CC39AF2C4E9F}"/>
              </a:ext>
            </a:extLst>
          </p:cNvPr>
          <p:cNvSpPr/>
          <p:nvPr/>
        </p:nvSpPr>
        <p:spPr>
          <a:xfrm>
            <a:off x="3441538" y="2368995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accent6"/>
                </a:solidFill>
              </a:rPr>
              <a:t>拡大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0545E-B316-652F-5E46-586DC2894F7F}"/>
              </a:ext>
            </a:extLst>
          </p:cNvPr>
          <p:cNvSpPr/>
          <p:nvPr/>
        </p:nvSpPr>
        <p:spPr>
          <a:xfrm>
            <a:off x="6881361" y="6113489"/>
            <a:ext cx="2141444" cy="471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地面を蹴る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E5537D8-3972-BF13-FF2C-01DD07532531}"/>
              </a:ext>
            </a:extLst>
          </p:cNvPr>
          <p:cNvSpPr/>
          <p:nvPr/>
        </p:nvSpPr>
        <p:spPr>
          <a:xfrm>
            <a:off x="3712948" y="3525030"/>
            <a:ext cx="2141444" cy="1034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地面が足を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押し返す</a:t>
            </a:r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0FB31824-9D07-FC81-7B97-816FCE58013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0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-4.81481E-6 L -0.06298 0.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7" y="50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98 0.1 L -2.05128E-6 -4.81481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1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19" grpId="3" animBg="1"/>
      <p:bldP spid="19" grpId="4" animBg="1"/>
      <p:bldP spid="26" grpId="0" animBg="1"/>
      <p:bldP spid="27" grpId="0"/>
      <p:bldP spid="28" grpId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17BAD2A974274468B93BA0E70B86153" ma:contentTypeVersion="14" ma:contentTypeDescription="新しいドキュメントを作成します。" ma:contentTypeScope="" ma:versionID="19deaf902174782fcab1e59d5990709b">
  <xsd:schema xmlns:xsd="http://www.w3.org/2001/XMLSchema" xmlns:xs="http://www.w3.org/2001/XMLSchema" xmlns:p="http://schemas.microsoft.com/office/2006/metadata/properties" xmlns:ns3="4952ab04-0ae3-4d00-bda6-702fdc5fffab" xmlns:ns4="a9997899-e6ea-448c-9370-6665c1cb1ca9" targetNamespace="http://schemas.microsoft.com/office/2006/metadata/properties" ma:root="true" ma:fieldsID="626e8013a1feda8fd847dbe4d0402ef4" ns3:_="" ns4:_="">
    <xsd:import namespace="4952ab04-0ae3-4d00-bda6-702fdc5fffab"/>
    <xsd:import namespace="a9997899-e6ea-448c-9370-6665c1cb1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2ab04-0ae3-4d00-bda6-702fdc5fff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97899-e6ea-448c-9370-6665c1cb1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52ab04-0ae3-4d00-bda6-702fdc5fffa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12A431-86F1-4D8E-AC27-86C6F4A4DCAA}">
  <ds:schemaRefs>
    <ds:schemaRef ds:uri="4952ab04-0ae3-4d00-bda6-702fdc5fffab"/>
    <ds:schemaRef ds:uri="a9997899-e6ea-448c-9370-6665c1cb1c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5BCF84E-3EFE-4EC9-AB6C-7D53083CF2F0}">
  <ds:schemaRefs>
    <ds:schemaRef ds:uri="4952ab04-0ae3-4d00-bda6-702fdc5fffab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a9997899-e6ea-448c-9370-6665c1cb1ca9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556F4D6-31A5-4692-BD03-E6D6534FF5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1585</TotalTime>
  <Words>203</Words>
  <Application>Microsoft Office PowerPoint</Application>
  <PresentationFormat>A4 210 x 297 mm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Arial</vt:lpstr>
      <vt:lpstr>Wingdings</vt:lpstr>
      <vt:lpstr>Template</vt:lpstr>
      <vt:lpstr>中学理科 物理分野 ～作用・反作用の法則～</vt:lpstr>
      <vt:lpstr>考察</vt:lpstr>
      <vt:lpstr>力の性質 No. 3</vt:lpstr>
      <vt:lpstr>目には目を，歯には歯を…</vt:lpstr>
      <vt:lpstr>なぜ前に進めるのか？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Hojicya</dc:creator>
  <cp:lastModifiedBy>テラヤユウキ</cp:lastModifiedBy>
  <cp:revision>133</cp:revision>
  <cp:lastPrinted>2025-07-26T19:55:07Z</cp:lastPrinted>
  <dcterms:created xsi:type="dcterms:W3CDTF">2025-07-12T17:38:21Z</dcterms:created>
  <dcterms:modified xsi:type="dcterms:W3CDTF">2025-08-20T19:56:50Z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0x010100317BAD2A974274468B93BA0E70B86153</vt:lpwstr>
  </property>
</Properties>
</file>