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91" r:id="rId7"/>
    <p:sldId id="267" r:id="rId8"/>
    <p:sldId id="445" r:id="rId9"/>
    <p:sldId id="378" r:id="rId10"/>
    <p:sldId id="379" r:id="rId11"/>
    <p:sldId id="380" r:id="rId12"/>
    <p:sldId id="530" r:id="rId13"/>
    <p:sldId id="515" r:id="rId14"/>
    <p:sldId id="516" r:id="rId15"/>
    <p:sldId id="309" r:id="rId16"/>
    <p:sldId id="330" r:id="rId17"/>
    <p:sldId id="331" r:id="rId1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center.com/2021/12/21/rdesign_8759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center.com/2021/12/21/rdesign_876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dfreyKneller-IsaacNewton-1689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trato_de_un_erudito_(%C2%BFArqu%C3%ADmedes%3F),_por_Domenico_Fetti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tymtskz.my.coocan.jp/S/physic/phi2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～力の作図～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D7A3342-CFD8-65E8-C03F-7B2626530E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7B7176-F70D-E33A-630F-3CE3C0ABF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8A77D8D-0C44-7021-906B-22E1288960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定規を</a:t>
            </a:r>
            <a:r>
              <a:rPr lang="en-US" altLang="ja-JP" dirty="0"/>
              <a:t>2</a:t>
            </a:r>
            <a:r>
              <a:rPr lang="ja-JP" altLang="en-US" dirty="0"/>
              <a:t>つ重ねる．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つ直線を描く．</a:t>
            </a:r>
            <a:endParaRPr lang="en-US" altLang="ja-JP" dirty="0"/>
          </a:p>
          <a:p>
            <a:r>
              <a:rPr lang="ja-JP" altLang="en-US" dirty="0"/>
              <a:t>片方の定規を，スライドさせる．</a:t>
            </a:r>
            <a:endParaRPr lang="en-US" altLang="ja-JP" dirty="0"/>
          </a:p>
          <a:p>
            <a:r>
              <a:rPr lang="ja-JP" altLang="en-US" dirty="0"/>
              <a:t>もう一度，直線を描く．</a:t>
            </a:r>
            <a:endParaRPr lang="en-US" altLang="ja-JP" dirty="0"/>
          </a:p>
          <a:p>
            <a:r>
              <a:rPr lang="ja-JP" altLang="en-US" dirty="0"/>
              <a:t>この手順で平行線を描ける．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3C8E3F-2A16-29D1-1851-B0171DA7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平行線の描き方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93352A5-4600-B1B9-E2DD-AE1F566E4C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illustcenter.com/2021/12/21/rdesign_8759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FD12428-74A2-64EC-DC89-A6F6728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12" t="8886" r="9819" b="9903"/>
          <a:stretch>
            <a:fillRect/>
          </a:stretch>
        </p:blipFill>
        <p:spPr>
          <a:xfrm rot="10800000">
            <a:off x="493699" y="2380712"/>
            <a:ext cx="1985976" cy="3271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F475DE-4115-19E5-3C00-3381C224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75" t="40947" r="53427" b="10122"/>
          <a:stretch>
            <a:fillRect/>
          </a:stretch>
        </p:blipFill>
        <p:spPr>
          <a:xfrm rot="10800000">
            <a:off x="2479675" y="2705755"/>
            <a:ext cx="2000863" cy="200086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C88C4-1517-3A20-0D35-2A6A9B28B7F9}"/>
              </a:ext>
            </a:extLst>
          </p:cNvPr>
          <p:cNvCxnSpPr>
            <a:cxnSpLocks/>
          </p:cNvCxnSpPr>
          <p:nvPr/>
        </p:nvCxnSpPr>
        <p:spPr>
          <a:xfrm>
            <a:off x="2479674" y="2672414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8BA90F-BC4C-5D96-3553-CC2DEB76F825}"/>
              </a:ext>
            </a:extLst>
          </p:cNvPr>
          <p:cNvCxnSpPr>
            <a:cxnSpLocks/>
          </p:cNvCxnSpPr>
          <p:nvPr/>
        </p:nvCxnSpPr>
        <p:spPr>
          <a:xfrm>
            <a:off x="2479674" y="3553941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A2AAAE-E90A-8A50-69D9-F059D0FC6F4A}"/>
              </a:ext>
            </a:extLst>
          </p:cNvPr>
          <p:cNvGrpSpPr/>
          <p:nvPr/>
        </p:nvGrpSpPr>
        <p:grpSpPr>
          <a:xfrm>
            <a:off x="3197958" y="2511520"/>
            <a:ext cx="561678" cy="1656015"/>
            <a:chOff x="3015991" y="2575402"/>
            <a:chExt cx="561678" cy="165601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D0B3C7D-87B5-72EB-6242-DD0A6A115F85}"/>
                </a:ext>
              </a:extLst>
            </p:cNvPr>
            <p:cNvSpPr txBox="1"/>
            <p:nvPr/>
          </p:nvSpPr>
          <p:spPr>
            <a:xfrm>
              <a:off x="3015991" y="2575402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98BE38-FA30-C605-3517-F408976CEB91}"/>
                </a:ext>
              </a:extLst>
            </p:cNvPr>
            <p:cNvSpPr txBox="1"/>
            <p:nvPr/>
          </p:nvSpPr>
          <p:spPr>
            <a:xfrm>
              <a:off x="3015991" y="3461976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480C3F9-01CF-A178-224B-33EDE14F1A3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2.22222E-6 L -2.05128E-6 0.129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BF33-8C28-B026-7C57-4B545064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弧 27">
            <a:extLst>
              <a:ext uri="{FF2B5EF4-FFF2-40B4-BE49-F238E27FC236}">
                <a16:creationId xmlns:a16="http://schemas.microsoft.com/office/drawing/2014/main" id="{DE949CE4-270E-016A-AB31-7AF0CB7224CA}"/>
              </a:ext>
            </a:extLst>
          </p:cNvPr>
          <p:cNvSpPr/>
          <p:nvPr/>
        </p:nvSpPr>
        <p:spPr>
          <a:xfrm>
            <a:off x="1000108" y="3273011"/>
            <a:ext cx="3583204" cy="3583204"/>
          </a:xfrm>
          <a:prstGeom prst="arc">
            <a:avLst>
              <a:gd name="adj1" fmla="val 15462799"/>
              <a:gd name="adj2" fmla="val 20819950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AFFE0C9-2E09-154E-F3F7-EDFFDFF45559}"/>
              </a:ext>
            </a:extLst>
          </p:cNvPr>
          <p:cNvSpPr/>
          <p:nvPr/>
        </p:nvSpPr>
        <p:spPr>
          <a:xfrm>
            <a:off x="-690028" y="1338106"/>
            <a:ext cx="4435652" cy="4435647"/>
          </a:xfrm>
          <a:prstGeom prst="arc">
            <a:avLst>
              <a:gd name="adj1" fmla="val 18268872"/>
              <a:gd name="adj2" fmla="val 194085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7BE463-875A-AFC9-5E90-7F036FFA78E1}"/>
              </a:ext>
            </a:extLst>
          </p:cNvPr>
          <p:cNvGrpSpPr/>
          <p:nvPr/>
        </p:nvGrpSpPr>
        <p:grpSpPr>
          <a:xfrm rot="20688182">
            <a:off x="583089" y="2117107"/>
            <a:ext cx="4410862" cy="5895009"/>
            <a:chOff x="-5413829" y="-416340"/>
            <a:chExt cx="4435652" cy="592814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E8FCC12-3A9E-9EB0-8981-7FE44E4F0ECE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3511D89-8B23-F490-4E09-536B2A1B2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2CDC09-E53C-C8B1-022C-775CF646C98C}"/>
              </a:ext>
            </a:extLst>
          </p:cNvPr>
          <p:cNvGrpSpPr/>
          <p:nvPr/>
        </p:nvGrpSpPr>
        <p:grpSpPr>
          <a:xfrm rot="1901218">
            <a:off x="-1195573" y="-83789"/>
            <a:ext cx="5446741" cy="7279435"/>
            <a:chOff x="-5413829" y="-416340"/>
            <a:chExt cx="4435652" cy="592814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42DFE80-44C7-6793-B15F-2FF2A7C38E7D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B6D97B-31B3-EAC1-6536-AB55009C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E45307-0355-225C-C576-691618502E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コンパスを矢印の長さにする．</a:t>
            </a:r>
            <a:endParaRPr lang="en-US" altLang="ja-JP" dirty="0"/>
          </a:p>
          <a:p>
            <a:r>
              <a:rPr lang="ja-JP" altLang="en-US" dirty="0"/>
              <a:t>もう一方の矢印の終点に，針を刺す．</a:t>
            </a:r>
            <a:endParaRPr lang="en-US" altLang="ja-JP" dirty="0"/>
          </a:p>
          <a:p>
            <a:r>
              <a:rPr lang="ja-JP" altLang="en-US" dirty="0"/>
              <a:t>弧を描く．</a:t>
            </a:r>
            <a:endParaRPr lang="en-US" altLang="ja-JP" dirty="0"/>
          </a:p>
          <a:p>
            <a:r>
              <a:rPr lang="ja-JP" altLang="en-US" dirty="0"/>
              <a:t>同じことを繰り返す．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つの弧の交点と原点を結ぶ．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B830069-6783-FF4D-0E38-E96CF3D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平行四辺形の描き方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B6DD6FD-B31F-BBCB-B289-B427F991D4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illustcenter.com/2021/12/21/rdesign_8762</a:t>
            </a:r>
            <a:endParaRPr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353FD8-5731-AE27-A555-EA98C16F45BA}"/>
              </a:ext>
            </a:extLst>
          </p:cNvPr>
          <p:cNvCxnSpPr>
            <a:cxnSpLocks/>
          </p:cNvCxnSpPr>
          <p:nvPr/>
        </p:nvCxnSpPr>
        <p:spPr>
          <a:xfrm>
            <a:off x="583373" y="5064616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A1C320-4E8D-3639-6DE3-9CE286EAB2C1}"/>
              </a:ext>
            </a:extLst>
          </p:cNvPr>
          <p:cNvCxnSpPr>
            <a:cxnSpLocks/>
          </p:cNvCxnSpPr>
          <p:nvPr/>
        </p:nvCxnSpPr>
        <p:spPr>
          <a:xfrm flipV="1">
            <a:off x="2814571" y="3555938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976EC7-4E72-1A7D-DE82-DDECDE385169}"/>
              </a:ext>
            </a:extLst>
          </p:cNvPr>
          <p:cNvCxnSpPr>
            <a:cxnSpLocks/>
          </p:cNvCxnSpPr>
          <p:nvPr/>
        </p:nvCxnSpPr>
        <p:spPr>
          <a:xfrm>
            <a:off x="1527802" y="3555935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AF10E3-A372-1A11-C4B3-49ED2E73D212}"/>
              </a:ext>
            </a:extLst>
          </p:cNvPr>
          <p:cNvCxnSpPr>
            <a:cxnSpLocks/>
          </p:cNvCxnSpPr>
          <p:nvPr/>
        </p:nvCxnSpPr>
        <p:spPr>
          <a:xfrm flipV="1">
            <a:off x="583371" y="3555936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D2617F9-D3AF-3B8D-3986-14314CCD75C3}"/>
              </a:ext>
            </a:extLst>
          </p:cNvPr>
          <p:cNvCxnSpPr>
            <a:cxnSpLocks/>
          </p:cNvCxnSpPr>
          <p:nvPr/>
        </p:nvCxnSpPr>
        <p:spPr>
          <a:xfrm flipV="1">
            <a:off x="583372" y="3555936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D81970-E652-99FD-AE6B-EBC2EB58C69C}"/>
              </a:ext>
            </a:extLst>
          </p:cNvPr>
          <p:cNvGrpSpPr/>
          <p:nvPr/>
        </p:nvGrpSpPr>
        <p:grpSpPr>
          <a:xfrm>
            <a:off x="-2140001" y="1424894"/>
            <a:ext cx="5446741" cy="7279435"/>
            <a:chOff x="-5413829" y="-416340"/>
            <a:chExt cx="4435652" cy="59281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15E71DA-DF7E-F273-2AB1-4F9DCD55ED9B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9DE92D8-DEAF-6DFA-DE1B-FA4133515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F4D7A05-C758-C0FF-418B-D400AB2524D0}"/>
              </a:ext>
            </a:extLst>
          </p:cNvPr>
          <p:cNvGrpSpPr/>
          <p:nvPr/>
        </p:nvGrpSpPr>
        <p:grpSpPr>
          <a:xfrm rot="17999003">
            <a:off x="-1622060" y="2117108"/>
            <a:ext cx="4410862" cy="5895009"/>
            <a:chOff x="-5413829" y="-416340"/>
            <a:chExt cx="4435652" cy="592814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EF579B4-E9D2-4DE6-17E7-F0A71DB06C36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FEBAFDB-CF8D-6A59-871B-00A91B57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F5D6F9D4-539F-692A-F12E-D3BC0FAA95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09536 -0.219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22468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8B2CB5-F1D5-CA1C-F3CC-B951A75F9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6"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D4B088ED-C7C4-EECA-3056-42424C4B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アイザック・ニュートン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1642-1727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A0B5EA80-CE50-E44C-AA89-1FF9AE98B6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3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commons.wikimedia.org/wiki/File:GodfreyKneller-IsaacNewton-1689.jpg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44770B9-0D10-3773-5A5C-831262AE184F}"/>
              </a:ext>
            </a:extLst>
          </p:cNvPr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100703"/>
              <a:gd name="adj2" fmla="val -627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地球がリンゴを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引っ張っている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（万有引力の法則）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9CBBF40-4D87-0879-B3B7-DB43513DB8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813FFAFD-23C2-928C-C108-C8B1E8664B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6940" y="5327435"/>
            <a:ext cx="4031835" cy="39241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地球がリンゴを引っ張っている．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9599B2-3084-1745-47A4-807416F184A0}"/>
              </a:ext>
            </a:extLst>
          </p:cNvPr>
          <p:cNvSpPr/>
          <p:nvPr/>
        </p:nvSpPr>
        <p:spPr>
          <a:xfrm>
            <a:off x="5594024" y="2036861"/>
            <a:ext cx="4031835" cy="2922480"/>
          </a:xfrm>
          <a:prstGeom prst="cloudCallout">
            <a:avLst>
              <a:gd name="adj1" fmla="val -67267"/>
              <a:gd name="adj2" fmla="val 262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975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8D224B-EE67-D410-D704-D98CD537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リンゴが木から落ちる</a:t>
            </a:r>
          </a:p>
        </p:txBody>
      </p:sp>
      <p:pic>
        <p:nvPicPr>
          <p:cNvPr id="1030" name="Picture 6" descr="地球のイラスト（惑星）">
            <a:extLst>
              <a:ext uri="{FF2B5EF4-FFF2-40B4-BE49-F238E27FC236}">
                <a16:creationId xmlns:a16="http://schemas.microsoft.com/office/drawing/2014/main" id="{74627BCD-5559-152B-677B-98A14D47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67" y="3688865"/>
            <a:ext cx="1089361" cy="1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重力を発見したニュートンのイラスト">
            <a:extLst>
              <a:ext uri="{FF2B5EF4-FFF2-40B4-BE49-F238E27FC236}">
                <a16:creationId xmlns:a16="http://schemas.microsoft.com/office/drawing/2014/main" id="{E9B7A024-C78B-E1D1-2E38-4DA259A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27" y="4105730"/>
            <a:ext cx="1557975" cy="16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いろいろな木のイラスト「木の実」">
            <a:extLst>
              <a:ext uri="{FF2B5EF4-FFF2-40B4-BE49-F238E27FC236}">
                <a16:creationId xmlns:a16="http://schemas.microsoft.com/office/drawing/2014/main" id="{9A471782-EF14-F8EA-3FAF-85D8F8CF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4" y="1989988"/>
            <a:ext cx="3313111" cy="40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りんごのイラスト（フルーツ）">
            <a:extLst>
              <a:ext uri="{FF2B5EF4-FFF2-40B4-BE49-F238E27FC236}">
                <a16:creationId xmlns:a16="http://schemas.microsoft.com/office/drawing/2014/main" id="{3EE11AB9-B0B7-9D87-0F19-BA407BC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9" y="3361356"/>
            <a:ext cx="443308" cy="4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298244-0A27-6719-EFD8-88A3832A21DB}"/>
              </a:ext>
            </a:extLst>
          </p:cNvPr>
          <p:cNvGrpSpPr/>
          <p:nvPr/>
        </p:nvGrpSpPr>
        <p:grpSpPr>
          <a:xfrm>
            <a:off x="4359097" y="3197129"/>
            <a:ext cx="691056" cy="1055519"/>
            <a:chOff x="5021061" y="2315584"/>
            <a:chExt cx="850531" cy="1299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CAC32B4-3F8F-FBD5-9BA7-4FC5BBD8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842035">
              <a:off x="5334386" y="2437184"/>
              <a:ext cx="537206" cy="117750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9C57881-9281-D9FA-EA45-379B4404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506211">
              <a:off x="5021061" y="2315584"/>
              <a:ext cx="537207" cy="1177500"/>
            </a:xfrm>
            <a:prstGeom prst="rect">
              <a:avLst/>
            </a:prstGeom>
          </p:spPr>
        </p:pic>
      </p:grpSp>
      <p:pic>
        <p:nvPicPr>
          <p:cNvPr id="9" name="Picture 4" descr="りんごのイラスト（フルーツ）">
            <a:extLst>
              <a:ext uri="{FF2B5EF4-FFF2-40B4-BE49-F238E27FC236}">
                <a16:creationId xmlns:a16="http://schemas.microsoft.com/office/drawing/2014/main" id="{DC77B04D-66F8-39C5-FB21-243EBFA8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20" y="2391898"/>
            <a:ext cx="388602" cy="4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3B0BD2-C33A-8C59-CBA8-015F634204E6}"/>
              </a:ext>
            </a:extLst>
          </p:cNvPr>
          <p:cNvCxnSpPr>
            <a:cxnSpLocks/>
          </p:cNvCxnSpPr>
          <p:nvPr/>
        </p:nvCxnSpPr>
        <p:spPr>
          <a:xfrm>
            <a:off x="7705719" y="2603504"/>
            <a:ext cx="0" cy="1107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5B81B49-AF14-930C-9C1C-12A45F0AF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4.375E-6 0.30278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7.40741E-7 L -4.61538E-6 0.13611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26824-59FC-EBBD-C846-E78E4BE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9D3B1-F4B6-60D9-B393-C86A2567C9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力の大きさの単位は，</a:t>
            </a:r>
            <a:r>
              <a:rPr lang="ja-JP" altLang="en-US" dirty="0">
                <a:solidFill>
                  <a:schemeClr val="accent6"/>
                </a:solidFill>
              </a:rPr>
              <a:t>ニュートン</a:t>
            </a:r>
            <a:r>
              <a:rPr lang="en-US" altLang="ja-JP" dirty="0">
                <a:solidFill>
                  <a:schemeClr val="accent6"/>
                </a:solidFill>
              </a:rPr>
              <a:t> [N]</a:t>
            </a:r>
            <a:r>
              <a:rPr lang="en-US" altLang="ja-JP" dirty="0"/>
              <a:t> </a:t>
            </a:r>
            <a:r>
              <a:rPr lang="ja-JP" altLang="en-US" dirty="0"/>
              <a:t>である．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1 N</a:t>
            </a:r>
            <a:r>
              <a:rPr lang="ja-JP" altLang="en-US" dirty="0"/>
              <a:t>とは，</a:t>
            </a:r>
            <a:r>
              <a:rPr lang="en-US" altLang="ja-JP" dirty="0">
                <a:solidFill>
                  <a:schemeClr val="accent6"/>
                </a:solidFill>
              </a:rPr>
              <a:t>100 g</a:t>
            </a:r>
            <a:r>
              <a:rPr lang="ja-JP" altLang="en-US" dirty="0">
                <a:solidFill>
                  <a:schemeClr val="accent6"/>
                </a:solidFill>
              </a:rPr>
              <a:t>にはたらく力の大きさ</a:t>
            </a:r>
            <a:r>
              <a:rPr lang="ja-JP" altLang="en-US" dirty="0"/>
              <a:t>とほぼ等しい．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1B2540-CD12-70D2-E82E-26F9496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力の大きさはニュートン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20424D9-3238-BAA1-B0DA-E2F456BA0BB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632757-B4F4-C7A1-18E4-FF980318B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r="662"/>
          <a:stretch>
            <a:fillRect/>
          </a:stretch>
        </p:blipFill>
        <p:spPr bwMode="auto">
          <a:xfrm>
            <a:off x="350385" y="567959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ADAD7-91BF-FE2A-C1D8-980BC9E9A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</a:t>
            </a:r>
            <a:r>
              <a:rPr lang="en-US" altLang="ja-JP" dirty="0" err="1">
                <a:hlinkClick r:id="rId3"/>
              </a:rPr>
              <a:t>File:Retrato_de_un_erudito</a:t>
            </a:r>
            <a:r>
              <a:rPr lang="en-US" altLang="ja-JP" dirty="0">
                <a:hlinkClick r:id="rId3"/>
              </a:rPr>
              <a:t>_(%C2%BFArqu%C3%ADmedes%3F),_por_Domenico_Fetti.jpg</a:t>
            </a:r>
            <a:endParaRPr lang="en-US" altLang="ja-JP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EE3B6ED-E533-E39C-BB05-FBA3678D7AE3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83537"/>
              <a:gd name="adj2" fmla="val -7097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我に</a:t>
            </a:r>
            <a:r>
              <a:rPr lang="ja-JP" altLang="en-US" sz="3200" dirty="0">
                <a:solidFill>
                  <a:schemeClr val="accent6"/>
                </a:solidFill>
              </a:rPr>
              <a:t>支点</a:t>
            </a:r>
            <a:r>
              <a:rPr lang="ja-JP" altLang="en-US" sz="3200" dirty="0"/>
              <a:t>を与えよ．</a:t>
            </a:r>
            <a:endParaRPr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されば地球も動かさん．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（てこの原理）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400FB004-1F7C-BF34-15EB-3AC4DCA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0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アルキメデス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287-212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E8DE72E-B78A-1386-6370-CDD7D63209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067FF248-90A8-C305-5336-3E6221C28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投石器に応用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海岸からローマ海軍の船を攻撃した．</a:t>
            </a:r>
            <a:endParaRPr lang="en-US" altLang="ja-JP" sz="3600" dirty="0"/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船に大きな穴を開け海からの攻撃もうまくいかなかった．</a:t>
            </a:r>
            <a:endParaRPr lang="en-US" altLang="ja-JP" sz="36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9BBA4FB-3395-77C4-3BCA-4195299D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てこの原理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CE36B9D-F107-112C-2E5E-F18F034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http://ktymtskz.my.coocan.jp/S/physic/phi2.htm</a:t>
            </a:r>
            <a:endParaRPr lang="en-US" altLang="ja-JP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99B09EA-867D-D0F1-BD02-AEACA396A5B3}"/>
              </a:ext>
            </a:extLst>
          </p:cNvPr>
          <p:cNvSpPr/>
          <p:nvPr/>
        </p:nvSpPr>
        <p:spPr>
          <a:xfrm rot="1003818">
            <a:off x="340908" y="3435569"/>
            <a:ext cx="4293816" cy="809170"/>
          </a:xfrm>
          <a:custGeom>
            <a:avLst/>
            <a:gdLst>
              <a:gd name="connsiteX0" fmla="*/ 2651570 w 5284696"/>
              <a:gd name="connsiteY0" fmla="*/ 145561 h 995901"/>
              <a:gd name="connsiteX1" fmla="*/ 3289205 w 5284696"/>
              <a:gd name="connsiteY1" fmla="*/ 743418 h 995901"/>
              <a:gd name="connsiteX2" fmla="*/ 2449250 w 5284696"/>
              <a:gd name="connsiteY2" fmla="*/ 995901 h 995901"/>
              <a:gd name="connsiteX3" fmla="*/ 0 w 5284696"/>
              <a:gd name="connsiteY3" fmla="*/ 0 h 995901"/>
              <a:gd name="connsiteX4" fmla="*/ 5284696 w 5284696"/>
              <a:gd name="connsiteY4" fmla="*/ 0 h 995901"/>
              <a:gd name="connsiteX5" fmla="*/ 5284696 w 5284696"/>
              <a:gd name="connsiteY5" fmla="*/ 144787 h 995901"/>
              <a:gd name="connsiteX6" fmla="*/ 0 w 5284696"/>
              <a:gd name="connsiteY6" fmla="*/ 144787 h 9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4696" h="995901">
                <a:moveTo>
                  <a:pt x="2651570" y="145561"/>
                </a:moveTo>
                <a:lnTo>
                  <a:pt x="3289205" y="743418"/>
                </a:lnTo>
                <a:lnTo>
                  <a:pt x="2449250" y="995901"/>
                </a:lnTo>
                <a:close/>
                <a:moveTo>
                  <a:pt x="0" y="0"/>
                </a:moveTo>
                <a:lnTo>
                  <a:pt x="5284696" y="0"/>
                </a:lnTo>
                <a:lnTo>
                  <a:pt x="5284696" y="144787"/>
                </a:lnTo>
                <a:lnTo>
                  <a:pt x="0" y="14478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975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EF1A307-F803-E1DC-E531-A5C97C4733CD}"/>
              </a:ext>
            </a:extLst>
          </p:cNvPr>
          <p:cNvSpPr/>
          <p:nvPr/>
        </p:nvSpPr>
        <p:spPr>
          <a:xfrm>
            <a:off x="2384565" y="2592213"/>
            <a:ext cx="1385396" cy="614335"/>
          </a:xfrm>
          <a:prstGeom prst="wedgeEllipseCallout">
            <a:avLst>
              <a:gd name="adj1" fmla="val -28695"/>
              <a:gd name="adj2" fmla="val 78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支点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653EBC6-E504-3CFF-39B6-8C46A8A5ED3A}"/>
              </a:ext>
            </a:extLst>
          </p:cNvPr>
          <p:cNvSpPr/>
          <p:nvPr/>
        </p:nvSpPr>
        <p:spPr>
          <a:xfrm>
            <a:off x="3584103" y="4480082"/>
            <a:ext cx="1385396" cy="614335"/>
          </a:xfrm>
          <a:prstGeom prst="wedgeEllipseCallout">
            <a:avLst>
              <a:gd name="adj1" fmla="val 20330"/>
              <a:gd name="adj2" fmla="val -740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作用点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8BCE42D-EFB7-3322-2234-DC45826A6FFA}"/>
              </a:ext>
            </a:extLst>
          </p:cNvPr>
          <p:cNvSpPr/>
          <p:nvPr/>
        </p:nvSpPr>
        <p:spPr>
          <a:xfrm>
            <a:off x="116852" y="3364870"/>
            <a:ext cx="1385396" cy="614335"/>
          </a:xfrm>
          <a:prstGeom prst="wedgeEllipseCallout">
            <a:avLst>
              <a:gd name="adj1" fmla="val -17982"/>
              <a:gd name="adj2" fmla="val -850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力点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EA97E-B3B7-BB62-D9C5-30F659416FE7}"/>
              </a:ext>
            </a:extLst>
          </p:cNvPr>
          <p:cNvSpPr txBox="1"/>
          <p:nvPr/>
        </p:nvSpPr>
        <p:spPr>
          <a:xfrm>
            <a:off x="60980" y="4079363"/>
            <a:ext cx="149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力を加えている点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CBBB08-A5C9-8ECF-E1A2-D5754DFC44F9}"/>
              </a:ext>
            </a:extLst>
          </p:cNvPr>
          <p:cNvSpPr txBox="1"/>
          <p:nvPr/>
        </p:nvSpPr>
        <p:spPr>
          <a:xfrm>
            <a:off x="3179882" y="5193143"/>
            <a:ext cx="218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力のはたらきが</a:t>
            </a:r>
            <a:endParaRPr kumimoji="1" lang="en-US" altLang="ja-JP" sz="2000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起こる点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0EFDA1-8FAB-70CA-C956-12C99A00B6DF}"/>
              </a:ext>
            </a:extLst>
          </p:cNvPr>
          <p:cNvSpPr txBox="1"/>
          <p:nvPr/>
        </p:nvSpPr>
        <p:spPr>
          <a:xfrm>
            <a:off x="2190715" y="2113277"/>
            <a:ext cx="177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支えている点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5104334B-D217-1A2E-59E6-E19B6306FB6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  <p:bldP spid="16" grpId="0" animBg="1"/>
      <p:bldP spid="17" grpId="0"/>
      <p:bldP spid="1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CC51AA-40E6-1B9B-1BCA-FF4B026ED7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力は物体で全体にはたらいているが，</a:t>
            </a:r>
            <a:r>
              <a:rPr lang="en-US" altLang="ja-JP" dirty="0">
                <a:solidFill>
                  <a:schemeClr val="accent6"/>
                </a:solidFill>
              </a:rPr>
              <a:t>1</a:t>
            </a:r>
            <a:r>
              <a:rPr lang="ja-JP" altLang="en-US" dirty="0">
                <a:solidFill>
                  <a:schemeClr val="accent6"/>
                </a:solidFill>
              </a:rPr>
              <a:t>本の矢印</a:t>
            </a:r>
            <a:r>
              <a:rPr lang="ja-JP" altLang="en-US" dirty="0"/>
              <a:t>で表現する．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矢印の始点は</a:t>
            </a:r>
            <a:r>
              <a:rPr lang="ja-JP" altLang="en-US" dirty="0">
                <a:solidFill>
                  <a:schemeClr val="accent6"/>
                </a:solidFill>
              </a:rPr>
              <a:t>作用点</a:t>
            </a:r>
            <a:r>
              <a:rPr lang="ja-JP" altLang="en-US" dirty="0"/>
              <a:t>，向きは</a:t>
            </a:r>
            <a:r>
              <a:rPr lang="ja-JP" altLang="en-US" dirty="0">
                <a:solidFill>
                  <a:schemeClr val="accent6"/>
                </a:solidFill>
              </a:rPr>
              <a:t>力の向き</a:t>
            </a:r>
            <a:r>
              <a:rPr lang="ja-JP" altLang="en-US" dirty="0"/>
              <a:t>，長さは</a:t>
            </a:r>
            <a:r>
              <a:rPr lang="ja-JP" altLang="en-US" dirty="0">
                <a:solidFill>
                  <a:schemeClr val="accent6"/>
                </a:solidFill>
              </a:rPr>
              <a:t>力の大きさ</a:t>
            </a:r>
            <a:r>
              <a:rPr lang="ja-JP" altLang="en-US" dirty="0"/>
              <a:t>を表している．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力は矢印である</a:t>
            </a: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51AA84C-A185-94F4-B677-73943DC040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1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4A73-44C4-DB26-6DBA-38F80EEC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りんごのイラスト（フルーツ）">
            <a:extLst>
              <a:ext uri="{FF2B5EF4-FFF2-40B4-BE49-F238E27FC236}">
                <a16:creationId xmlns:a16="http://schemas.microsoft.com/office/drawing/2014/main" id="{E2888819-BEA1-C6B3-3659-E1D0CEAB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0" y="817863"/>
            <a:ext cx="1031583" cy="1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7B65-0AD4-462F-8A94-811AF9B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力は</a:t>
            </a:r>
            <a:r>
              <a:rPr lang="ja-JP" altLang="en-US" dirty="0">
                <a:solidFill>
                  <a:srgbClr val="00B0F0"/>
                </a:solidFill>
              </a:rPr>
              <a:t>矢印</a:t>
            </a:r>
            <a:r>
              <a:rPr lang="ja-JP" altLang="en-US" dirty="0"/>
              <a:t>である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419DD-B01B-D63C-A34B-DE26227337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5" name="Picture 6" descr="地球のイラスト（惑星）">
            <a:extLst>
              <a:ext uri="{FF2B5EF4-FFF2-40B4-BE49-F238E27FC236}">
                <a16:creationId xmlns:a16="http://schemas.microsoft.com/office/drawing/2014/main" id="{1606DA2D-01FC-2B2B-B411-0C7D2738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3" y="3505200"/>
            <a:ext cx="3061430" cy="3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りんごのイラスト（フルーツ）">
            <a:extLst>
              <a:ext uri="{FF2B5EF4-FFF2-40B4-BE49-F238E27FC236}">
                <a16:creationId xmlns:a16="http://schemas.microsoft.com/office/drawing/2014/main" id="{0F11789A-B7BF-BC71-A1F3-C12796FA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3" y="817861"/>
            <a:ext cx="1031590" cy="10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29B9EC-EFA4-683F-A4CA-97D1FE4439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24058" y="1386541"/>
            <a:ext cx="0" cy="21186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9D47EB6-0182-C20B-FDE4-5FFAA3234EC5}"/>
              </a:ext>
            </a:extLst>
          </p:cNvPr>
          <p:cNvSpPr/>
          <p:nvPr/>
        </p:nvSpPr>
        <p:spPr>
          <a:xfrm>
            <a:off x="2234121" y="1867129"/>
            <a:ext cx="1898557" cy="906824"/>
          </a:xfrm>
          <a:prstGeom prst="wedgeEllipseCallout">
            <a:avLst>
              <a:gd name="adj1" fmla="val 70277"/>
              <a:gd name="adj2" fmla="val -870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925"/>
              <a:t>作用点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00F2D86-36B7-64D4-628A-F978BFEC4E69}"/>
              </a:ext>
            </a:extLst>
          </p:cNvPr>
          <p:cNvGrpSpPr/>
          <p:nvPr/>
        </p:nvGrpSpPr>
        <p:grpSpPr>
          <a:xfrm>
            <a:off x="5863288" y="1386541"/>
            <a:ext cx="2562144" cy="2118659"/>
            <a:chOff x="5688995" y="1578652"/>
            <a:chExt cx="2562144" cy="1723347"/>
          </a:xfrm>
        </p:grpSpPr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0EF9FFED-84F8-BC60-5B27-F0A453D03410}"/>
                </a:ext>
              </a:extLst>
            </p:cNvPr>
            <p:cNvSpPr/>
            <p:nvPr/>
          </p:nvSpPr>
          <p:spPr>
            <a:xfrm>
              <a:off x="5688995" y="1578652"/>
              <a:ext cx="453977" cy="1723347"/>
            </a:xfrm>
            <a:prstGeom prst="rightBrace">
              <a:avLst>
                <a:gd name="adj1" fmla="val 30795"/>
                <a:gd name="adj2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E3EB1-9BF4-844F-B875-BDB54980A26A}"/>
                </a:ext>
              </a:extLst>
            </p:cNvPr>
            <p:cNvSpPr txBox="1"/>
            <p:nvPr/>
          </p:nvSpPr>
          <p:spPr>
            <a:xfrm>
              <a:off x="6204783" y="2117341"/>
              <a:ext cx="2046356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925" dirty="0"/>
                <a:t>力の大きさ</a:t>
              </a:r>
            </a:p>
          </p:txBody>
        </p:sp>
      </p:grp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FA9F2C2F-59EC-88D3-525D-29FC91457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4.81481E-6 L 7.69231E-7 0.2502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0CDF-CD47-6D0B-04AA-469A3A4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2B30DD-A1FF-EF2F-2E39-B8CDAB0DF2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68753" cy="5336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800" dirty="0"/>
              <a:t>「あの人と</a:t>
            </a:r>
            <a:r>
              <a:rPr lang="ja-JP" altLang="en-US" sz="4800" dirty="0">
                <a:solidFill>
                  <a:schemeClr val="accent6"/>
                </a:solidFill>
              </a:rPr>
              <a:t>話のベクトル</a:t>
            </a:r>
            <a:r>
              <a:rPr lang="ja-JP" altLang="en-US" sz="4800" dirty="0"/>
              <a:t>が違う．」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このときベクトルは，</a:t>
            </a:r>
            <a:r>
              <a:rPr lang="ja-JP" altLang="en-US" sz="4800" dirty="0">
                <a:solidFill>
                  <a:schemeClr val="accent6"/>
                </a:solidFill>
              </a:rPr>
              <a:t>方向性</a:t>
            </a:r>
            <a:r>
              <a:rPr lang="ja-JP" altLang="en-US" sz="4800" dirty="0"/>
              <a:t>という意味である．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数学上では，</a:t>
            </a:r>
            <a:r>
              <a:rPr lang="ja-JP" altLang="en-US" sz="4800" dirty="0">
                <a:solidFill>
                  <a:schemeClr val="accent6"/>
                </a:solidFill>
              </a:rPr>
              <a:t>数と数の組</a:t>
            </a:r>
            <a:r>
              <a:rPr lang="ja-JP" altLang="en-US" sz="4800" dirty="0"/>
              <a:t>で表される．</a:t>
            </a:r>
            <a:endParaRPr lang="en-US" altLang="ja-JP" sz="48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77871B-8C7E-6960-BF54-D55BD94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矢印はベクトル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40347578-1F25-091A-4A11-C6B02E2785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4B65-2D59-863B-E73F-79D8FEAB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6EFF27-68CF-6D75-A0B8-DA830F3367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つのベクトルの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始点を合わせる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平行移動可能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寄道可能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46EE4B-4694-98A8-D7C2-24C6546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合力のベクトルを作図する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B59A80-674A-B57B-1419-5CEC74C3C4CF}"/>
              </a:ext>
            </a:extLst>
          </p:cNvPr>
          <p:cNvCxnSpPr>
            <a:cxnSpLocks/>
          </p:cNvCxnSpPr>
          <p:nvPr/>
        </p:nvCxnSpPr>
        <p:spPr>
          <a:xfrm>
            <a:off x="493699" y="3875741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7FCE40-D523-03FC-E2CD-2A0F292B8317}"/>
              </a:ext>
            </a:extLst>
          </p:cNvPr>
          <p:cNvCxnSpPr>
            <a:cxnSpLocks/>
          </p:cNvCxnSpPr>
          <p:nvPr/>
        </p:nvCxnSpPr>
        <p:spPr>
          <a:xfrm flipV="1">
            <a:off x="493698" y="2367061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C8E101-17D4-4BC5-CE9F-BBE9FD65AE7A}"/>
              </a:ext>
            </a:extLst>
          </p:cNvPr>
          <p:cNvCxnSpPr>
            <a:cxnSpLocks/>
          </p:cNvCxnSpPr>
          <p:nvPr/>
        </p:nvCxnSpPr>
        <p:spPr>
          <a:xfrm flipV="1">
            <a:off x="2724897" y="2367063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83741F-2F27-3D16-299B-99F8D5665E7D}"/>
              </a:ext>
            </a:extLst>
          </p:cNvPr>
          <p:cNvCxnSpPr>
            <a:cxnSpLocks/>
          </p:cNvCxnSpPr>
          <p:nvPr/>
        </p:nvCxnSpPr>
        <p:spPr>
          <a:xfrm>
            <a:off x="1438128" y="2367060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293997-F15B-4DF6-4ACC-7FCAA20E910D}"/>
              </a:ext>
            </a:extLst>
          </p:cNvPr>
          <p:cNvCxnSpPr>
            <a:cxnSpLocks/>
          </p:cNvCxnSpPr>
          <p:nvPr/>
        </p:nvCxnSpPr>
        <p:spPr>
          <a:xfrm flipV="1">
            <a:off x="493697" y="2367061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8D2302-F053-4D51-88C5-04A6A8007283}"/>
              </a:ext>
            </a:extLst>
          </p:cNvPr>
          <p:cNvCxnSpPr>
            <a:cxnSpLocks/>
          </p:cNvCxnSpPr>
          <p:nvPr/>
        </p:nvCxnSpPr>
        <p:spPr>
          <a:xfrm>
            <a:off x="1438126" y="5999619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8758A51-38F4-1E8A-3E4C-7FC31659FE8F}"/>
              </a:ext>
            </a:extLst>
          </p:cNvPr>
          <p:cNvCxnSpPr>
            <a:cxnSpLocks/>
          </p:cNvCxnSpPr>
          <p:nvPr/>
        </p:nvCxnSpPr>
        <p:spPr>
          <a:xfrm flipV="1">
            <a:off x="3669322" y="4490940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CA24670-F165-E31E-1138-E14DE938A8D6}"/>
              </a:ext>
            </a:extLst>
          </p:cNvPr>
          <p:cNvCxnSpPr>
            <a:cxnSpLocks/>
          </p:cNvCxnSpPr>
          <p:nvPr/>
        </p:nvCxnSpPr>
        <p:spPr>
          <a:xfrm flipV="1">
            <a:off x="1438124" y="4490940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BFEC7F6E-1DB7-E90C-8AFF-2794F4C2346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5 0.21991 L -2.3076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04 -0.00092 L 3.84615E-6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A5C6-387D-422F-852B-0F23CE6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BC6165-4A70-8546-7342-786117FCD3E7}"/>
              </a:ext>
            </a:extLst>
          </p:cNvPr>
          <p:cNvCxnSpPr>
            <a:cxnSpLocks/>
          </p:cNvCxnSpPr>
          <p:nvPr/>
        </p:nvCxnSpPr>
        <p:spPr>
          <a:xfrm>
            <a:off x="493697" y="4901260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01C9B9E-D0CD-C884-078D-AEC605ECB145}"/>
              </a:ext>
            </a:extLst>
          </p:cNvPr>
          <p:cNvCxnSpPr>
            <a:cxnSpLocks/>
          </p:cNvCxnSpPr>
          <p:nvPr/>
        </p:nvCxnSpPr>
        <p:spPr>
          <a:xfrm>
            <a:off x="493697" y="4905473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EE6CD67-16AE-4CB6-B98B-63EFF7854D90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35201FA-7B48-545B-6791-F7B32DDACF14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07A441-985A-C335-3127-10EAD67762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6325" y="1195131"/>
            <a:ext cx="5019675" cy="5661084"/>
          </a:xfrm>
        </p:spPr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作用線を合力の終点に向かって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平行四辺形となるように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作用線を元に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分力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を</a:t>
            </a: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88FCC7-9228-2580-13E7-A93BC81E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分力のベクトルを作図する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00298C-2821-C9C8-8748-87BF79F948D0}"/>
              </a:ext>
            </a:extLst>
          </p:cNvPr>
          <p:cNvCxnSpPr>
            <a:cxnSpLocks/>
          </p:cNvCxnSpPr>
          <p:nvPr/>
        </p:nvCxnSpPr>
        <p:spPr>
          <a:xfrm flipV="1">
            <a:off x="1010220" y="3388370"/>
            <a:ext cx="31756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5B6EEB-DF0B-5106-40AD-CA294B32CAA4}"/>
              </a:ext>
            </a:extLst>
          </p:cNvPr>
          <p:cNvCxnSpPr>
            <a:cxnSpLocks/>
          </p:cNvCxnSpPr>
          <p:nvPr/>
        </p:nvCxnSpPr>
        <p:spPr>
          <a:xfrm>
            <a:off x="1009536" y="4905473"/>
            <a:ext cx="2231199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F1E243-B25F-B3D5-EFA3-3AA029CFC652}"/>
              </a:ext>
            </a:extLst>
          </p:cNvPr>
          <p:cNvCxnSpPr>
            <a:cxnSpLocks/>
          </p:cNvCxnSpPr>
          <p:nvPr/>
        </p:nvCxnSpPr>
        <p:spPr>
          <a:xfrm flipV="1">
            <a:off x="984136" y="3362582"/>
            <a:ext cx="971550" cy="155986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DCF93DB-8388-0284-54CA-2C244A739E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2.22222E-6 L 0.03109 -0.2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2474 -0.000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D9BCD04-B8E4-3D18-3978-5E56F6D8A62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03248F-1707-D520-F382-4387E7A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直線の引き方</a:t>
            </a:r>
          </a:p>
        </p:txBody>
      </p:sp>
      <p:pic>
        <p:nvPicPr>
          <p:cNvPr id="2052" name="Picture 4" descr="直線定規の透過PNGイラスト">
            <a:extLst>
              <a:ext uri="{FF2B5EF4-FFF2-40B4-BE49-F238E27FC236}">
                <a16:creationId xmlns:a16="http://schemas.microsoft.com/office/drawing/2014/main" id="{B28F8460-EFD6-EE0E-5406-92301B3D5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t="38806" r="8218" b="38776"/>
          <a:stretch>
            <a:fillRect/>
          </a:stretch>
        </p:blipFill>
        <p:spPr bwMode="auto">
          <a:xfrm rot="10800000">
            <a:off x="576845" y="4792036"/>
            <a:ext cx="4129430" cy="8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DCD6D46-6F36-87EB-3ADE-3AE0A56D81B2}"/>
              </a:ext>
            </a:extLst>
          </p:cNvPr>
          <p:cNvCxnSpPr>
            <a:cxnSpLocks/>
          </p:cNvCxnSpPr>
          <p:nvPr/>
        </p:nvCxnSpPr>
        <p:spPr>
          <a:xfrm>
            <a:off x="678328" y="4753936"/>
            <a:ext cx="279241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鉛筆を持つ手のフリーイラスト Clip art of hand holding a pen">
            <a:extLst>
              <a:ext uri="{FF2B5EF4-FFF2-40B4-BE49-F238E27FC236}">
                <a16:creationId xmlns:a16="http://schemas.microsoft.com/office/drawing/2014/main" id="{09163859-446E-3FB6-215F-EBBAF4C6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15472" r="3483" b="11860"/>
          <a:stretch>
            <a:fillRect/>
          </a:stretch>
        </p:blipFill>
        <p:spPr bwMode="auto">
          <a:xfrm rot="19337408">
            <a:off x="498396" y="2749024"/>
            <a:ext cx="3259410" cy="25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5837D-918C-97D1-90FE-BC74F25770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シャープペンの芯を</a:t>
            </a:r>
            <a:r>
              <a:rPr lang="ja-JP" altLang="en-US" dirty="0">
                <a:solidFill>
                  <a:schemeClr val="accent6"/>
                </a:solidFill>
              </a:rPr>
              <a:t>定規の縁にしっかりと当てる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ペン先を真上から見ながら，</a:t>
            </a:r>
            <a:r>
              <a:rPr lang="ja-JP" altLang="en-US" dirty="0">
                <a:solidFill>
                  <a:schemeClr val="accent6"/>
                </a:solidFill>
              </a:rPr>
              <a:t>引く方向に線を描く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一定の強さで，</a:t>
            </a:r>
            <a:r>
              <a:rPr lang="ja-JP" altLang="en-US" dirty="0">
                <a:solidFill>
                  <a:schemeClr val="accent6"/>
                </a:solidFill>
              </a:rPr>
              <a:t>線の濃さと太さがムラのない</a:t>
            </a:r>
            <a:r>
              <a:rPr lang="ja-JP" altLang="en-US" dirty="0"/>
              <a:t>ように．</a:t>
            </a:r>
          </a:p>
        </p:txBody>
      </p:sp>
    </p:spTree>
    <p:extLst>
      <p:ext uri="{BB962C8B-B14F-4D97-AF65-F5344CB8AC3E}">
        <p14:creationId xmlns:p14="http://schemas.microsoft.com/office/powerpoint/2010/main" val="4486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27933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1578</TotalTime>
  <Words>848</Words>
  <Application>Microsoft Office PowerPoint</Application>
  <PresentationFormat>A4 210 x 297 mm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CMU Serif</vt:lpstr>
      <vt:lpstr>Wingdings</vt:lpstr>
      <vt:lpstr>Template</vt:lpstr>
      <vt:lpstr>中学理科 物理分野 ～力の作図～</vt:lpstr>
      <vt:lpstr>アルキメデス （B.C. 287-212年）</vt:lpstr>
      <vt:lpstr>てこの原理</vt:lpstr>
      <vt:lpstr>力は矢印である</vt:lpstr>
      <vt:lpstr>力は矢印である</vt:lpstr>
      <vt:lpstr>矢印はベクトル</vt:lpstr>
      <vt:lpstr>合力のベクトルを作図する</vt:lpstr>
      <vt:lpstr>分力のベクトルを作図する</vt:lpstr>
      <vt:lpstr>直線の引き方</vt:lpstr>
      <vt:lpstr>平行線の描き方</vt:lpstr>
      <vt:lpstr>平行四辺形の描き方</vt:lpstr>
      <vt:lpstr>アイザック・ニュートン （A.Ｄ. 1642-1727年）</vt:lpstr>
      <vt:lpstr>リンゴが木から落ちる</vt:lpstr>
      <vt:lpstr>力の大きさはニュートン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129</cp:revision>
  <cp:lastPrinted>2025-07-26T19:55:07Z</cp:lastPrinted>
  <dcterms:created xsi:type="dcterms:W3CDTF">2025-07-12T17:38:21Z</dcterms:created>
  <dcterms:modified xsi:type="dcterms:W3CDTF">2025-08-20T19:58:37Z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