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90" r:id="rId2"/>
    <p:sldId id="446" r:id="rId3"/>
    <p:sldId id="447" r:id="rId4"/>
    <p:sldId id="337" r:id="rId5"/>
    <p:sldId id="478" r:id="rId6"/>
    <p:sldId id="450" r:id="rId7"/>
    <p:sldId id="451" r:id="rId8"/>
    <p:sldId id="452" r:id="rId9"/>
    <p:sldId id="479" r:id="rId10"/>
    <p:sldId id="335" r:id="rId11"/>
    <p:sldId id="509" r:id="rId12"/>
    <p:sldId id="462" r:id="rId13"/>
    <p:sldId id="327" r:id="rId14"/>
    <p:sldId id="481" r:id="rId15"/>
    <p:sldId id="482" r:id="rId16"/>
    <p:sldId id="483" r:id="rId17"/>
    <p:sldId id="463" r:id="rId18"/>
    <p:sldId id="501" r:id="rId19"/>
    <p:sldId id="502" r:id="rId20"/>
    <p:sldId id="495" r:id="rId21"/>
    <p:sldId id="504" r:id="rId22"/>
    <p:sldId id="505" r:id="rId23"/>
    <p:sldId id="506" r:id="rId24"/>
    <p:sldId id="507" r:id="rId25"/>
    <p:sldId id="508" r:id="rId26"/>
    <p:sldId id="503" r:id="rId27"/>
    <p:sldId id="460" r:id="rId28"/>
  </p:sldIdLst>
  <p:sldSz cx="9906000" cy="6858000" type="A4"/>
  <p:notesSz cx="7099300" cy="10234613"/>
  <p:defaultTextStyle>
    <a:defPPr>
      <a:defRPr lang="en-US"/>
    </a:defPPr>
    <a:lvl1pPr marL="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8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6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4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2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40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8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6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4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91531-9191-425A-87C2-8AA4CDED2396}" v="90" dt="2025-08-25T18:52:37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70" y="84"/>
      </p:cViewPr>
      <p:guideLst>
        <p:guide orient="horz" pos="1440"/>
        <p:guide pos="1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98348" cy="513080"/>
          </a:xfrm>
          <a:prstGeom prst="rect">
            <a:avLst/>
          </a:prstGeom>
        </p:spPr>
        <p:txBody>
          <a:bodyPr vert="horz" lIns="99946" tIns="49974" rIns="99946" bIns="49974" rtlCol="0"/>
          <a:lstStyle>
            <a:lvl1pPr algn="l">
              <a:defRPr sz="1300"/>
            </a:lvl1pPr>
          </a:lstStyle>
          <a:p>
            <a:pPr algn="l"/>
            <a:r>
              <a:rPr kumimoji="1" lang="ja-JP" altLang="en-US">
                <a:latin typeface="ヒカリ角ゴ Normal Heavy" panose="020B0400000000000000" charset="-128"/>
                <a:ea typeface="ヒカリ角ゴ Normal Heavy" panose="020B0400000000000000" charset="-128"/>
                <a:cs typeface="ヒカリ角ゴ Normal Heavy" panose="020B0400000000000000" charset="-128"/>
              </a:rPr>
              <a:t>中学物理 ～実験の基本思考～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936" y="9721850"/>
            <a:ext cx="2965365" cy="513080"/>
          </a:xfrm>
          <a:prstGeom prst="rect">
            <a:avLst/>
          </a:prstGeom>
        </p:spPr>
        <p:txBody>
          <a:bodyPr vert="horz" lIns="99946" tIns="49974" rIns="99946" bIns="49974" rtlCol="0" anchor="ctr" anchorCtr="0"/>
          <a:lstStyle>
            <a:lvl1pPr algn="r">
              <a:defRPr sz="1300"/>
            </a:lvl1pPr>
          </a:lstStyle>
          <a:p>
            <a:pPr>
              <a:lnSpc>
                <a:spcPct val="100000"/>
              </a:lnSpc>
            </a:pPr>
            <a:fld id="{DA420034-BF4B-405D-8914-167741DAB706}" type="slidenum">
              <a:rPr kumimoji="1" lang="ja-JP" altLang="en-US" smtClean="0">
                <a:latin typeface="Pretendard JP Black" panose="02000A03000000020004" charset="-128"/>
                <a:ea typeface="Pretendard JP Black" panose="02000A03000000020004" charset="-128"/>
              </a:rPr>
              <a:t>‹#›</a:t>
            </a:fld>
            <a:endParaRPr kumimoji="1" lang="ja-JP" altLang="en-US">
              <a:latin typeface="Pretendard JP Black" panose="02000A03000000020004" charset="-128"/>
              <a:ea typeface="Pretendard JP Black" panose="02000A030000000200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3508"/>
          </a:xfrm>
          <a:prstGeom prst="rect">
            <a:avLst/>
          </a:prstGeom>
        </p:spPr>
        <p:txBody>
          <a:bodyPr vert="horz" lIns="108292" tIns="54146" rIns="108292" bIns="54146" rtlCol="0"/>
          <a:lstStyle>
            <a:lvl1pPr algn="l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3" cy="513508"/>
          </a:xfrm>
          <a:prstGeom prst="rect">
            <a:avLst/>
          </a:prstGeom>
        </p:spPr>
        <p:txBody>
          <a:bodyPr vert="horz" lIns="108292" tIns="54146" rIns="108292" bIns="54146" rtlCol="0"/>
          <a:lstStyle>
            <a:lvl1pPr algn="r">
              <a:defRPr sz="1400"/>
            </a:lvl1pPr>
          </a:lstStyle>
          <a:p>
            <a:fld id="{0F5249E7-E526-41BC-878D-DBB27AF3BCB6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8292" tIns="54146" rIns="108292" bIns="5414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11"/>
            <a:ext cx="5679440" cy="4029879"/>
          </a:xfrm>
          <a:prstGeom prst="rect">
            <a:avLst/>
          </a:prstGeom>
        </p:spPr>
        <p:txBody>
          <a:bodyPr vert="horz" lIns="108292" tIns="54146" rIns="108292" bIns="54146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108292" tIns="54146" rIns="108292" bIns="54146" rtlCol="0" anchor="b"/>
          <a:lstStyle>
            <a:lvl1pPr algn="l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108292" tIns="54146" rIns="108292" bIns="54146" rtlCol="0" anchor="b"/>
          <a:lstStyle>
            <a:lvl1pPr algn="r">
              <a:defRPr sz="14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410" indent="-232410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/>
          <p:cNvCxnSpPr/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/>
          <p:cNvCxnSpPr/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/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9pPr>
          </a:lstStyle>
          <a:p>
            <a:r>
              <a:rPr lang="ja-JP" altLang="en-US"/>
              <a:t>（タイトル）</a:t>
            </a:r>
          </a:p>
        </p:txBody>
      </p:sp>
      <p:sp>
        <p:nvSpPr>
          <p:cNvPr id="8" name="Google Shape;16;p3"/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765" lvl="0" indent="-2787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/>
              <a:t>（サブタイトル）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46" name="テキスト プレースホルダー 45"/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32" name="TextBox 32"/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000"/>
              </a:lnSpc>
            </a:pPr>
            <a:r>
              <a:rPr lang="ja-JP" altLang="en-US" sz="4390" b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/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50" name="テキスト プレースホルダー 45"/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/>
          <p:cNvCxnSpPr/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sp>
        <p:nvSpPr>
          <p:cNvPr id="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9pPr>
          </a:lstStyle>
          <a:p>
            <a:r>
              <a:rPr lang="ja-JP" altLang="en-US"/>
              <a:t>（終）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8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495300" rtl="0" eaLnBrk="1" latinLnBrk="0" hangingPunct="1">
        <a:spcBef>
          <a:spcPct val="0"/>
        </a:spcBef>
        <a:buNone/>
        <a:defRPr kumimoji="1" sz="23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55" indent="-18605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02590" indent="-154940" algn="l" defTabSz="4953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6191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7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5pPr>
      <a:lvl6pPr marL="13620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6pPr>
      <a:lvl7pPr marL="16097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7pPr>
      <a:lvl8pPr marL="18573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8pPr>
      <a:lvl9pPr marL="21050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2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5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2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43-CfukEgs?t=86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43-CfukEgs?t=172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/>
              <a:t>風船の上に本を乗せて，</a:t>
            </a:r>
            <a:r>
              <a:rPr lang="ja-JP" altLang="en-US" sz="6600">
                <a:solidFill>
                  <a:schemeClr val="accent6"/>
                </a:solidFill>
              </a:rPr>
              <a:t>風船にかかる力</a:t>
            </a:r>
            <a:r>
              <a:rPr lang="ja-JP" altLang="en-US" sz="6600"/>
              <a:t>を考えた．</a:t>
            </a:r>
            <a:endParaRPr lang="en-US" altLang="ja-JP" sz="660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/>
              <a:t>前々回の実験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B0F0"/>
                </a:solidFill>
              </a:rPr>
              <a:t>アリストテレスの価値観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[2] </a:t>
            </a:r>
            <a:r>
              <a:rPr lang="en-US" altLang="ja-JP">
                <a:hlinkClick r:id="rId2"/>
              </a:rPr>
              <a:t>https://youtu.be/E43-CfukEgs?t=86</a:t>
            </a:r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378181" y="1028864"/>
            <a:ext cx="9149637" cy="51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ea typeface="+mn-lt"/>
                <a:cs typeface="+mn-lt"/>
              </a:rPr>
              <a:t>Brian Cox visits the world's biggest vacuum | Human Universe - BBC</a:t>
            </a:r>
            <a:endParaRPr lang="en-US" altLang="ja-JP" sz="2000" b="1">
              <a:ea typeface="+mn-lt"/>
              <a:cs typeface="+mn-lt"/>
            </a:endParaRPr>
          </a:p>
          <a:p>
            <a:pPr algn="ctr"/>
            <a:endParaRPr kumimoji="1" lang="en-US" altLang="ja-JP" sz="2000">
              <a:ea typeface="+mn-lt"/>
              <a:cs typeface="+mn-lt"/>
            </a:endParaRPr>
          </a:p>
          <a:p>
            <a:pPr algn="ctr"/>
            <a:r>
              <a:rPr kumimoji="1" lang="en-US" altLang="ja-JP" sz="2000">
                <a:ea typeface="+mn-lt"/>
                <a:cs typeface="+mn-lt"/>
              </a:rPr>
              <a:t>Time 1:26 </a:t>
            </a:r>
            <a:r>
              <a:rPr kumimoji="1" lang="ja-JP" altLang="en-US" sz="2000">
                <a:ea typeface="+mn-lt"/>
                <a:cs typeface="+mn-lt"/>
              </a:rPr>
              <a:t>～ </a:t>
            </a:r>
            <a:r>
              <a:rPr kumimoji="1" lang="en-US" altLang="ja-JP" sz="2000">
                <a:ea typeface="+mn-lt"/>
                <a:cs typeface="+mn-lt"/>
              </a:rPr>
              <a:t>1:37</a:t>
            </a:r>
            <a:endParaRPr kumimoji="1" lang="ja-JP" altLang="en-US" sz="2000">
              <a:ea typeface="+mn-lt"/>
              <a:cs typeface="+mn-lt"/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2627E-5D69-1087-B7D1-8D5A444CE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楕円 26">
            <a:extLst>
              <a:ext uri="{FF2B5EF4-FFF2-40B4-BE49-F238E27FC236}">
                <a16:creationId xmlns:a16="http://schemas.microsoft.com/office/drawing/2014/main" id="{910C2195-0341-2878-5597-B265FCF538DD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01790FBD-FB92-2477-1FA4-101D3F18ED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5228425-480F-E2C0-FD85-EE76EF9F624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A6FF1719-4298-FD71-EBE2-62BFEF6D53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effectLst/>
        </p:spPr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FE20F21-67F2-E24F-415C-DA3EFA062FE6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531B221-EF01-42EB-7C1F-22D0F421FED1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  <a:effectLst/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6E20890B-0041-6D81-727C-1417437FFE64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</a:t>
              </a:r>
              <a:r>
                <a:rPr lang="ja-JP" altLang="en-US" sz="3200" dirty="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 dirty="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2B2EA4F8-6C53-3ADB-673F-86D5A2776146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3F51D2A-4B85-0512-D36F-36C61C159F79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5B909627-D4CE-77D0-44F9-A3C2148F68D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49DF3FF-6AC3-E0D9-B6C2-B72304CAF140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  <a:effectLst/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0B44440-B601-4FD0-F49C-A0F2966A7063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dirty="0"/>
                <a:t>100</a:t>
              </a:r>
            </a:p>
            <a:p>
              <a:pPr algn="ctr"/>
              <a:r>
                <a:rPr kumimoji="1" lang="en-US" altLang="ja-JP" sz="1800" dirty="0"/>
                <a:t>kg</a:t>
              </a:r>
              <a:endParaRPr kumimoji="1" lang="ja-JP" altLang="en-US" sz="1800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D61B9F7-7A56-8CBE-A345-3F7A26817144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 </a:t>
              </a:r>
            </a:p>
            <a:p>
              <a:pPr algn="ctr"/>
              <a:r>
                <a:rPr kumimoji="1" lang="en-US" altLang="ja-JP" sz="1400" dirty="0"/>
                <a:t>kg</a:t>
              </a:r>
              <a:endParaRPr kumimoji="1" lang="ja-JP" altLang="en-US" sz="1400" dirty="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DCCA52D0-719C-B77C-B5D1-AE1A3588B5BF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7B8307-530B-C198-5A39-6F8174A254CB}"/>
              </a:ext>
            </a:extLst>
          </p:cNvPr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88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876F-C508-B497-828F-A7885F459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2ECB8149-B847-5CDF-35B4-96288B7DA6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B039565-8F6C-18E2-4C99-DD43E159ACE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5EFD11DA-7F57-EFC8-3D9E-64CA86F5A0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effectLst/>
        </p:spPr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3E8F89-FBC8-6D9B-4C36-DE6BEB646F42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ACC06B1-E720-212F-0B0A-307B9F29673E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  <a:effectLst/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13748DC3-BB8A-B62B-037D-D815B41FD506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</a:t>
              </a:r>
              <a:r>
                <a:rPr lang="ja-JP" altLang="en-US" sz="3200" dirty="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 dirty="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5FAC80D7-DCFD-A876-072C-163987299395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B00389-C97D-F092-98A7-9AC2AD50886D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A29CA176-A0A2-0A43-0F8D-8478C7FFDCB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FA5496F-93CB-0DB0-BC91-F3752452EEEF}"/>
              </a:ext>
            </a:extLst>
          </p:cNvPr>
          <p:cNvSpPr/>
          <p:nvPr/>
        </p:nvSpPr>
        <p:spPr>
          <a:xfrm>
            <a:off x="2151561" y="2221733"/>
            <a:ext cx="913624" cy="929912"/>
          </a:xfrm>
          <a:prstGeom prst="ellipse">
            <a:avLst/>
          </a:prstGeom>
          <a:ln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A482AFA-F762-C3A0-8436-D911F8F40F27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  <a:effectLst/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8B169C3B-20F6-9499-1D8F-C0103E46FEE4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dirty="0"/>
                <a:t>100</a:t>
              </a:r>
            </a:p>
            <a:p>
              <a:pPr algn="ctr"/>
              <a:r>
                <a:rPr kumimoji="1" lang="en-US" altLang="ja-JP" sz="1800" dirty="0"/>
                <a:t>kg</a:t>
              </a:r>
              <a:endParaRPr kumimoji="1" lang="ja-JP" altLang="en-US" sz="1800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0A10C62-B8AC-4FD4-F126-849F0624B6B2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 </a:t>
              </a:r>
            </a:p>
            <a:p>
              <a:pPr algn="ctr"/>
              <a:r>
                <a:rPr kumimoji="1" lang="en-US" altLang="ja-JP" sz="1400" dirty="0"/>
                <a:t>kg</a:t>
              </a:r>
              <a:endParaRPr kumimoji="1" lang="ja-JP" altLang="en-US" sz="1400" dirty="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E7819AF3-C817-10B8-EFA6-9039D0068365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82DAB31-250B-EEEE-80F3-874AF26BCD7C}"/>
              </a:ext>
            </a:extLst>
          </p:cNvPr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34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100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より速く</a:t>
            </a:r>
            <a:r>
              <a:rPr kumimoji="1" lang="ja-JP" altLang="en-US" sz="2400" dirty="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より遅く</a:t>
            </a:r>
            <a:r>
              <a:rPr kumimoji="1" lang="ja-JP" altLang="en-US" sz="2400" dirty="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重い物体ほど速く落下する！</a:t>
            </a:r>
            <a:endParaRPr kumimoji="1" lang="ja-JP" altLang="en-US" sz="3200" dirty="0"/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DB8C525B-9DD7-E238-D480-03F03E223CA7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「　　　　　　」</a:t>
            </a:r>
            <a:r>
              <a:rPr kumimoji="1" lang="ja-JP" altLang="en-US" sz="3200" dirty="0"/>
              <a:t>が生じている！</a:t>
            </a:r>
          </a:p>
        </p:txBody>
      </p:sp>
    </p:spTree>
    <p:extLst>
      <p:ext uri="{BB962C8B-B14F-4D97-AF65-F5344CB8AC3E}">
        <p14:creationId xmlns:p14="http://schemas.microsoft.com/office/powerpoint/2010/main" val="25453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知りたいのは，</a:t>
            </a:r>
            <a:r>
              <a:rPr lang="ja-JP" altLang="en-US" sz="4400">
                <a:solidFill>
                  <a:schemeClr val="accent6"/>
                </a:solidFill>
              </a:rPr>
              <a:t>質量</a:t>
            </a:r>
            <a:r>
              <a:rPr kumimoji="1" lang="ja-JP" altLang="en-US" sz="440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>
                <a:solidFill>
                  <a:schemeClr val="accent6"/>
                </a:solidFill>
              </a:rPr>
              <a:t>か</a:t>
            </a:r>
            <a:r>
              <a:rPr lang="ja-JP" altLang="en-US" sz="4400"/>
              <a:t>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/>
              <a:t>質量以外の条件を合わせることで，</a:t>
            </a:r>
            <a:r>
              <a:rPr lang="ja-JP" altLang="en-US" sz="440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/>
              <a:t>になる．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この実験方法を</a:t>
            </a:r>
            <a:r>
              <a:rPr kumimoji="1" lang="ja-JP" altLang="en-US" sz="440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/>
              <a:t>という．</a:t>
            </a:r>
            <a:endParaRPr kumimoji="1"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白い羽の方が，</a:t>
            </a:r>
            <a:r>
              <a:rPr kumimoji="1" lang="ja-JP" altLang="en-US" sz="440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/>
              <a:t>と考えられる．</a:t>
            </a:r>
            <a:endParaRPr kumimoji="1" lang="en-US" altLang="ja-JP" sz="440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実験は条件を合わせる必要がある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23898" y="3429000"/>
            <a:ext cx="676275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648198" y="4246754"/>
            <a:ext cx="232410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48197" y="5064508"/>
            <a:ext cx="4524377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ガリレオ</a:t>
            </a:r>
            <a:r>
              <a:rPr lang="ja-JP" altLang="en-US">
                <a:solidFill>
                  <a:srgbClr val="00B0F0"/>
                </a:solidFill>
              </a:rPr>
              <a:t>の疑問は正しかった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[2] </a:t>
            </a:r>
            <a:r>
              <a:rPr lang="en-US" altLang="ja-JP" dirty="0">
                <a:hlinkClick r:id="rId2"/>
              </a:rPr>
              <a:t>https://youtu.be/E43-CfukEgs?t=172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378180" y="1028864"/>
            <a:ext cx="9149637" cy="51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ea typeface="+mn-lt"/>
                <a:cs typeface="+mn-lt"/>
              </a:rPr>
              <a:t>Brian Cox visits the world's biggest vacuum | Human Universe - BBC</a:t>
            </a:r>
          </a:p>
          <a:p>
            <a:pPr algn="ctr"/>
            <a:endParaRPr kumimoji="1" lang="en-US" altLang="ja-JP" sz="2000">
              <a:ea typeface="+mn-lt"/>
              <a:cs typeface="+mn-lt"/>
            </a:endParaRPr>
          </a:p>
          <a:p>
            <a:pPr algn="ctr"/>
            <a:r>
              <a:rPr kumimoji="1" lang="en-US" altLang="ja-JP" sz="2000">
                <a:ea typeface="+mn-lt"/>
                <a:cs typeface="+mn-lt"/>
              </a:rPr>
              <a:t>Time 2:52</a:t>
            </a:r>
            <a:r>
              <a:rPr kumimoji="1" lang="ja-JP" altLang="en-US" sz="2000">
                <a:ea typeface="+mn-lt"/>
                <a:cs typeface="+mn-lt"/>
              </a:rPr>
              <a:t> ～ </a:t>
            </a:r>
            <a:r>
              <a:rPr kumimoji="1" lang="en-US" altLang="ja-JP" sz="2000">
                <a:ea typeface="+mn-lt"/>
                <a:cs typeface="+mn-lt"/>
              </a:rPr>
              <a:t>3:21</a:t>
            </a:r>
            <a:endParaRPr kumimoji="1" lang="ja-JP" altLang="en-US" sz="2000">
              <a:ea typeface="+mn-lt"/>
              <a:cs typeface="+mn-lt"/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風船の上に本を乗せたら，</a:t>
            </a:r>
            <a:r>
              <a:rPr lang="ja-JP" altLang="en-US">
                <a:solidFill>
                  <a:schemeClr val="accent6"/>
                </a:solidFill>
              </a:rPr>
              <a:t>風船は</a:t>
            </a:r>
            <a:r>
              <a:rPr lang="ja-JP" altLang="en-US"/>
              <a:t>どうなった？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実験考察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/>
              <a:t>についてまで考えられるとなお良い．</a:t>
            </a: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/>
              <a:t>力は</a:t>
            </a:r>
            <a:r>
              <a:rPr lang="ja-JP" altLang="en-US" sz="11500">
                <a:solidFill>
                  <a:schemeClr val="accent6"/>
                </a:solidFill>
              </a:rPr>
              <a:t>物体を</a:t>
            </a:r>
            <a:endParaRPr lang="en-US" altLang="ja-JP" sz="1150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>
                <a:solidFill>
                  <a:schemeClr val="accent6"/>
                </a:solidFill>
              </a:rPr>
              <a:t>支える</a:t>
            </a:r>
            <a:r>
              <a:rPr lang="ja-JP" altLang="en-US" sz="11500"/>
              <a:t>！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力</a:t>
            </a:r>
            <a:r>
              <a:rPr kumimoji="1" lang="ja-JP" altLang="en-US"/>
              <a:t>の性質 </a:t>
            </a:r>
            <a:r>
              <a:rPr kumimoji="1" lang="en-US" altLang="ja-JP"/>
              <a:t>No. 3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926309" y="3918313"/>
            <a:ext cx="4611464" cy="1744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95" indent="-696595">
              <a:buFont typeface="Arial" panose="020B0604020202020204" pitchFamily="34" charset="0"/>
              <a:buChar char="•"/>
            </a:pPr>
            <a:r>
              <a:rPr lang="en-US" altLang="ja-JP"/>
              <a:t>1</a:t>
            </a:r>
            <a:r>
              <a:rPr lang="ja-JP" altLang="en-US"/>
              <a:t>つの物体がもう一方の物体に力を加えると，</a:t>
            </a:r>
            <a:r>
              <a:rPr lang="ja-JP" altLang="en-US">
                <a:solidFill>
                  <a:schemeClr val="accent6"/>
                </a:solidFill>
              </a:rPr>
              <a:t>同じ大きさ</a:t>
            </a:r>
            <a:r>
              <a:rPr lang="ja-JP" altLang="en-US"/>
              <a:t>，</a:t>
            </a:r>
            <a:r>
              <a:rPr lang="ja-JP" altLang="en-US">
                <a:solidFill>
                  <a:schemeClr val="accent6"/>
                </a:solidFill>
              </a:rPr>
              <a:t>逆向きの力</a:t>
            </a:r>
            <a:r>
              <a:rPr lang="ja-JP" altLang="en-US"/>
              <a:t>がはたらく．</a:t>
            </a:r>
            <a:endParaRPr lang="en-US" altLang="ja-JP"/>
          </a:p>
          <a:p>
            <a:pPr marL="696595" indent="-696595">
              <a:buFont typeface="Arial" panose="020B0604020202020204" pitchFamily="34" charset="0"/>
              <a:buChar char="•"/>
            </a:pPr>
            <a:r>
              <a:rPr lang="ja-JP" altLang="en-US"/>
              <a:t>これを</a:t>
            </a:r>
            <a:r>
              <a:rPr lang="ja-JP" altLang="en-US">
                <a:solidFill>
                  <a:schemeClr val="accent6"/>
                </a:solidFill>
              </a:rPr>
              <a:t>作用・反作用の法則</a:t>
            </a:r>
            <a:r>
              <a:rPr lang="ja-JP" altLang="en-US"/>
              <a:t>という．</a:t>
            </a:r>
            <a:endParaRPr lang="en-US" altLang="ja-JP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目には目を，歯には歯を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057900" y="2501900"/>
            <a:ext cx="3584575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36601" y="3323494"/>
            <a:ext cx="3467100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832102" y="4319231"/>
            <a:ext cx="6235698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1788930"/>
            <a:ext cx="1762272" cy="3388985"/>
          </a:xfrm>
          <a:prstGeom prst="rect">
            <a:avLst/>
          </a:prstGeom>
        </p:spPr>
      </p:pic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なぜ</a:t>
            </a:r>
            <a:r>
              <a:rPr lang="ja-JP" altLang="en-US">
                <a:solidFill>
                  <a:srgbClr val="00B0F0"/>
                </a:solidFill>
              </a:rPr>
              <a:t>前に進める</a:t>
            </a:r>
            <a:r>
              <a:rPr lang="ja-JP" altLang="en-US"/>
              <a:t>のか？</a:t>
            </a:r>
            <a:endParaRPr kumimoji="1" lang="ja-JP" altLang="en-US"/>
          </a:p>
        </p:txBody>
      </p:sp>
      <p:pic>
        <p:nvPicPr>
          <p:cNvPr id="2" name="Picture 2" descr="走る男の子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/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881361" y="6113488"/>
            <a:ext cx="2141444" cy="668311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2" name="正方形/長方形 11"/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0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力は</a:t>
            </a:r>
            <a:r>
              <a:rPr lang="ja-JP" altLang="en-US">
                <a:solidFill>
                  <a:schemeClr val="accent6"/>
                </a:solidFill>
              </a:rPr>
              <a:t>物体に</a:t>
            </a:r>
            <a:r>
              <a:rPr lang="ja-JP" altLang="en-US"/>
              <a:t>どのような「はたらき」をするか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solidFill>
                  <a:schemeClr val="accent6"/>
                </a:solidFill>
              </a:rPr>
              <a:t>物体間の接触以外</a:t>
            </a:r>
            <a:r>
              <a:rPr lang="ja-JP" altLang="en-US"/>
              <a:t>で力が「はたらく」ことはあるか答えよ．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1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実験の結果との</a:t>
            </a:r>
            <a:r>
              <a:rPr lang="ja-JP" altLang="en-US">
                <a:solidFill>
                  <a:schemeClr val="accent6"/>
                </a:solidFill>
              </a:rPr>
              <a:t>因果関係を結びつけるための実験方法</a:t>
            </a:r>
            <a:r>
              <a:rPr lang="ja-JP" altLang="en-US"/>
              <a:t>を答えよ．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力がつり合うときの</a:t>
            </a:r>
            <a:r>
              <a:rPr lang="en-US" altLang="ja-JP">
                <a:solidFill>
                  <a:schemeClr val="accent6"/>
                </a:solidFill>
              </a:rPr>
              <a:t>2</a:t>
            </a:r>
            <a:r>
              <a:rPr lang="ja-JP" altLang="en-US">
                <a:solidFill>
                  <a:schemeClr val="accent6"/>
                </a:solidFill>
              </a:rPr>
              <a:t>力の関係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6630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ガリレオ・ガリレイは「</a:t>
            </a:r>
            <a:r>
              <a:rPr lang="ja-JP" altLang="en-US">
                <a:solidFill>
                  <a:schemeClr val="accent6"/>
                </a:solidFill>
              </a:rPr>
              <a:t>科学の言語は〇〇である</a:t>
            </a:r>
            <a:r>
              <a:rPr lang="ja-JP" altLang="en-US"/>
              <a:t>」と言った．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1434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sz="3600"/>
              <a:t>実験を行う上では，</a:t>
            </a:r>
            <a:r>
              <a:rPr lang="ja-JP" altLang="en-US" sz="3600">
                <a:solidFill>
                  <a:schemeClr val="accent6"/>
                </a:solidFill>
              </a:rPr>
              <a:t>結果との因果関係</a:t>
            </a:r>
            <a:r>
              <a:rPr lang="ja-JP" altLang="en-US" sz="3600"/>
              <a:t>が重要である．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対照実験</a:t>
            </a:r>
            <a:r>
              <a:rPr lang="ja-JP" altLang="en-US" sz="3600"/>
              <a:t>を行うことで明らかになる．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力には物体に対して，</a:t>
            </a:r>
            <a:r>
              <a:rPr lang="ja-JP" altLang="en-US" sz="3600">
                <a:solidFill>
                  <a:schemeClr val="accent6"/>
                </a:solidFill>
              </a:rPr>
              <a:t>形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動き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支える</a:t>
            </a:r>
            <a:r>
              <a:rPr lang="ja-JP" altLang="en-US" sz="3600"/>
              <a:t>という性質を持つ．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力を物体に加えると，</a:t>
            </a:r>
            <a:r>
              <a:rPr lang="ja-JP" altLang="en-US" sz="3600">
                <a:solidFill>
                  <a:schemeClr val="accent6"/>
                </a:solidFill>
              </a:rPr>
              <a:t>同じ大きさ</a:t>
            </a:r>
            <a:r>
              <a:rPr lang="ja-JP" altLang="en-US" sz="3600"/>
              <a:t>・</a:t>
            </a:r>
            <a:r>
              <a:rPr lang="ja-JP" altLang="en-US" sz="3600">
                <a:solidFill>
                  <a:schemeClr val="accent6"/>
                </a:solidFill>
              </a:rPr>
              <a:t>逆向き</a:t>
            </a:r>
            <a:r>
              <a:rPr lang="ja-JP" altLang="en-US" sz="3600"/>
              <a:t>で力がはたらく．</a:t>
            </a:r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作用・反作用の法則</a:t>
            </a:r>
            <a:r>
              <a:rPr lang="ja-JP" altLang="en-US" sz="3600"/>
              <a:t>という．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683127" y="1356923"/>
            <a:ext cx="3863974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20727" y="2550723"/>
            <a:ext cx="1882773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199849" y="3162767"/>
            <a:ext cx="604051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943050" y="3162767"/>
            <a:ext cx="106125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405850" y="3820315"/>
            <a:ext cx="159465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20727" y="5662869"/>
            <a:ext cx="41402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199849" y="4400940"/>
            <a:ext cx="253669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993847" y="4400940"/>
            <a:ext cx="1517705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7CE7D-B93C-0337-3CF1-00DD16E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290257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1" y="2778950"/>
            <a:ext cx="3424305" cy="313455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2870530"/>
            <a:ext cx="1762272" cy="3388985"/>
          </a:xfrm>
          <a:prstGeom prst="rect">
            <a:avLst/>
          </a:prstGeom>
        </p:spPr>
      </p:pic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直感と反する現象</a:t>
            </a:r>
            <a:r>
              <a:rPr lang="ja-JP" altLang="en-US" sz="7200"/>
              <a:t>を感じる！</a:t>
            </a:r>
            <a:endParaRPr lang="en-US" altLang="ja-JP" sz="7200"/>
          </a:p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身近な現象を論理的に</a:t>
            </a:r>
            <a:r>
              <a:rPr lang="ja-JP" altLang="en-US" sz="7200"/>
              <a:t>理解する！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本日の目的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10031506" cy="5336227"/>
          </a:xfrm>
        </p:spPr>
        <p:txBody>
          <a:bodyPr anchor="ctr"/>
          <a:lstStyle/>
          <a:p>
            <a:pPr marL="696595" indent="-6965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 dirty="0">
                <a:latin typeface="+mn-ea"/>
              </a:rPr>
              <a:t>実際に実験をせず</a:t>
            </a:r>
            <a:r>
              <a:rPr lang="ja-JP" altLang="en-US" sz="6000" dirty="0">
                <a:solidFill>
                  <a:schemeClr val="accent6"/>
                </a:solidFill>
                <a:latin typeface="+mn-ea"/>
              </a:rPr>
              <a:t>頭の中でシミュレーション</a:t>
            </a:r>
            <a:r>
              <a:rPr lang="ja-JP" altLang="en-US" sz="6000" dirty="0">
                <a:latin typeface="+mn-ea"/>
              </a:rPr>
              <a:t>し，</a:t>
            </a:r>
            <a:r>
              <a:rPr lang="ja-JP" altLang="en-US" sz="6000" dirty="0">
                <a:solidFill>
                  <a:schemeClr val="accent6"/>
                </a:solidFill>
                <a:latin typeface="+mn-ea"/>
              </a:rPr>
              <a:t>　　　　　　　　</a:t>
            </a:r>
            <a:endParaRPr lang="en-US" altLang="ja-JP" sz="6000" dirty="0">
              <a:latin typeface="+mn-ea"/>
            </a:endParaRPr>
          </a:p>
          <a:p>
            <a:pPr marL="696595" indent="-6965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 dirty="0">
                <a:latin typeface="+mn-ea"/>
              </a:rPr>
              <a:t>論理的に起こり得ることを考察する方法．</a:t>
            </a:r>
            <a:endParaRPr lang="en-US" altLang="ja-JP" sz="6000" dirty="0">
              <a:latin typeface="+mn-ea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思考実験とは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26142" y="2733675"/>
            <a:ext cx="619461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EF41D-4A3C-FC61-5BD9-F4773D061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/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大きな石は</a:t>
            </a:r>
            <a:endParaRPr kumimoji="1" lang="en-US" altLang="ja-JP" sz="3200"/>
          </a:p>
          <a:p>
            <a:pPr algn="ctr"/>
            <a:r>
              <a:rPr kumimoji="1" lang="ja-JP" altLang="en-US" sz="3200"/>
              <a:t>小さな石よりも</a:t>
            </a:r>
            <a:endParaRPr kumimoji="1" lang="en-US" altLang="ja-JP" sz="3200"/>
          </a:p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>
                <a:solidFill>
                  <a:schemeClr val="tx1"/>
                </a:solidFill>
              </a:rPr>
              <a:t>ん</a:t>
            </a:r>
            <a:r>
              <a:rPr kumimoji="1" lang="ja-JP" altLang="en-US" sz="3200"/>
              <a:t>だ！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commons.wikimedia.org/wiki/File:Aristotle_Altemps_Inv8575.jpg</a:t>
            </a:r>
            <a:endParaRPr kumimoji="1" lang="en-US" altLang="ja-JP" dirty="0">
              <a:hlinkClick r:id="rId3"/>
            </a:endParaRPr>
          </a:p>
        </p:txBody>
      </p:sp>
      <p:sp>
        <p:nvSpPr>
          <p:cNvPr id="14" name="タイトル 2"/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/>
              <a:t>アリストテレス</a:t>
            </a:r>
            <a:br>
              <a:rPr kumimoji="1" lang="en-US" altLang="ja-JP"/>
            </a:br>
            <a:r>
              <a:rPr lang="ja-JP" altLang="en-US" sz="2800"/>
              <a:t>（</a:t>
            </a:r>
            <a:r>
              <a:rPr lang="en-US" altLang="ja-JP" sz="2800"/>
              <a:t>B.C. 384-322</a:t>
            </a:r>
            <a:r>
              <a:rPr lang="ja-JP" altLang="en-US" sz="2800"/>
              <a:t>年）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9332228B-2986-3084-F421-9C6F8C8EB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commons.wikimedia.org/wiki/File:Galileo-sustermans2.jpg</a:t>
            </a:r>
            <a:endParaRPr kumimoji="1" lang="ja-JP" altLang="en-US" dirty="0"/>
          </a:p>
        </p:txBody>
      </p:sp>
      <p:sp>
        <p:nvSpPr>
          <p:cNvPr id="6" name="吹き出し: 角を丸めた四角形 5"/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/>
              <a:t>ガリレオ・ガリレイ</a:t>
            </a:r>
            <a:br>
              <a:rPr lang="en-US" altLang="ja-JP" sz="4800"/>
            </a:br>
            <a:r>
              <a:rPr lang="ja-JP" altLang="en-US" sz="2800"/>
              <a:t>（</a:t>
            </a:r>
            <a:r>
              <a:rPr lang="en-US" altLang="ja-JP" sz="2800"/>
              <a:t>A.D. 1564-1642</a:t>
            </a:r>
            <a:r>
              <a:rPr lang="ja-JP" altLang="en-US" sz="2800"/>
              <a:t>年）</a:t>
            </a:r>
            <a:endParaRPr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6" name="楕円 5"/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8" name="テキスト プレースホルダー 36"/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1224</Words>
  <Application>Microsoft Office PowerPoint</Application>
  <PresentationFormat>A4 210 x 297 mm</PresentationFormat>
  <Paragraphs>146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Pretendard JP Black</vt:lpstr>
      <vt:lpstr>ヒカリ角ゴ Normal Heavy</vt:lpstr>
      <vt:lpstr>游ゴシック</vt:lpstr>
      <vt:lpstr>Arial</vt:lpstr>
      <vt:lpstr>Wingdings</vt:lpstr>
      <vt:lpstr>Template</vt:lpstr>
      <vt:lpstr>前々回の実験</vt:lpstr>
      <vt:lpstr>実験</vt:lpstr>
      <vt:lpstr>実験</vt:lpstr>
      <vt:lpstr>本日の目的</vt:lpstr>
      <vt:lpstr>思考実験とは</vt:lpstr>
      <vt:lpstr>アリストテレス （B.C. 384-322年）</vt:lpstr>
      <vt:lpstr>質問</vt:lpstr>
      <vt:lpstr>ガリレオ・ガリレイ （A.D. 1564-1642年）</vt:lpstr>
      <vt:lpstr>ガリレオが行った思考実験</vt:lpstr>
      <vt:lpstr>アリストテレスの価値観</vt:lpstr>
      <vt:lpstr>ガリレオが行った思考実験</vt:lpstr>
      <vt:lpstr>ガリレオが行った思考実験</vt:lpstr>
      <vt:lpstr>パラドクスだった！</vt:lpstr>
      <vt:lpstr>実験は条件を合わせる必要がある</vt:lpstr>
      <vt:lpstr>ガリレオの疑問は正しかった</vt:lpstr>
      <vt:lpstr>質問</vt:lpstr>
      <vt:lpstr>実験考察</vt:lpstr>
      <vt:lpstr>力の性質 No. 3</vt:lpstr>
      <vt:lpstr>目には目を，歯には歯を…</vt:lpstr>
      <vt:lpstr>なぜ前に進めるのか？</vt:lpstr>
      <vt:lpstr>復習課題1</vt:lpstr>
      <vt:lpstr>復習課題2</vt:lpstr>
      <vt:lpstr>復習課題3</vt:lpstr>
      <vt:lpstr>復習課題4</vt:lpstr>
      <vt:lpstr>復習課題5</vt:lpstr>
      <vt:lpstr>まとめ</vt:lpstr>
      <vt:lpstr>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2025-08-25T18:52:37Z</dcterms:created>
  <dcterms:modified xsi:type="dcterms:W3CDTF">2025-08-25T18:57:56Z</dcterms:modified>
</cp:coreProperties>
</file>