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webextensions/webextension1.xml" ContentType="application/vnd.ms-office.webextension+xml"/>
  <Override PartName="/ppt/webextensions/webextension2.xml" ContentType="application/vnd.ms-office.webextension+xml"/>
  <Override PartName="/ppt/webextensions/webextension3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461" r:id="rId3"/>
    <p:sldId id="390" r:id="rId4"/>
    <p:sldId id="338" r:id="rId5"/>
    <p:sldId id="337" r:id="rId6"/>
    <p:sldId id="263" r:id="rId7"/>
    <p:sldId id="463" r:id="rId8"/>
    <p:sldId id="456" r:id="rId9"/>
    <p:sldId id="353" r:id="rId10"/>
    <p:sldId id="464" r:id="rId11"/>
    <p:sldId id="387" r:id="rId12"/>
    <p:sldId id="455" r:id="rId13"/>
    <p:sldId id="388" r:id="rId14"/>
    <p:sldId id="462" r:id="rId15"/>
    <p:sldId id="394" r:id="rId16"/>
    <p:sldId id="336" r:id="rId17"/>
    <p:sldId id="392" r:id="rId18"/>
    <p:sldId id="459" r:id="rId19"/>
    <p:sldId id="260" r:id="rId20"/>
    <p:sldId id="270" r:id="rId21"/>
    <p:sldId id="266" r:id="rId22"/>
    <p:sldId id="351" r:id="rId23"/>
    <p:sldId id="393" r:id="rId24"/>
    <p:sldId id="262" r:id="rId25"/>
    <p:sldId id="371" r:id="rId26"/>
    <p:sldId id="372" r:id="rId27"/>
    <p:sldId id="373" r:id="rId28"/>
    <p:sldId id="374" r:id="rId29"/>
    <p:sldId id="375" r:id="rId30"/>
    <p:sldId id="272" r:id="rId31"/>
    <p:sldId id="460" r:id="rId32"/>
  </p:sldIdLst>
  <p:sldSz cx="9906000" cy="6858000" type="A4"/>
  <p:notesSz cx="7099300" cy="10234613"/>
  <p:defaultTextStyle>
    <a:defPPr>
      <a:defRPr lang="en-US"/>
    </a:defPPr>
    <a:lvl1pPr marL="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304770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60953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914309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21907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1523848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182861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2133387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2438156" algn="l" defTabSz="60953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 userDrawn="1">
          <p15:clr>
            <a:srgbClr val="A4A3A4"/>
          </p15:clr>
        </p15:guide>
        <p15:guide id="2" pos="15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2C51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394BDA-80A0-4CD6-A8EE-1E263865550B}" v="715" dt="2025-08-25T18:54:10.9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2" autoAdjust="0"/>
    <p:restoredTop sz="94660"/>
  </p:normalViewPr>
  <p:slideViewPr>
    <p:cSldViewPr snapToGrid="0">
      <p:cViewPr varScale="1">
        <p:scale>
          <a:sx n="70" d="100"/>
          <a:sy n="70" d="100"/>
        </p:scale>
        <p:origin x="2196" y="72"/>
      </p:cViewPr>
      <p:guideLst>
        <p:guide orient="horz" pos="1440"/>
        <p:guide pos="15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791D68A4-3080-DB10-A46F-97BFD0CC26C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4"/>
            <a:ext cx="3076099" cy="512763"/>
          </a:xfrm>
          <a:prstGeom prst="rect">
            <a:avLst/>
          </a:prstGeom>
        </p:spPr>
        <p:txBody>
          <a:bodyPr vert="horz" lIns="91387" tIns="45694" rIns="91387" bIns="45694" rtlCol="0"/>
          <a:lstStyle>
            <a:lvl1pPr algn="l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中学理科 ～実験の基本思考～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2B5AC95-9C93-152E-BE48-A43D7E86BE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614" y="9721853"/>
            <a:ext cx="2968856" cy="512763"/>
          </a:xfrm>
          <a:prstGeom prst="rect">
            <a:avLst/>
          </a:prstGeom>
        </p:spPr>
        <p:txBody>
          <a:bodyPr vert="horz" lIns="91387" tIns="45694" rIns="91387" bIns="45694" rtlCol="0" anchor="ctr"/>
          <a:lstStyle>
            <a:lvl1pPr algn="r">
              <a:defRPr sz="1200"/>
            </a:lvl1pPr>
          </a:lstStyle>
          <a:p>
            <a:fld id="{DA420034-BF4B-405D-8914-167741DAB706}" type="slidenum">
              <a:rPr kumimoji="1" lang="ja-JP" altLang="en-US" smtClean="0">
                <a:latin typeface="Pretendard JP Black" panose="02000A03000000020004" pitchFamily="50" charset="-128"/>
                <a:ea typeface="Pretendard JP Black" panose="02000A03000000020004" pitchFamily="50" charset="-128"/>
                <a:cs typeface="Pretendard JP Black" panose="02000A03000000020004" pitchFamily="50" charset="-128"/>
              </a:rPr>
              <a:t>‹#›</a:t>
            </a:fld>
            <a:endParaRPr kumimoji="1" lang="ja-JP" altLang="en-US">
              <a:latin typeface="Pretendard JP Black" panose="02000A03000000020004" pitchFamily="50" charset="-128"/>
              <a:ea typeface="Pretendard JP Black" panose="02000A03000000020004" pitchFamily="50" charset="-128"/>
              <a:cs typeface="Pretendard JP Black" panose="02000A03000000020004" pitchFamily="50" charset="-128"/>
            </a:endParaRP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251345-DF18-A77C-D2BF-F23FEFB9F2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41" y="3"/>
            <a:ext cx="3076575" cy="512763"/>
          </a:xfrm>
          <a:prstGeom prst="rect">
            <a:avLst/>
          </a:prstGeom>
        </p:spPr>
        <p:txBody>
          <a:bodyPr vert="horz" lIns="91418" tIns="45709" rIns="91418" bIns="45709" rtlCol="0"/>
          <a:lstStyle>
            <a:lvl1pPr algn="r">
              <a:defRPr sz="1200"/>
            </a:lvl1pPr>
          </a:lstStyle>
          <a:p>
            <a:r>
              <a:rPr kumimoji="1" lang="ja-JP" altLang="en-US">
                <a:latin typeface="ヒカリ角ゴ Normal Heavy" panose="020B0400000000000000" pitchFamily="34" charset="-128"/>
                <a:ea typeface="ヒカリ角ゴ Normal Heavy" panose="020B0400000000000000" pitchFamily="34" charset="-128"/>
              </a:rPr>
              <a:t>教員用</a:t>
            </a:r>
          </a:p>
        </p:txBody>
      </p:sp>
    </p:spTree>
    <p:extLst>
      <p:ext uri="{BB962C8B-B14F-4D97-AF65-F5344CB8AC3E}">
        <p14:creationId xmlns:p14="http://schemas.microsoft.com/office/powerpoint/2010/main" val="5408310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4021294" y="3"/>
            <a:ext cx="3076363" cy="513508"/>
          </a:xfrm>
          <a:prstGeom prst="rect">
            <a:avLst/>
          </a:prstGeom>
        </p:spPr>
        <p:txBody>
          <a:bodyPr vert="horz" lIns="99017" tIns="49509" rIns="99017" bIns="49509" rtlCol="0"/>
          <a:lstStyle>
            <a:lvl1pPr algn="r">
              <a:defRPr sz="1300"/>
            </a:lvl1pPr>
          </a:lstStyle>
          <a:p>
            <a:fld id="{0F5249E7-E526-41BC-878D-DBB27AF3BCB6}" type="datetimeFigureOut">
              <a:rPr kumimoji="1" lang="ja-JP" altLang="en-US" smtClean="0"/>
              <a:t>2025/8/26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054100" y="1279525"/>
            <a:ext cx="499110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17" tIns="49509" rIns="99017" bIns="49509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709930" y="4925410"/>
            <a:ext cx="5679440" cy="4029879"/>
          </a:xfrm>
          <a:prstGeom prst="rect">
            <a:avLst/>
          </a:prstGeom>
        </p:spPr>
        <p:txBody>
          <a:bodyPr vert="horz" lIns="99017" tIns="49509" rIns="99017" bIns="49509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l">
              <a:defRPr sz="13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4021294" y="9721107"/>
            <a:ext cx="3076363" cy="513507"/>
          </a:xfrm>
          <a:prstGeom prst="rect">
            <a:avLst/>
          </a:prstGeom>
        </p:spPr>
        <p:txBody>
          <a:bodyPr vert="horz" lIns="99017" tIns="49509" rIns="99017" bIns="49509" rtlCol="0" anchor="b"/>
          <a:lstStyle>
            <a:lvl1pPr algn="r">
              <a:defRPr sz="1300"/>
            </a:lvl1pPr>
          </a:lstStyle>
          <a:p>
            <a:fld id="{79E39443-4C2A-4AA4-9DFB-12BD22F5BBC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73240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_日付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テキスト プレースホルダー 10">
            <a:extLst>
              <a:ext uri="{FF2B5EF4-FFF2-40B4-BE49-F238E27FC236}">
                <a16:creationId xmlns:a16="http://schemas.microsoft.com/office/drawing/2014/main" id="{2E60C66A-5246-0C33-7EFB-B03F24BFA49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40262" y="948258"/>
            <a:ext cx="5241925" cy="2154765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44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18" name="テキスト プレースホルダー 17">
            <a:extLst>
              <a:ext uri="{FF2B5EF4-FFF2-40B4-BE49-F238E27FC236}">
                <a16:creationId xmlns:a16="http://schemas.microsoft.com/office/drawing/2014/main" id="{1E0EC0E2-760D-335E-B4B2-F185B7AB771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54025" y="4629151"/>
            <a:ext cx="5365750" cy="1716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232184" indent="-232184">
              <a:buFont typeface="Wingdings" panose="05000000000000000000" pitchFamily="2" charset="2"/>
              <a:buChar char="u"/>
              <a:defRPr sz="18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70B0BBE-9A5D-26A4-4CFA-B017A77E553F}"/>
              </a:ext>
            </a:extLst>
          </p:cNvPr>
          <p:cNvCxnSpPr>
            <a:cxnSpLocks/>
          </p:cNvCxnSpPr>
          <p:nvPr/>
        </p:nvCxnSpPr>
        <p:spPr>
          <a:xfrm flipH="1" flipV="1">
            <a:off x="454026" y="4008967"/>
            <a:ext cx="9458854" cy="4233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テキスト プレースホルダー 14">
            <a:extLst>
              <a:ext uri="{FF2B5EF4-FFF2-40B4-BE49-F238E27FC236}">
                <a16:creationId xmlns:a16="http://schemas.microsoft.com/office/drawing/2014/main" id="{0DFCDE98-8427-3226-3E05-AC9346EB3C7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（名前）</a:t>
            </a:r>
          </a:p>
        </p:txBody>
      </p:sp>
      <p:sp>
        <p:nvSpPr>
          <p:cNvPr id="4" name="テキスト プレースホルダー 14">
            <a:extLst>
              <a:ext uri="{FF2B5EF4-FFF2-40B4-BE49-F238E27FC236}">
                <a16:creationId xmlns:a16="http://schemas.microsoft.com/office/drawing/2014/main" id="{7C654B0C-B33A-8D8D-ACEC-BB834B95B8D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ea"/>
                <a:ea typeface="+mn-ea"/>
              </a:defRPr>
            </a:lvl1pPr>
          </a:lstStyle>
          <a:p>
            <a:pPr lvl="0"/>
            <a:r>
              <a:rPr kumimoji="1" lang="ja-JP" altLang="en-US"/>
              <a:t>（所属）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38704C9-B8A5-3B2A-734D-4CEEF6C32AF9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5588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89B81ED-3985-E7B4-FEB4-A9BD86E8D12D}"/>
              </a:ext>
            </a:extLst>
          </p:cNvPr>
          <p:cNvCxnSpPr>
            <a:cxnSpLocks/>
          </p:cNvCxnSpPr>
          <p:nvPr userDrawn="1"/>
        </p:nvCxnSpPr>
        <p:spPr>
          <a:xfrm flipH="1">
            <a:off x="7415741" y="63500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テキスト プレースホルダー 11">
            <a:extLst>
              <a:ext uri="{FF2B5EF4-FFF2-40B4-BE49-F238E27FC236}">
                <a16:creationId xmlns:a16="http://schemas.microsoft.com/office/drawing/2014/main" id="{6FBA7A68-C898-560C-CB3E-ADD8B948CB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415743" y="677338"/>
            <a:ext cx="2483379" cy="541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20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20XX.XX.XX</a:t>
            </a:r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B99BA9C-1175-8A0A-1481-F936CED2E7E7}"/>
              </a:ext>
            </a:extLst>
          </p:cNvPr>
          <p:cNvCxnSpPr>
            <a:cxnSpLocks/>
          </p:cNvCxnSpPr>
          <p:nvPr/>
        </p:nvCxnSpPr>
        <p:spPr>
          <a:xfrm flipH="1">
            <a:off x="7415741" y="1219200"/>
            <a:ext cx="249026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697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セクション区切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2A1B4DB4-7D95-3782-5925-79D44D0B0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1586" y="0"/>
            <a:ext cx="3164417" cy="6858000"/>
          </a:xfrm>
          <a:prstGeom prst="rect">
            <a:avLst/>
          </a:prstGeom>
        </p:spPr>
      </p:pic>
      <p:sp>
        <p:nvSpPr>
          <p:cNvPr id="5" name="テキスト プレースホルダー 45">
            <a:extLst>
              <a:ext uri="{FF2B5EF4-FFF2-40B4-BE49-F238E27FC236}">
                <a16:creationId xmlns:a16="http://schemas.microsoft.com/office/drawing/2014/main" id="{203D433D-72F7-8B64-6191-AFA717FB80B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4691" y="2647876"/>
            <a:ext cx="1114750" cy="1269598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48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7AC37C91-B49D-89A9-E0AC-8107531AC8E2}"/>
              </a:ext>
            </a:extLst>
          </p:cNvPr>
          <p:cNvCxnSpPr>
            <a:cxnSpLocks/>
          </p:cNvCxnSpPr>
          <p:nvPr/>
        </p:nvCxnSpPr>
        <p:spPr>
          <a:xfrm flipH="1">
            <a:off x="774691" y="5193467"/>
            <a:ext cx="9131310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Google Shape;14;p3">
            <a:extLst>
              <a:ext uri="{FF2B5EF4-FFF2-40B4-BE49-F238E27FC236}">
                <a16:creationId xmlns:a16="http://schemas.microsoft.com/office/drawing/2014/main" id="{69C38065-EA1F-9A97-BBFE-4F92E612E1F7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774691" y="4064718"/>
            <a:ext cx="9131310" cy="11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44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（タイトル）</a:t>
            </a:r>
            <a:endParaRPr/>
          </a:p>
        </p:txBody>
      </p:sp>
      <p:sp>
        <p:nvSpPr>
          <p:cNvPr id="8" name="Google Shape;16;p3">
            <a:extLst>
              <a:ext uri="{FF2B5EF4-FFF2-40B4-BE49-F238E27FC236}">
                <a16:creationId xmlns:a16="http://schemas.microsoft.com/office/drawing/2014/main" id="{9669B9E8-8BFE-9E3C-BD38-68177AB2768D}"/>
              </a:ext>
            </a:extLst>
          </p:cNvPr>
          <p:cNvSpPr txBox="1">
            <a:spLocks noGrp="1"/>
          </p:cNvSpPr>
          <p:nvPr>
            <p:ph type="subTitle" idx="1" hasCustomPrompt="1"/>
          </p:nvPr>
        </p:nvSpPr>
        <p:spPr>
          <a:xfrm>
            <a:off x="774691" y="5195583"/>
            <a:ext cx="9131310" cy="11501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78620" lvl="0" indent="-27862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Wingdings" panose="05000000000000000000" pitchFamily="2" charset="2"/>
              <a:buChar char="n"/>
              <a:defRPr sz="1800" b="0">
                <a:solidFill>
                  <a:schemeClr val="tx1"/>
                </a:solidFill>
                <a:latin typeface="+mn-lt"/>
                <a:ea typeface="+mn-ea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r>
              <a:rPr lang="ja-JP" altLang="en-US"/>
              <a:t>（サブタイトル）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374529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次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98F4FBA-23B1-E7BC-55EA-C92157C76A8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94231" y="864129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46" name="テキスト プレースホルダー 45">
            <a:extLst>
              <a:ext uri="{FF2B5EF4-FFF2-40B4-BE49-F238E27FC236}">
                <a16:creationId xmlns:a16="http://schemas.microsoft.com/office/drawing/2014/main" id="{A02B195C-D26F-AEBF-35FD-AFFE38E6795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86067" y="873076"/>
            <a:ext cx="938207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2016D126-5BFD-DCAD-051B-6AFFA7CB486E}"/>
              </a:ext>
            </a:extLst>
          </p:cNvPr>
          <p:cNvSpPr txBox="1"/>
          <p:nvPr/>
        </p:nvSpPr>
        <p:spPr>
          <a:xfrm>
            <a:off x="0" y="864129"/>
            <a:ext cx="2238723" cy="948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5449"/>
              </a:lnSpc>
            </a:pPr>
            <a:r>
              <a:rPr lang="ja-JP" altLang="en-US" sz="4388" b="0">
                <a:solidFill>
                  <a:srgbClr val="222222"/>
                </a:solidFill>
                <a:latin typeface="+mn-ea"/>
                <a:ea typeface="+mn-ea"/>
              </a:rPr>
              <a:t>目次</a:t>
            </a:r>
          </a:p>
        </p:txBody>
      </p:sp>
      <p:sp>
        <p:nvSpPr>
          <p:cNvPr id="48" name="テキスト プレースホルダー 45">
            <a:extLst>
              <a:ext uri="{FF2B5EF4-FFF2-40B4-BE49-F238E27FC236}">
                <a16:creationId xmlns:a16="http://schemas.microsoft.com/office/drawing/2014/main" id="{FF58D3B2-4F5A-697D-B687-F1780927D13B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86067" y="2954992"/>
            <a:ext cx="938206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sp>
        <p:nvSpPr>
          <p:cNvPr id="50" name="テキスト プレースホルダー 45">
            <a:extLst>
              <a:ext uri="{FF2B5EF4-FFF2-40B4-BE49-F238E27FC236}">
                <a16:creationId xmlns:a16="http://schemas.microsoft.com/office/drawing/2014/main" id="{DD732C78-41F6-EF18-3FA8-ED21F4BC6F3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86067" y="5045379"/>
            <a:ext cx="938205" cy="952500"/>
          </a:xfrm>
          <a:prstGeom prst="rect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>
            <a:lvl1pPr marL="0" indent="0" algn="ctr">
              <a:buNone/>
              <a:defRPr sz="3200" b="0">
                <a:latin typeface="+mn-lt"/>
                <a:ea typeface="+mn-ea"/>
              </a:defRPr>
            </a:lvl1pPr>
          </a:lstStyle>
          <a:p>
            <a:pPr lvl="0"/>
            <a:r>
              <a:rPr kumimoji="1" lang="en-US" altLang="ja-JP"/>
              <a:t>XX</a:t>
            </a:r>
            <a:endParaRPr kumimoji="1" lang="ja-JP" altLang="en-US"/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04960C4E-CEB3-B901-89C2-3CEA6ACA3694}"/>
              </a:ext>
            </a:extLst>
          </p:cNvPr>
          <p:cNvCxnSpPr>
            <a:cxnSpLocks/>
          </p:cNvCxnSpPr>
          <p:nvPr/>
        </p:nvCxnSpPr>
        <p:spPr>
          <a:xfrm>
            <a:off x="2238724" y="0"/>
            <a:ext cx="0" cy="685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5">
            <a:extLst>
              <a:ext uri="{FF2B5EF4-FFF2-40B4-BE49-F238E27FC236}">
                <a16:creationId xmlns:a16="http://schemas.microsoft.com/office/drawing/2014/main" id="{910A060F-F713-D733-95DE-DEC083F78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906000" cy="118533"/>
          </a:xfrm>
          <a:prstGeom prst="rect">
            <a:avLst/>
          </a:prstGeom>
        </p:spPr>
      </p:pic>
      <p:sp>
        <p:nvSpPr>
          <p:cNvPr id="4" name="テキスト プレースホルダー 2">
            <a:extLst>
              <a:ext uri="{FF2B5EF4-FFF2-40B4-BE49-F238E27FC236}">
                <a16:creationId xmlns:a16="http://schemas.microsoft.com/office/drawing/2014/main" id="{28F37403-90D7-BC04-FE36-2BFFC707CA5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94231" y="2952750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  <p:sp>
        <p:nvSpPr>
          <p:cNvPr id="5" name="テキスト プレースホルダー 2">
            <a:extLst>
              <a:ext uri="{FF2B5EF4-FFF2-40B4-BE49-F238E27FC236}">
                <a16:creationId xmlns:a16="http://schemas.microsoft.com/office/drawing/2014/main" id="{5C8A0F62-5953-6705-A53D-7E6C6089783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3794231" y="5041371"/>
            <a:ext cx="5533910" cy="952500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/>
            </a:lvl1pPr>
          </a:lstStyle>
          <a:p>
            <a:pPr lvl="0"/>
            <a:r>
              <a:rPr kumimoji="1" lang="ja-JP" altLang="en-US"/>
              <a:t>（タイトル）</a:t>
            </a:r>
          </a:p>
        </p:txBody>
      </p:sp>
    </p:spTree>
    <p:extLst>
      <p:ext uri="{BB962C8B-B14F-4D97-AF65-F5344CB8AC3E}">
        <p14:creationId xmlns:p14="http://schemas.microsoft.com/office/powerpoint/2010/main" val="80448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894DFE0A-23DB-321A-C61C-D109C8EFEFD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195131"/>
            <a:ext cx="9906000" cy="5336227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Arial" panose="020B0604020202020204" pitchFamily="34" charset="0"/>
              <a:buChar char="•"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926038884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903F63D6-75C4-873E-9AEB-48A0A594F2B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4385887"/>
            <a:ext cx="9906000" cy="2145471"/>
          </a:xfrm>
          <a:prstGeom prst="rect">
            <a:avLst/>
          </a:prstGeom>
        </p:spPr>
        <p:txBody>
          <a:bodyPr anchor="ctr"/>
          <a:lstStyle>
            <a:lvl1pPr marL="571500" indent="-5715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C99DC69-B2BE-AF3C-2016-7072E86F3ADF}"/>
              </a:ext>
            </a:extLst>
          </p:cNvPr>
          <p:cNvCxnSpPr>
            <a:cxnSpLocks/>
          </p:cNvCxnSpPr>
          <p:nvPr userDrawn="1"/>
        </p:nvCxnSpPr>
        <p:spPr>
          <a:xfrm>
            <a:off x="529698" y="4385887"/>
            <a:ext cx="88466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90297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下線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11CDBE10-81F4-8A38-6D5A-AF98C75BB63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953000" y="1195131"/>
            <a:ext cx="4953000" cy="5661084"/>
          </a:xfrm>
          <a:prstGeom prst="rect">
            <a:avLst/>
          </a:prstGeom>
        </p:spPr>
        <p:txBody>
          <a:bodyPr anchor="ctr"/>
          <a:lstStyle>
            <a:lvl1pPr marL="685800" indent="-685800">
              <a:buFont typeface="Wingdings" panose="05000000000000000000" pitchFamily="2" charset="2"/>
              <a:buChar char="u"/>
              <a:defRPr sz="36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  <a:endParaRPr kumimoji="1" lang="en-US" altLang="ja-JP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9" y="367766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700" y="1159454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cxnSp>
        <p:nvCxnSpPr>
          <p:cNvPr id="2" name="Google Shape;146;p21">
            <a:extLst>
              <a:ext uri="{FF2B5EF4-FFF2-40B4-BE49-F238E27FC236}">
                <a16:creationId xmlns:a16="http://schemas.microsoft.com/office/drawing/2014/main" id="{C90C7DF0-8530-E32B-4E1E-BC2C4CCF8839}"/>
              </a:ext>
            </a:extLst>
          </p:cNvPr>
          <p:cNvCxnSpPr/>
          <p:nvPr userDrawn="1"/>
        </p:nvCxnSpPr>
        <p:spPr>
          <a:xfrm rot="10800000">
            <a:off x="277686" y="6531359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462718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_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E7852104-1467-691B-B27B-A4C34267C1C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8843505" cy="719689"/>
          </a:xfrm>
          <a:prstGeom prst="rect">
            <a:avLst/>
          </a:prstGeom>
        </p:spPr>
        <p:txBody>
          <a:bodyPr anchor="b"/>
          <a:lstStyle>
            <a:lvl1pPr algn="l">
              <a:defRPr sz="40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sp>
        <p:nvSpPr>
          <p:cNvPr id="2" name="テキスト プレースホルダー 5">
            <a:extLst>
              <a:ext uri="{FF2B5EF4-FFF2-40B4-BE49-F238E27FC236}">
                <a16:creationId xmlns:a16="http://schemas.microsoft.com/office/drawing/2014/main" id="{DCB1C015-A3C0-D2EB-C569-9A9530B2046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0" y="1732177"/>
            <a:ext cx="9906000" cy="42443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5400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0D17589A-FF8B-457E-3793-602EE0F910FC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0" y="6549197"/>
            <a:ext cx="9882033" cy="30702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400" b="0">
                <a:solidFill>
                  <a:schemeClr val="tx1"/>
                </a:solidFill>
                <a:latin typeface="+mj-lt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34574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14;p3">
            <a:extLst>
              <a:ext uri="{FF2B5EF4-FFF2-40B4-BE49-F238E27FC236}">
                <a16:creationId xmlns:a16="http://schemas.microsoft.com/office/drawing/2014/main" id="{B989BA91-A029-83C8-8B85-B5DC0A72F6E3}"/>
              </a:ext>
            </a:extLst>
          </p:cNvPr>
          <p:cNvSpPr txBox="1">
            <a:spLocks noGrp="1"/>
          </p:cNvSpPr>
          <p:nvPr>
            <p:ph type="title" hasCustomPrompt="1"/>
          </p:nvPr>
        </p:nvSpPr>
        <p:spPr>
          <a:xfrm>
            <a:off x="3080147" y="2430882"/>
            <a:ext cx="3745706" cy="199624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9345" b="0">
                <a:solidFill>
                  <a:schemeClr val="tx1"/>
                </a:solidFill>
                <a:latin typeface="+mn-ea"/>
                <a:ea typeface="+mn-e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417"/>
            </a:lvl9pPr>
          </a:lstStyle>
          <a:p>
            <a:r>
              <a:rPr lang="ja-JP" altLang="en-US"/>
              <a:t>（終）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19112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タイトル_下線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65429B45-9F93-27EB-62DC-23964D2D445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55147" y="1921054"/>
            <a:ext cx="8595704" cy="42186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925">
                <a:latin typeface="+mn-lt"/>
              </a:defRPr>
            </a:lvl1pPr>
          </a:lstStyle>
          <a:p>
            <a:pPr lvl="0"/>
            <a:r>
              <a:rPr kumimoji="1" lang="ja-JP" altLang="en-US"/>
              <a:t>（内容）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C70A53EF-E7EC-95B8-DF3A-83D09F5CC00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696" y="1279551"/>
            <a:ext cx="9412301" cy="2963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0" indent="0">
              <a:buNone/>
              <a:defRPr sz="1300" b="0">
                <a:latin typeface="+mn-lt"/>
                <a:ea typeface="+mn-ea"/>
              </a:defRPr>
            </a:lvl1pPr>
          </a:lstStyle>
          <a:p>
            <a:pPr lvl="0"/>
            <a:r>
              <a:rPr kumimoji="1" lang="ja-JP" altLang="en-US"/>
              <a:t>（サブタイトル）</a:t>
            </a:r>
          </a:p>
        </p:txBody>
      </p:sp>
      <p:sp>
        <p:nvSpPr>
          <p:cNvPr id="13" name="タイトル 2">
            <a:extLst>
              <a:ext uri="{FF2B5EF4-FFF2-40B4-BE49-F238E27FC236}">
                <a16:creationId xmlns:a16="http://schemas.microsoft.com/office/drawing/2014/main" id="{4E335B14-1B39-F44D-D009-78A0A022A5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3697" y="453035"/>
            <a:ext cx="9412301" cy="809528"/>
          </a:xfrm>
          <a:prstGeom prst="rect">
            <a:avLst/>
          </a:prstGeom>
        </p:spPr>
        <p:txBody>
          <a:bodyPr anchor="b"/>
          <a:lstStyle>
            <a:lvl1pPr algn="l">
              <a:defRPr sz="3900" b="0">
                <a:solidFill>
                  <a:schemeClr val="tx1"/>
                </a:solidFill>
                <a:latin typeface="+mn-lt"/>
                <a:ea typeface="+mn-ea"/>
              </a:defRPr>
            </a:lvl1pPr>
          </a:lstStyle>
          <a:p>
            <a:r>
              <a:rPr kumimoji="1" lang="ja-JP" altLang="en-US"/>
              <a:t>（タイトル）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71168D24-BE76-7146-D29A-A6FA4823975E}"/>
              </a:ext>
            </a:extLst>
          </p:cNvPr>
          <p:cNvCxnSpPr>
            <a:cxnSpLocks/>
          </p:cNvCxnSpPr>
          <p:nvPr/>
        </p:nvCxnSpPr>
        <p:spPr>
          <a:xfrm>
            <a:off x="493699" y="1244723"/>
            <a:ext cx="9412301" cy="0"/>
          </a:xfrm>
          <a:prstGeom prst="line">
            <a:avLst/>
          </a:prstGeom>
          <a:ln w="76200">
            <a:gradFill flip="none" rotWithShape="1">
              <a:gsLst>
                <a:gs pos="0">
                  <a:schemeClr val="accent1"/>
                </a:gs>
                <a:gs pos="35000">
                  <a:schemeClr val="accent1">
                    <a:lumMod val="60000"/>
                    <a:lumOff val="40000"/>
                  </a:schemeClr>
                </a:gs>
                <a:gs pos="69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>
            <a:softEdge rad="1270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oogle Shape;146;p21">
            <a:extLst>
              <a:ext uri="{FF2B5EF4-FFF2-40B4-BE49-F238E27FC236}">
                <a16:creationId xmlns:a16="http://schemas.microsoft.com/office/drawing/2014/main" id="{C5F8DBA6-072D-66AB-C2DD-1E2533B620F3}"/>
              </a:ext>
            </a:extLst>
          </p:cNvPr>
          <p:cNvCxnSpPr/>
          <p:nvPr/>
        </p:nvCxnSpPr>
        <p:spPr>
          <a:xfrm rot="10800000">
            <a:off x="277686" y="6490233"/>
            <a:ext cx="1189175" cy="0"/>
          </a:xfrm>
          <a:prstGeom prst="straightConnector1">
            <a:avLst/>
          </a:prstGeom>
          <a:noFill/>
          <a:ln w="1270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テキスト プレースホルダー 11">
            <a:extLst>
              <a:ext uri="{FF2B5EF4-FFF2-40B4-BE49-F238E27FC236}">
                <a16:creationId xmlns:a16="http://schemas.microsoft.com/office/drawing/2014/main" id="{673F2A49-0F9F-A740-A77C-01775AA0B9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" y="6490233"/>
            <a:ext cx="8595706" cy="365986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（</a:t>
            </a:r>
            <a:r>
              <a:rPr kumimoji="1" lang="en-US" altLang="ja-JP"/>
              <a:t>URL</a:t>
            </a:r>
            <a:r>
              <a:rPr kumimoji="1" lang="ja-JP" altLang="en-US"/>
              <a:t>）</a:t>
            </a:r>
          </a:p>
        </p:txBody>
      </p:sp>
      <p:sp>
        <p:nvSpPr>
          <p:cNvPr id="4" name="テキスト プレースホルダー 11">
            <a:extLst>
              <a:ext uri="{FF2B5EF4-FFF2-40B4-BE49-F238E27FC236}">
                <a16:creationId xmlns:a16="http://schemas.microsoft.com/office/drawing/2014/main" id="{9FD305A1-D95A-F1D9-5FC6-6D21D043E91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595706" y="6492014"/>
            <a:ext cx="1310293" cy="365986"/>
          </a:xfrm>
          <a:prstGeom prst="rect">
            <a:avLst/>
          </a:prstGeom>
        </p:spPr>
        <p:txBody>
          <a:bodyPr anchor="b"/>
          <a:lstStyle>
            <a:lvl1pPr marL="0" indent="0" algn="r">
              <a:buNone/>
              <a:defRPr sz="1300" b="0">
                <a:solidFill>
                  <a:schemeClr val="tx1"/>
                </a:solidFill>
                <a:latin typeface="+mj-ea"/>
                <a:ea typeface="+mj-ea"/>
              </a:defRPr>
            </a:lvl1pPr>
          </a:lstStyle>
          <a:p>
            <a:pPr lvl="0"/>
            <a:r>
              <a:rPr kumimoji="1" lang="ja-JP" altLang="en-US"/>
              <a:t>名前の入力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5E2AAA37-2125-4324-A4EE-2D884FE2E14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3" y="1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6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59567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63" r:id="rId2"/>
    <p:sldLayoutId id="2147483657" r:id="rId3"/>
    <p:sldLayoutId id="2147483666" r:id="rId4"/>
    <p:sldLayoutId id="2147483672" r:id="rId5"/>
    <p:sldLayoutId id="2147483673" r:id="rId6"/>
    <p:sldLayoutId id="2147483668" r:id="rId7"/>
    <p:sldLayoutId id="2147483667" r:id="rId8"/>
    <p:sldLayoutId id="2147483674" r:id="rId9"/>
  </p:sldLayoutIdLst>
  <p:hf hdr="0" ftr="0" dt="0"/>
  <p:txStyles>
    <p:titleStyle>
      <a:lvl1pPr algn="ctr" defTabSz="495350" rtl="0" eaLnBrk="1" latinLnBrk="0" hangingPunct="1">
        <a:spcBef>
          <a:spcPct val="0"/>
        </a:spcBef>
        <a:buNone/>
        <a:defRPr kumimoji="1" sz="238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755" indent="-185755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733" kern="1200">
          <a:solidFill>
            <a:schemeClr val="tx1"/>
          </a:solidFill>
          <a:latin typeface="+mn-lt"/>
          <a:ea typeface="+mn-ea"/>
          <a:cs typeface="+mn-cs"/>
        </a:defRPr>
      </a:lvl1pPr>
      <a:lvl2pPr marL="402472" indent="-154797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517" kern="1200">
          <a:solidFill>
            <a:schemeClr val="tx1"/>
          </a:solidFill>
          <a:latin typeface="+mn-lt"/>
          <a:ea typeface="+mn-ea"/>
          <a:cs typeface="+mn-cs"/>
        </a:defRPr>
      </a:lvl2pPr>
      <a:lvl3pPr marL="619187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866862" indent="-123838" algn="l" defTabSz="495350" rtl="0" eaLnBrk="1" latinLnBrk="0" hangingPunct="1">
        <a:spcBef>
          <a:spcPct val="20000"/>
        </a:spcBef>
        <a:buFont typeface="Arial" pitchFamily="34" charset="0"/>
        <a:buChar char="–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4pPr>
      <a:lvl5pPr marL="1114537" indent="-123838" algn="l" defTabSz="495350" rtl="0" eaLnBrk="1" latinLnBrk="0" hangingPunct="1">
        <a:spcBef>
          <a:spcPct val="20000"/>
        </a:spcBef>
        <a:buFont typeface="Arial" pitchFamily="34" charset="0"/>
        <a:buChar char="»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5pPr>
      <a:lvl6pPr marL="136221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6pPr>
      <a:lvl7pPr marL="160988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7pPr>
      <a:lvl8pPr marL="1857561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8pPr>
      <a:lvl9pPr marL="2105235" indent="-123838" algn="l" defTabSz="495350" rtl="0" eaLnBrk="1" latinLnBrk="0" hangingPunct="1">
        <a:spcBef>
          <a:spcPct val="20000"/>
        </a:spcBef>
        <a:buFont typeface="Arial" pitchFamily="34" charset="0"/>
        <a:buChar char="•"/>
        <a:defRPr kumimoji="1" sz="10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1pPr>
      <a:lvl2pPr marL="2476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2pPr>
      <a:lvl3pPr marL="49535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3pPr>
      <a:lvl4pPr marL="74302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4pPr>
      <a:lvl5pPr marL="990700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5pPr>
      <a:lvl6pPr marL="1238374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6pPr>
      <a:lvl7pPr marL="148604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7pPr>
      <a:lvl8pPr marL="1733723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8pPr>
      <a:lvl9pPr marL="1981398" algn="l" defTabSz="495350" rtl="0" eaLnBrk="1" latinLnBrk="0" hangingPunct="1">
        <a:defRPr kumimoji="1" sz="9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Galileo-sustermans2.jpg" TargetMode="Externa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hyperlink" Target="https://youtu.be/E43-CfukEgs?t=86" TargetMode="Externa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anabinoba.com/science/9720.html" TargetMode="Externa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5" Type="http://schemas.openxmlformats.org/officeDocument/2006/relationships/hyperlink" Target="https://youtu.be/E43-CfukEgs?t=172" TargetMode="Externa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forms.office.com/r/aRzn5guZGF" TargetMode="Externa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microsoft.com/office/2011/relationships/webextension" Target="../webextensions/webextension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office.com/r/pTnB7fCLVF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rasutoya.com/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ommons.wikimedia.org/wiki/File:Aristotle_Altemps_Inv8575.jpg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forms.office.com/r/tUeTUf8WuQ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939978-DAE0-509B-8746-9CD0295F6C6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54025" y="948260"/>
            <a:ext cx="5235046" cy="2158999"/>
          </a:xfrm>
          <a:prstGeom prst="rect">
            <a:avLst/>
          </a:prstGeom>
          <a:noFill/>
          <a:ln w="25400" cap="flat" cmpd="sng" algn="ctr">
            <a:noFill/>
            <a:prstDash val="soli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40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中学理科 物理分野</a:t>
            </a:r>
            <a:endParaRPr kumimoji="1" lang="en-US" altLang="ja-JP" sz="40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49535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1" lang="ja-JP" altLang="en-US" sz="2800" b="0" i="0" u="none" strike="noStrike" kern="1200" cap="none" spc="0" normalizeH="0" baseline="0" noProof="0">
                <a:ln>
                  <a:noFill/>
                </a:ln>
                <a:solidFill>
                  <a:schemeClr val="dk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～実験の基本思考～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006FB-7360-663F-300D-D083AC6B32F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816607"/>
            <a:ext cx="2483379" cy="529163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kumimoji="1" lang="ja-JP" altLang="en-US" sz="2000"/>
              <a:t>教科書 </a:t>
            </a:r>
            <a:r>
              <a:rPr kumimoji="1" lang="en-US" altLang="ja-JP" sz="2000"/>
              <a:t>P. 242~250</a:t>
            </a:r>
            <a:endParaRPr kumimoji="1" lang="ja-JP" altLang="en-US" sz="2000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64D7783-37F6-E1C3-6D6E-A13051B99D01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7415743" y="5054599"/>
            <a:ext cx="2483379" cy="529168"/>
          </a:xfrm>
          <a:prstGeom prst="rect">
            <a:avLst/>
          </a:prstGeom>
        </p:spPr>
        <p:txBody>
          <a:bodyPr anchor="ctr"/>
          <a:lstStyle/>
          <a:p>
            <a:pPr marL="0" indent="0">
              <a:buNone/>
            </a:pPr>
            <a:r>
              <a:rPr lang="ja-JP" altLang="en-US" sz="2000"/>
              <a:t>模擬授業</a:t>
            </a:r>
            <a:endParaRPr kumimoji="1" lang="ja-JP" altLang="en-US" sz="2000"/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2E33FE69-0438-B936-B7E3-91746A1F44D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 anchor="ctr"/>
          <a:lstStyle/>
          <a:p>
            <a:r>
              <a:rPr kumimoji="1" lang="en-US" altLang="ja-JP" sz="2000"/>
              <a:t>Yr. 2025-2026</a:t>
            </a:r>
            <a:endParaRPr kumimoji="1" lang="ja-JP" altLang="en-US" sz="2000"/>
          </a:p>
        </p:txBody>
      </p:sp>
      <p:sp>
        <p:nvSpPr>
          <p:cNvPr id="11" name="テキスト プレースホルダー 1">
            <a:extLst>
              <a:ext uri="{FF2B5EF4-FFF2-40B4-BE49-F238E27FC236}">
                <a16:creationId xmlns:a16="http://schemas.microsoft.com/office/drawing/2014/main" id="{1A6FD9E1-2E43-C19B-D52E-3B6A190218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4025" y="4894446"/>
            <a:ext cx="5180550" cy="849474"/>
          </a:xfrm>
        </p:spPr>
        <p:txBody>
          <a:bodyPr numCol="2"/>
          <a:lstStyle/>
          <a:p>
            <a:r>
              <a:rPr kumimoji="1" lang="ja-JP" altLang="en-US" sz="1600">
                <a:latin typeface="+mn-ea"/>
              </a:rPr>
              <a:t>思考実験</a:t>
            </a:r>
            <a:endParaRPr kumimoji="1" lang="en-US" altLang="ja-JP" sz="1600">
              <a:latin typeface="+mn-ea"/>
            </a:endParaRPr>
          </a:p>
          <a:p>
            <a:r>
              <a:rPr lang="ja-JP" altLang="en-US" sz="1600">
                <a:latin typeface="+mn-ea"/>
              </a:rPr>
              <a:t>力の性</a:t>
            </a:r>
            <a:r>
              <a:rPr lang="ja-JP" altLang="en-US" sz="1600"/>
              <a:t>質</a:t>
            </a:r>
            <a:endParaRPr lang="ja-JP" altLang="en-US" sz="1600">
              <a:latin typeface="+mn-ea"/>
            </a:endParaRPr>
          </a:p>
          <a:p>
            <a:r>
              <a:rPr lang="ja-JP" altLang="en-US" sz="1600">
                <a:solidFill>
                  <a:schemeClr val="tx1"/>
                </a:solidFill>
              </a:rPr>
              <a:t>作用・反作用の法則</a:t>
            </a:r>
            <a:endParaRPr lang="en-US" altLang="ja-JP" sz="16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67221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B9A86DF-FE50-FEF1-6B35-8AFCB81F5B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8229" y="616610"/>
            <a:ext cx="4197597" cy="5624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075B31E-26A3-2343-DCDD-EE952D2E717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commons.wikimedia.org/wiki/File:Galileo-sustermans2.jpg</a:t>
            </a:r>
            <a:endParaRPr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D7DE3FCB-D96A-4350-2896-1593BF8EA3FB}"/>
              </a:ext>
            </a:extLst>
          </p:cNvPr>
          <p:cNvSpPr/>
          <p:nvPr/>
        </p:nvSpPr>
        <p:spPr>
          <a:xfrm>
            <a:off x="500550" y="3568507"/>
            <a:ext cx="4127130" cy="2111611"/>
          </a:xfrm>
          <a:prstGeom prst="wedgeRoundRectCallout">
            <a:avLst>
              <a:gd name="adj1" fmla="val 91024"/>
              <a:gd name="adj2" fmla="val -72040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自分の目で観察</a:t>
            </a:r>
            <a:r>
              <a:rPr kumimoji="1" lang="ja-JP" altLang="en-US" sz="3200">
                <a:solidFill>
                  <a:schemeClr val="tx1"/>
                </a:solidFill>
              </a:rPr>
              <a:t>して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確かめる！</a:t>
            </a:r>
          </a:p>
        </p:txBody>
      </p:sp>
      <p:sp>
        <p:nvSpPr>
          <p:cNvPr id="9" name="タイトル 1">
            <a:extLst>
              <a:ext uri="{FF2B5EF4-FFF2-40B4-BE49-F238E27FC236}">
                <a16:creationId xmlns:a16="http://schemas.microsoft.com/office/drawing/2014/main" id="{773247B7-C3A9-81B2-5ED9-8D0AA3CF3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77882"/>
            <a:ext cx="5128230" cy="1227200"/>
          </a:xfrm>
        </p:spPr>
        <p:txBody>
          <a:bodyPr/>
          <a:lstStyle/>
          <a:p>
            <a:pPr algn="ctr"/>
            <a:r>
              <a:rPr lang="ja-JP" altLang="en-US"/>
              <a:t>ガリレオ・ガリレイ</a:t>
            </a:r>
            <a:br>
              <a:rPr lang="en-US" altLang="ja-JP" sz="4800"/>
            </a:br>
            <a:r>
              <a:rPr lang="ja-JP" altLang="en-US" sz="2800"/>
              <a:t>（</a:t>
            </a:r>
            <a:r>
              <a:rPr lang="en-US" altLang="ja-JP" sz="2800"/>
              <a:t>A.D. 1564-1642</a:t>
            </a:r>
            <a:r>
              <a:rPr lang="ja-JP" altLang="en-US" sz="2800"/>
              <a:t>年）</a:t>
            </a:r>
            <a:endParaRPr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3E73F4D-74BA-5599-66C5-966A936D8B9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61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816A8-B3BB-923B-0E54-54FCDB5FB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テキスト プレースホルダー 36">
            <a:extLst>
              <a:ext uri="{FF2B5EF4-FFF2-40B4-BE49-F238E27FC236}">
                <a16:creationId xmlns:a16="http://schemas.microsoft.com/office/drawing/2014/main" id="{CF65B033-6609-C0F5-BE05-1304591828A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532" y="3307690"/>
            <a:ext cx="6293468" cy="1111111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4FDF8F8-AAA1-A189-E5C5-1BECFC1CAE56}"/>
              </a:ext>
            </a:extLst>
          </p:cNvPr>
          <p:cNvSpPr/>
          <p:nvPr/>
        </p:nvSpPr>
        <p:spPr>
          <a:xfrm>
            <a:off x="2151561" y="2216722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A24915DA-AF88-8C23-9318-D0EDCDC1A2B9}"/>
              </a:ext>
            </a:extLst>
          </p:cNvPr>
          <p:cNvSpPr/>
          <p:nvPr/>
        </p:nvSpPr>
        <p:spPr>
          <a:xfrm>
            <a:off x="669199" y="2540324"/>
            <a:ext cx="620894" cy="611644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84AF759-C14C-3992-9311-89903BA2A2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6" name="テキスト プレースホルダー 35">
            <a:extLst>
              <a:ext uri="{FF2B5EF4-FFF2-40B4-BE49-F238E27FC236}">
                <a16:creationId xmlns:a16="http://schemas.microsoft.com/office/drawing/2014/main" id="{BF12B2EA-1756-346E-3866-938861B20F5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6A91EB9-F719-9820-561C-3007EAAA792D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915A1BD-62CA-34C5-9992-CF68A0AADDD1}"/>
              </a:ext>
            </a:extLst>
          </p:cNvPr>
          <p:cNvSpPr txBox="1"/>
          <p:nvPr/>
        </p:nvSpPr>
        <p:spPr>
          <a:xfrm>
            <a:off x="3336926" y="5932038"/>
            <a:ext cx="35718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の鉄球が先に落ちる．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6551DEBA-BC82-348D-90B1-7CE04D357458}"/>
              </a:ext>
            </a:extLst>
          </p:cNvPr>
          <p:cNvSpPr/>
          <p:nvPr/>
        </p:nvSpPr>
        <p:spPr>
          <a:xfrm>
            <a:off x="669199" y="2540001"/>
            <a:ext cx="620894" cy="611644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/>
              <a:t>1 </a:t>
            </a:r>
          </a:p>
          <a:p>
            <a:pPr algn="ctr"/>
            <a:r>
              <a:rPr kumimoji="1" lang="en-US" altLang="ja-JP" sz="1400"/>
              <a:t>kg</a:t>
            </a:r>
            <a:endParaRPr kumimoji="1" lang="ja-JP" altLang="en-US" sz="1400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79FCEAB5-DCB6-CF92-6C17-D799223C671B}"/>
              </a:ext>
            </a:extLst>
          </p:cNvPr>
          <p:cNvSpPr/>
          <p:nvPr/>
        </p:nvSpPr>
        <p:spPr>
          <a:xfrm>
            <a:off x="2151561" y="2216153"/>
            <a:ext cx="913624" cy="929912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cxnSp>
        <p:nvCxnSpPr>
          <p:cNvPr id="11" name="直線コネクタ 10" descr="基準線">
            <a:extLst>
              <a:ext uri="{FF2B5EF4-FFF2-40B4-BE49-F238E27FC236}">
                <a16:creationId xmlns:a16="http://schemas.microsoft.com/office/drawing/2014/main" id="{EA4E5FC3-63B6-8E57-57E7-D49FE13117F2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 descr="1 kgの鉄球が落ちる矢印">
            <a:extLst>
              <a:ext uri="{FF2B5EF4-FFF2-40B4-BE49-F238E27FC236}">
                <a16:creationId xmlns:a16="http://schemas.microsoft.com/office/drawing/2014/main" id="{C4FC1C1E-DE78-1B05-F6E3-831752ED941C}"/>
              </a:ext>
            </a:extLst>
          </p:cNvPr>
          <p:cNvCxnSpPr>
            <a:cxnSpLocks/>
            <a:stCxn id="17" idx="4"/>
          </p:cNvCxnSpPr>
          <p:nvPr/>
        </p:nvCxnSpPr>
        <p:spPr>
          <a:xfrm>
            <a:off x="979646" y="3151645"/>
            <a:ext cx="0" cy="111555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 descr="100 kgの鉄球が落ちる矢印">
            <a:extLst>
              <a:ext uri="{FF2B5EF4-FFF2-40B4-BE49-F238E27FC236}">
                <a16:creationId xmlns:a16="http://schemas.microsoft.com/office/drawing/2014/main" id="{B2E6EEEC-3A90-264C-4E18-12E37458436F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20974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0F6F3134-7F29-7E9F-EB20-C06186F8532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046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6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9487E-6 -4.81481E-6 L 1.79487E-6 0.25186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93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-2.22222E-6 L -1.28205E-6 0.44144 " pathEditMode="relative" rAng="0" ptsTypes="AA">
                                      <p:cBhvr>
                                        <p:cTn id="3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06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build="allAtOnce"/>
      <p:bldP spid="15" grpId="0" animBg="1"/>
      <p:bldP spid="14" grpId="0" animBg="1"/>
      <p:bldP spid="16" grpId="0"/>
      <p:bldP spid="35" grpId="0"/>
      <p:bldP spid="17" grpId="0" animBg="1"/>
      <p:bldP spid="17" grpId="1" animBg="1"/>
      <p:bldP spid="18" grpId="0" animBg="1"/>
      <p:bldP spid="18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1000034845.mp4" descr="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AA360BE6-8AE5-F4DE-65A8-CB2AD6C7E39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5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solidFill>
                  <a:srgbClr val="00B0F0"/>
                </a:solidFill>
              </a:rPr>
              <a:t>アリストテレスの価値観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0E07451-2A18-D274-4668-59D35596257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[2] </a:t>
            </a:r>
            <a:r>
              <a:rPr lang="en-US" altLang="ja-JP">
                <a:hlinkClick r:id="rId5"/>
              </a:rPr>
              <a:t>https://youtu.be/E43-CfukEgs?t=86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ADAA2508-4D5C-9173-FB5C-BB52E0193FC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02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58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4DCC6-2CA8-B9B8-C7F4-A14040509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46936F72-166C-4474-82CF-E32F3B97CD78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より遅く</a:t>
            </a:r>
            <a:r>
              <a:rPr kumimoji="1" lang="ja-JP" altLang="en-US" sz="2000"/>
              <a:t>落ちる．</a:t>
            </a:r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6BA733D7-0CC2-7062-381D-98DAB0A3058F}"/>
              </a:ext>
            </a:extLst>
          </p:cNvPr>
          <p:cNvSpPr/>
          <p:nvPr/>
        </p:nvSpPr>
        <p:spPr>
          <a:xfrm>
            <a:off x="2151561" y="2219436"/>
            <a:ext cx="913624" cy="929912"/>
          </a:xfrm>
          <a:prstGeom prst="ellipse">
            <a:avLst/>
          </a:prstGeom>
          <a:ln>
            <a:prstDash val="dash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800"/>
              <a:t>100</a:t>
            </a:r>
          </a:p>
          <a:p>
            <a:pPr algn="ctr"/>
            <a:r>
              <a:rPr kumimoji="1" lang="en-US" altLang="ja-JP" sz="1800"/>
              <a:t>kg</a:t>
            </a:r>
            <a:endParaRPr kumimoji="1" lang="ja-JP" altLang="en-US" sz="1800"/>
          </a:p>
        </p:txBody>
      </p:sp>
      <p:sp>
        <p:nvSpPr>
          <p:cNvPr id="38" name="テキスト プレースホルダー 37">
            <a:extLst>
              <a:ext uri="{FF2B5EF4-FFF2-40B4-BE49-F238E27FC236}">
                <a16:creationId xmlns:a16="http://schemas.microsoft.com/office/drawing/2014/main" id="{AD66A11A-6391-160B-5AC3-C5378D6D1C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612104" y="2344166"/>
            <a:ext cx="6293896" cy="1084806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3200"/>
              <a:t>アリストテレスの価値観：</a:t>
            </a:r>
            <a:endParaRPr lang="en-US" altLang="ja-JP" sz="3200"/>
          </a:p>
          <a:p>
            <a:pPr marL="0" indent="0">
              <a:buNone/>
            </a:pPr>
            <a:r>
              <a:rPr lang="ja-JP" altLang="en-US" sz="3200"/>
              <a:t>「重い物体ほど速く落下する！」</a:t>
            </a:r>
            <a:endParaRPr lang="en-US" altLang="ja-JP" sz="32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40A90-75C4-40A2-75BD-FC68144B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ガリレオが行った思考実験</a:t>
            </a:r>
          </a:p>
        </p:txBody>
      </p:sp>
      <p:sp>
        <p:nvSpPr>
          <p:cNvPr id="34" name="テキスト プレースホルダー 33">
            <a:extLst>
              <a:ext uri="{FF2B5EF4-FFF2-40B4-BE49-F238E27FC236}">
                <a16:creationId xmlns:a16="http://schemas.microsoft.com/office/drawing/2014/main" id="{E825B643-4DB6-0721-72AD-56927F63C1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 baseline="30000"/>
              <a:t>[1] </a:t>
            </a:r>
            <a:r>
              <a:rPr lang="en-US" altLang="ja-JP">
                <a:hlinkClick r:id="rId2"/>
              </a:rPr>
              <a:t>https://www.manabinoba.com/science/9720.html</a:t>
            </a:r>
            <a:endParaRPr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57C122D8-9687-1570-BE6E-31CD78FB01F9}"/>
              </a:ext>
            </a:extLst>
          </p:cNvPr>
          <p:cNvSpPr txBox="1"/>
          <p:nvPr/>
        </p:nvSpPr>
        <p:spPr>
          <a:xfrm>
            <a:off x="1063639" y="1704443"/>
            <a:ext cx="14640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/>
              <a:t>同時に落下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B8E75D50-B3C5-A0E9-E6D7-513BBAF24FC6}"/>
              </a:ext>
            </a:extLst>
          </p:cNvPr>
          <p:cNvSpPr txBox="1"/>
          <p:nvPr/>
        </p:nvSpPr>
        <p:spPr>
          <a:xfrm>
            <a:off x="3336926" y="5932038"/>
            <a:ext cx="55065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/>
              <a:t>100 kg</a:t>
            </a:r>
            <a:r>
              <a:rPr kumimoji="1" lang="ja-JP" altLang="en-US" sz="2000"/>
              <a:t>の鉄球に引っ張られて</a:t>
            </a:r>
            <a:r>
              <a:rPr kumimoji="1" lang="ja-JP" altLang="en-US" sz="2000">
                <a:solidFill>
                  <a:schemeClr val="accent6"/>
                </a:solidFill>
              </a:rPr>
              <a:t>より速く</a:t>
            </a:r>
            <a:r>
              <a:rPr kumimoji="1" lang="ja-JP" altLang="en-US" sz="2000"/>
              <a:t>落ちる．</a:t>
            </a: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2F74C5C6-D7A2-0D61-3CF4-8FE05E5200D8}"/>
              </a:ext>
            </a:extLst>
          </p:cNvPr>
          <p:cNvGrpSpPr/>
          <p:nvPr/>
        </p:nvGrpSpPr>
        <p:grpSpPr>
          <a:xfrm>
            <a:off x="3612104" y="3651324"/>
            <a:ext cx="6269930" cy="1884440"/>
            <a:chOff x="3612103" y="3651323"/>
            <a:chExt cx="6293897" cy="1597264"/>
          </a:xfrm>
        </p:grpSpPr>
        <p:sp>
          <p:nvSpPr>
            <p:cNvPr id="24" name="テキスト プレースホルダー 1">
              <a:extLst>
                <a:ext uri="{FF2B5EF4-FFF2-40B4-BE49-F238E27FC236}">
                  <a16:creationId xmlns:a16="http://schemas.microsoft.com/office/drawing/2014/main" id="{2B660E09-61F5-3A51-5DA2-0E6B0FA739FF}"/>
                </a:ext>
              </a:extLst>
            </p:cNvPr>
            <p:cNvSpPr txBox="1">
              <a:spLocks/>
            </p:cNvSpPr>
            <p:nvPr/>
          </p:nvSpPr>
          <p:spPr>
            <a:xfrm>
              <a:off x="3612103" y="4111968"/>
              <a:ext cx="6293897" cy="1136619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ja-JP" sz="3200">
                  <a:latin typeface="+mn-lt"/>
                </a:rPr>
                <a:t>2</a:t>
              </a:r>
              <a:r>
                <a:rPr lang="ja-JP" altLang="en-US" sz="3200">
                  <a:latin typeface="+mn-lt"/>
                </a:rPr>
                <a:t>つの物体を</a:t>
              </a:r>
              <a:r>
                <a:rPr lang="ja-JP" altLang="en-US" sz="3200">
                  <a:solidFill>
                    <a:schemeClr val="accent6"/>
                  </a:solidFill>
                  <a:latin typeface="+mn-lt"/>
                </a:rPr>
                <a:t>切れない糸</a:t>
              </a:r>
              <a:r>
                <a:rPr lang="ja-JP" altLang="en-US" sz="3200">
                  <a:latin typeface="+mn-lt"/>
                </a:rPr>
                <a:t>で繋いで落とすと？</a:t>
              </a:r>
            </a:p>
          </p:txBody>
        </p:sp>
        <p:sp>
          <p:nvSpPr>
            <p:cNvPr id="25" name="テキスト プレースホルダー 1">
              <a:extLst>
                <a:ext uri="{FF2B5EF4-FFF2-40B4-BE49-F238E27FC236}">
                  <a16:creationId xmlns:a16="http://schemas.microsoft.com/office/drawing/2014/main" id="{8E3E04FB-04FD-41A9-90FC-B7DDB10C10B7}"/>
                </a:ext>
              </a:extLst>
            </p:cNvPr>
            <p:cNvSpPr txBox="1">
              <a:spLocks/>
            </p:cNvSpPr>
            <p:nvPr/>
          </p:nvSpPr>
          <p:spPr>
            <a:xfrm>
              <a:off x="3612529" y="3651323"/>
              <a:ext cx="6293468" cy="441001"/>
            </a:xfrm>
            <a:prstGeom prst="rect">
              <a:avLst/>
            </a:prstGeom>
          </p:spPr>
          <p:txBody>
            <a:bodyPr anchor="ctr"/>
            <a:lstStyle>
              <a:lvl1pPr marL="0" indent="0" algn="l" defTabSz="60963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kumimoji="1" sz="3600" kern="1200">
                  <a:solidFill>
                    <a:schemeClr val="tx1"/>
                  </a:solidFill>
                  <a:latin typeface="+mj-lt"/>
                  <a:ea typeface="+mn-ea"/>
                  <a:cs typeface="+mn-cs"/>
                </a:defRPr>
              </a:lvl1pPr>
              <a:lvl2pPr marL="495325" indent="-190510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867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62038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066853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37166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67648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1981299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286114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590930" indent="-152408" algn="l" defTabSz="60963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kumimoji="1" sz="1333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ja-JP" altLang="en-US" sz="3200">
                  <a:latin typeface="+mn-lt"/>
                </a:rPr>
                <a:t>↓</a:t>
              </a:r>
              <a:endParaRPr lang="en-US" altLang="ja-JP" sz="3200">
                <a:latin typeface="+mn-lt"/>
              </a:endParaRPr>
            </a:p>
          </p:txBody>
        </p:sp>
      </p:grp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23E5DD23-8A83-76DF-D9D4-7EB65EF7BB90}"/>
              </a:ext>
            </a:extLst>
          </p:cNvPr>
          <p:cNvCxnSpPr>
            <a:cxnSpLocks/>
          </p:cNvCxnSpPr>
          <p:nvPr/>
        </p:nvCxnSpPr>
        <p:spPr>
          <a:xfrm flipH="1">
            <a:off x="402217" y="3152631"/>
            <a:ext cx="2934709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8AC31-1552-043A-611A-2C43B3C9C69C}"/>
              </a:ext>
            </a:extLst>
          </p:cNvPr>
          <p:cNvCxnSpPr>
            <a:cxnSpLocks/>
            <a:stCxn id="18" idx="4"/>
          </p:cNvCxnSpPr>
          <p:nvPr/>
        </p:nvCxnSpPr>
        <p:spPr>
          <a:xfrm>
            <a:off x="2608373" y="3146065"/>
            <a:ext cx="0" cy="132116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スライド番号プレースホルダー 7">
            <a:extLst>
              <a:ext uri="{FF2B5EF4-FFF2-40B4-BE49-F238E27FC236}">
                <a16:creationId xmlns:a16="http://schemas.microsoft.com/office/drawing/2014/main" id="{CDE351B9-A6CA-985D-F009-8DF22B8401D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13</a:t>
            </a:fld>
            <a:endParaRPr kumimoji="1" lang="ja-JP" altLang="en-US"/>
          </a:p>
        </p:txBody>
      </p:sp>
      <p:grpSp>
        <p:nvGrpSpPr>
          <p:cNvPr id="21" name="グループ化 20">
            <a:extLst>
              <a:ext uri="{FF2B5EF4-FFF2-40B4-BE49-F238E27FC236}">
                <a16:creationId xmlns:a16="http://schemas.microsoft.com/office/drawing/2014/main" id="{CC9E3396-FCD9-1AB3-D053-DB4AB3DB3E92}"/>
              </a:ext>
            </a:extLst>
          </p:cNvPr>
          <p:cNvGrpSpPr/>
          <p:nvPr/>
        </p:nvGrpSpPr>
        <p:grpSpPr>
          <a:xfrm>
            <a:off x="669199" y="2216153"/>
            <a:ext cx="2395986" cy="935492"/>
            <a:chOff x="669199" y="2216153"/>
            <a:chExt cx="2395986" cy="935492"/>
          </a:xfrm>
        </p:grpSpPr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EA0B03C0-FBB3-0006-D0C8-37428654D35F}"/>
                </a:ext>
              </a:extLst>
            </p:cNvPr>
            <p:cNvSpPr/>
            <p:nvPr/>
          </p:nvSpPr>
          <p:spPr>
            <a:xfrm>
              <a:off x="2151561" y="2216153"/>
              <a:ext cx="913624" cy="929912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800"/>
                <a:t>100</a:t>
              </a:r>
            </a:p>
            <a:p>
              <a:pPr algn="ctr"/>
              <a:r>
                <a:rPr kumimoji="1" lang="en-US" altLang="ja-JP" sz="1800"/>
                <a:t>kg</a:t>
              </a:r>
              <a:endParaRPr kumimoji="1" lang="ja-JP" altLang="en-US" sz="1800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13DED65-234C-07EB-E485-53D0FA858688}"/>
                </a:ext>
              </a:extLst>
            </p:cNvPr>
            <p:cNvSpPr/>
            <p:nvPr/>
          </p:nvSpPr>
          <p:spPr>
            <a:xfrm>
              <a:off x="669199" y="2540001"/>
              <a:ext cx="620894" cy="611644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/>
                <a:t>1 </a:t>
              </a:r>
            </a:p>
            <a:p>
              <a:pPr algn="ctr"/>
              <a:r>
                <a:rPr kumimoji="1" lang="en-US" altLang="ja-JP" sz="1400"/>
                <a:t>kg</a:t>
              </a:r>
              <a:endParaRPr kumimoji="1" lang="ja-JP" altLang="en-US" sz="1400"/>
            </a:p>
          </p:txBody>
        </p:sp>
        <p:sp>
          <p:nvSpPr>
            <p:cNvPr id="20" name="フリーフォーム: 図形 19">
              <a:extLst>
                <a:ext uri="{FF2B5EF4-FFF2-40B4-BE49-F238E27FC236}">
                  <a16:creationId xmlns:a16="http://schemas.microsoft.com/office/drawing/2014/main" id="{837ADA31-1490-5A6A-8B42-20DE04F67CC9}"/>
                </a:ext>
              </a:extLst>
            </p:cNvPr>
            <p:cNvSpPr/>
            <p:nvPr/>
          </p:nvSpPr>
          <p:spPr>
            <a:xfrm>
              <a:off x="1290093" y="2584790"/>
              <a:ext cx="861468" cy="439275"/>
            </a:xfrm>
            <a:custGeom>
              <a:avLst/>
              <a:gdLst>
                <a:gd name="connsiteX0" fmla="*/ 0 w 854869"/>
                <a:gd name="connsiteY0" fmla="*/ 263299 h 439275"/>
                <a:gd name="connsiteX1" fmla="*/ 261937 w 854869"/>
                <a:gd name="connsiteY1" fmla="*/ 3742 h 439275"/>
                <a:gd name="connsiteX2" fmla="*/ 583406 w 854869"/>
                <a:gd name="connsiteY2" fmla="*/ 437130 h 439275"/>
                <a:gd name="connsiteX3" fmla="*/ 854869 w 854869"/>
                <a:gd name="connsiteY3" fmla="*/ 139474 h 439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4869" h="439275">
                  <a:moveTo>
                    <a:pt x="0" y="263299"/>
                  </a:moveTo>
                  <a:cubicBezTo>
                    <a:pt x="82351" y="119034"/>
                    <a:pt x="164703" y="-25230"/>
                    <a:pt x="261937" y="3742"/>
                  </a:cubicBezTo>
                  <a:cubicBezTo>
                    <a:pt x="359171" y="32714"/>
                    <a:pt x="484584" y="414508"/>
                    <a:pt x="583406" y="437130"/>
                  </a:cubicBezTo>
                  <a:cubicBezTo>
                    <a:pt x="682228" y="459752"/>
                    <a:pt x="768548" y="299613"/>
                    <a:pt x="854869" y="139474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FED91C37-0654-265A-090B-6A1D4582FB63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3085624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E6D7A64-064D-2C85-7D57-4094BBB9A7F4}"/>
              </a:ext>
            </a:extLst>
          </p:cNvPr>
          <p:cNvCxnSpPr>
            <a:cxnSpLocks/>
          </p:cNvCxnSpPr>
          <p:nvPr/>
        </p:nvCxnSpPr>
        <p:spPr>
          <a:xfrm>
            <a:off x="1720827" y="2985965"/>
            <a:ext cx="0" cy="816415"/>
          </a:xfrm>
          <a:prstGeom prst="straightConnector1">
            <a:avLst/>
          </a:prstGeom>
          <a:ln w="38100">
            <a:solidFill>
              <a:srgbClr val="172C5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720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49213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606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3846E-6 -3.7037E-6 L -1.53846E-6 0.16436 " pathEditMode="relative" rAng="0" ptsTypes="AA">
                                      <p:cBhvr>
                                        <p:cTn id="45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218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205E-6 4.81481E-6 L -1.28205E-6 0.32939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7" grpId="0" animBg="1"/>
      <p:bldP spid="27" grpId="1" animBg="1"/>
      <p:bldP spid="27" grpId="2" animBg="1"/>
      <p:bldP spid="16" grpId="0"/>
      <p:bldP spid="16" grpId="1"/>
      <p:bldP spid="16" grpId="2"/>
      <p:bldP spid="35" grpId="0"/>
      <p:bldP spid="35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矢印: 左右 2">
            <a:extLst>
              <a:ext uri="{FF2B5EF4-FFF2-40B4-BE49-F238E27FC236}">
                <a16:creationId xmlns:a16="http://schemas.microsoft.com/office/drawing/2014/main" id="{A9C55981-469E-BB9D-D171-4A3F03AE4C96}"/>
              </a:ext>
            </a:extLst>
          </p:cNvPr>
          <p:cNvSpPr/>
          <p:nvPr/>
        </p:nvSpPr>
        <p:spPr>
          <a:xfrm>
            <a:off x="3608293" y="4991924"/>
            <a:ext cx="2689411" cy="1113843"/>
          </a:xfrm>
          <a:prstGeom prst="leftRightArrow">
            <a:avLst>
              <a:gd name="adj1" fmla="val 38421"/>
              <a:gd name="adj2" fmla="val 4263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逆</a:t>
            </a:r>
          </a:p>
        </p:txBody>
      </p:sp>
      <p:sp>
        <p:nvSpPr>
          <p:cNvPr id="47" name="正方形/長方形 46">
            <a:extLst>
              <a:ext uri="{FF2B5EF4-FFF2-40B4-BE49-F238E27FC236}">
                <a16:creationId xmlns:a16="http://schemas.microsoft.com/office/drawing/2014/main" id="{B7A1486C-C0DF-4181-DCCC-4CE96EB3F993}"/>
              </a:ext>
            </a:extLst>
          </p:cNvPr>
          <p:cNvSpPr/>
          <p:nvPr/>
        </p:nvSpPr>
        <p:spPr>
          <a:xfrm>
            <a:off x="731220" y="4991924"/>
            <a:ext cx="8443555" cy="1113843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論理的な矛盾</a:t>
            </a:r>
            <a:r>
              <a:rPr kumimoji="1" lang="ja-JP" altLang="en-US" sz="3200"/>
              <a:t>が生じている！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6B502ADB-AF47-A521-948A-7CE52341C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パラドクスだった！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0062891-9EDD-6E1F-08F3-935B26951E6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14</a:t>
            </a:fld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C3FA60F9-C24A-8D98-78D8-6DC701C1C20F}"/>
              </a:ext>
            </a:extLst>
          </p:cNvPr>
          <p:cNvSpPr/>
          <p:nvPr/>
        </p:nvSpPr>
        <p:spPr>
          <a:xfrm>
            <a:off x="1792822" y="3406559"/>
            <a:ext cx="2439202" cy="119578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100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より速く</a:t>
            </a:r>
            <a:r>
              <a:rPr kumimoji="1" lang="ja-JP" altLang="en-US" sz="2400"/>
              <a:t>落ちる．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F1DA84F-6334-6AB2-D86E-FEBE74B15DA5}"/>
              </a:ext>
            </a:extLst>
          </p:cNvPr>
          <p:cNvSpPr/>
          <p:nvPr/>
        </p:nvSpPr>
        <p:spPr>
          <a:xfrm>
            <a:off x="5673977" y="3406559"/>
            <a:ext cx="2439202" cy="11957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/>
              <a:t>1 kg</a:t>
            </a:r>
            <a:r>
              <a:rPr kumimoji="1" lang="ja-JP" altLang="en-US" sz="2400"/>
              <a:t>の鉄球に</a:t>
            </a:r>
            <a:endParaRPr kumimoji="1" lang="en-US" altLang="ja-JP" sz="2400"/>
          </a:p>
          <a:p>
            <a:r>
              <a:rPr kumimoji="1" lang="ja-JP" altLang="en-US" sz="2400"/>
              <a:t>引っ張られて</a:t>
            </a:r>
            <a:endParaRPr kumimoji="1" lang="en-US" altLang="ja-JP" sz="2400"/>
          </a:p>
          <a:p>
            <a:r>
              <a:rPr kumimoji="1" lang="ja-JP" altLang="en-US" sz="2400">
                <a:solidFill>
                  <a:schemeClr val="tx1"/>
                </a:solidFill>
              </a:rPr>
              <a:t>より遅く</a:t>
            </a:r>
            <a:r>
              <a:rPr kumimoji="1" lang="ja-JP" altLang="en-US" sz="2400"/>
              <a:t>落ちる．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12D98F1-34E2-6F98-543D-9B10F4CFA61A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3012423" y="2631005"/>
            <a:ext cx="0" cy="775554"/>
          </a:xfrm>
          <a:prstGeom prst="line">
            <a:avLst/>
          </a:prstGeom>
          <a:ln w="3810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10A5D3AF-18A9-E77C-0092-7A5EB2837F6A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893578" y="2631004"/>
            <a:ext cx="1" cy="77555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B8DACF3-6787-F1A3-845D-CE067AA0F88D}"/>
              </a:ext>
            </a:extLst>
          </p:cNvPr>
          <p:cNvSpPr/>
          <p:nvPr/>
        </p:nvSpPr>
        <p:spPr>
          <a:xfrm>
            <a:off x="1406999" y="1823173"/>
            <a:ext cx="7043014" cy="809528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3200"/>
              <a:t>重い物体ほど速く落下する！</a:t>
            </a:r>
            <a:endParaRPr kumimoji="1" lang="ja-JP" altLang="en-US" sz="3200"/>
          </a:p>
        </p:txBody>
      </p:sp>
    </p:spTree>
    <p:extLst>
      <p:ext uri="{BB962C8B-B14F-4D97-AF65-F5344CB8AC3E}">
        <p14:creationId xmlns:p14="http://schemas.microsoft.com/office/powerpoint/2010/main" val="319465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7" grpId="0" animBg="1"/>
      <p:bldP spid="12" grpId="0" animBg="1"/>
      <p:bldP spid="15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E29F6E3-FD4E-66A4-460C-40301D481F5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知りたいのは，</a:t>
            </a:r>
            <a:r>
              <a:rPr lang="ja-JP" altLang="en-US" sz="4400">
                <a:solidFill>
                  <a:schemeClr val="accent6"/>
                </a:solidFill>
              </a:rPr>
              <a:t>質量</a:t>
            </a:r>
            <a:r>
              <a:rPr kumimoji="1" lang="ja-JP" altLang="en-US" sz="4400">
                <a:solidFill>
                  <a:schemeClr val="accent6"/>
                </a:solidFill>
              </a:rPr>
              <a:t>によって落ちる時間が変わるの</a:t>
            </a:r>
            <a:r>
              <a:rPr lang="ja-JP" altLang="en-US" sz="4400">
                <a:solidFill>
                  <a:schemeClr val="accent6"/>
                </a:solidFill>
              </a:rPr>
              <a:t>か</a:t>
            </a:r>
            <a:r>
              <a:rPr lang="ja-JP" altLang="en-US" sz="4400"/>
              <a:t>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ja-JP" altLang="en-US" sz="4400"/>
              <a:t>質量以外の条件を合わせることで，</a:t>
            </a:r>
            <a:r>
              <a:rPr lang="ja-JP" altLang="en-US" sz="4400">
                <a:solidFill>
                  <a:schemeClr val="accent6"/>
                </a:solidFill>
              </a:rPr>
              <a:t>原因と結果の関係が明らか</a:t>
            </a:r>
            <a:r>
              <a:rPr lang="ja-JP" altLang="en-US" sz="4400"/>
              <a:t>になる．</a:t>
            </a:r>
            <a:endParaRPr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この実験方法を</a:t>
            </a:r>
            <a:r>
              <a:rPr kumimoji="1" lang="ja-JP" altLang="en-US" sz="4400">
                <a:solidFill>
                  <a:schemeClr val="accent6"/>
                </a:solidFill>
              </a:rPr>
              <a:t>対照実験</a:t>
            </a:r>
            <a:r>
              <a:rPr kumimoji="1" lang="ja-JP" altLang="en-US" sz="4400"/>
              <a:t>という．</a:t>
            </a:r>
            <a:endParaRPr kumimoji="1" lang="en-US" altLang="ja-JP" sz="4400"/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kumimoji="1" lang="ja-JP" altLang="en-US" sz="4400"/>
              <a:t>白い羽の方が，</a:t>
            </a:r>
            <a:r>
              <a:rPr kumimoji="1" lang="ja-JP" altLang="en-US" sz="4400">
                <a:solidFill>
                  <a:schemeClr val="accent6"/>
                </a:solidFill>
              </a:rPr>
              <a:t>空気抵抗があった</a:t>
            </a:r>
            <a:r>
              <a:rPr kumimoji="1" lang="ja-JP" altLang="en-US" sz="4400"/>
              <a:t>と考えられる．</a:t>
            </a:r>
            <a:endParaRPr kumimoji="1" lang="en-US" altLang="ja-JP" sz="4400"/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94637F52-6122-FF78-9134-530A4812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実験は条件を合わせる必要がある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BA114DFE-0C1E-585D-2823-02AF9EF0500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3374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000034846.mp4" descr="真空状態で鉄球と白い羽を同時に落下する動画">
            <a:hlinkClick r:id="" action="ppaction://media"/>
            <a:extLst>
              <a:ext uri="{FF2B5EF4-FFF2-40B4-BE49-F238E27FC236}">
                <a16:creationId xmlns:a16="http://schemas.microsoft.com/office/drawing/2014/main" id="{E8203420-D52B-9190-1320-8A2BDC24B0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863818"/>
            <a:ext cx="9906000" cy="5572124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BBB01BBF-2DA1-ADCB-AAB6-AE41CC105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ガリレオ</a:t>
            </a:r>
            <a:r>
              <a:rPr lang="ja-JP" altLang="en-US">
                <a:solidFill>
                  <a:srgbClr val="00B0F0"/>
                </a:solidFill>
              </a:rPr>
              <a:t>の疑問は正しかった</a:t>
            </a:r>
            <a:endParaRPr kumimoji="1" lang="ja-JP" altLang="en-US">
              <a:solidFill>
                <a:srgbClr val="00B0F0"/>
              </a:solidFill>
            </a:endParaRP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FCACDF6-6F6B-8287-841D-8EEBA9658B5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 baseline="30000"/>
              <a:t>[3] </a:t>
            </a:r>
            <a:r>
              <a:rPr lang="en-US" altLang="ja-JP">
                <a:hlinkClick r:id="rId5"/>
              </a:rPr>
              <a:t>https://youtu.be/E43-CfukEgs?t=172</a:t>
            </a:r>
            <a:endParaRPr lang="en-US" altLang="ja-JP"/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78879279-EFB8-C449-1625-8E68765DF8C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5244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5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 fullScrn="1">
              <p:cMediaNode mute="1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AD89E7-EA1D-2E96-5E2C-766E298A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5CFF12F2-80EF-D5B6-171F-646204971C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F6A6DD10-E1D1-8846-F218-B79E55B9C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C1BEC08B-92A3-BDB4-1D0E-DBE4DBD16E0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CA62E4B-FD58-9E42-9DA9-351D14AFC190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同時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6D66850-8833-3919-19A6-9EFF0129C7E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883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48B0E-1ED4-777A-689F-9B7872049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9FE2F535-5163-A7C2-7DA0-46003A7E72E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312064"/>
            <a:ext cx="9906000" cy="2233869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風船の上に本を乗せたら，</a:t>
            </a:r>
            <a:r>
              <a:rPr lang="ja-JP" altLang="en-US">
                <a:solidFill>
                  <a:schemeClr val="accent6"/>
                </a:solidFill>
              </a:rPr>
              <a:t>風船は</a:t>
            </a:r>
            <a:r>
              <a:rPr lang="ja-JP" altLang="en-US"/>
              <a:t>どうなった？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DB95EE75-A6FB-0F7B-8E15-2E189C75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実験考察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A5271BE-2BF1-DFB9-E1DB-DFA2B4538E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forms.office.com/r/aRzn5guZGF</a:t>
            </a:r>
            <a:endParaRPr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4875C4D-6EDF-4B49-EB4C-3777C8B4CD8E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accent6"/>
                </a:solidFill>
              </a:rPr>
              <a:t>風船が本に与える力</a:t>
            </a:r>
            <a:r>
              <a:rPr kumimoji="1" lang="ja-JP" altLang="en-US" sz="3200"/>
              <a:t>についてまで考えられるとなお良い．</a:t>
            </a:r>
          </a:p>
        </p:txBody>
      </p:sp>
      <p:sp>
        <p:nvSpPr>
          <p:cNvPr id="12" name="正方形/長方形 11" descr="白い背景">
            <a:extLst>
              <a:ext uri="{FF2B5EF4-FFF2-40B4-BE49-F238E27FC236}">
                <a16:creationId xmlns:a16="http://schemas.microsoft.com/office/drawing/2014/main" id="{9204E4D4-7DB8-D2EB-4B31-3196D4D057A0}"/>
              </a:ext>
            </a:extLst>
          </p:cNvPr>
          <p:cNvSpPr/>
          <p:nvPr/>
        </p:nvSpPr>
        <p:spPr>
          <a:xfrm>
            <a:off x="0" y="4545933"/>
            <a:ext cx="9906000" cy="163074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D17AD5A9-9237-FF7F-CB9C-9FB66B53B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2383" y="3429000"/>
            <a:ext cx="3061232" cy="3061232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89BC7CF-0CCF-B004-4453-477F58FE6CF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6514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1.48148E-6 L -2.5641E-7 -0.16273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8148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8" grpId="1" build="p"/>
      <p:bldP spid="10" grpId="0" animBg="1"/>
      <p:bldP spid="1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8"/>
              <a:ext cx="9906000" cy="6138311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041BB682-8A73-B67E-FB99-2D87C53A9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719688"/>
                <a:ext cx="9906000" cy="6138311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269EBE00-16AD-7EB5-2704-4038198F0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実験考察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C3875484-4ED8-B9A2-2E77-9347102D35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19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E1C578-AA3D-393F-557A-863AE07B293E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3109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6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817CE4B4-649F-F539-09A3-F986C6C154C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6408349E-6932-463E-ABE1-6FC2A2453113}" type="slidenum">
              <a:rPr kumimoji="1" lang="ja-JP" altLang="en-US" smtClean="0"/>
              <a:pPr/>
              <a:t>2</a:t>
            </a:fld>
            <a:endParaRPr kumimoji="1" lang="ja-JP" alt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A3D4EC-B507-53D8-AABD-00E5AA4F82C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77294"/>
            <a:ext cx="9906000" cy="5336227"/>
          </a:xfrm>
        </p:spPr>
        <p:txBody>
          <a:bodyPr/>
          <a:lstStyle/>
          <a:p>
            <a:r>
              <a:rPr lang="ja-JP" altLang="en-US" sz="4400"/>
              <a:t>本スライドで用いている図には，</a:t>
            </a:r>
            <a:r>
              <a:rPr lang="ja-JP" altLang="en-US" sz="4400">
                <a:solidFill>
                  <a:schemeClr val="accent6"/>
                </a:solidFill>
              </a:rPr>
              <a:t>著作権上配布できないもの</a:t>
            </a:r>
            <a:r>
              <a:rPr lang="ja-JP" altLang="en-US" sz="4400"/>
              <a:t>を含みます．</a:t>
            </a:r>
            <a:endParaRPr lang="en-US" altLang="ja-JP" sz="4400"/>
          </a:p>
          <a:p>
            <a:r>
              <a:rPr lang="ja-JP" altLang="en-US" sz="4400"/>
              <a:t>そのため，</a:t>
            </a:r>
            <a:r>
              <a:rPr lang="ja-JP" altLang="en-US" sz="4400">
                <a:solidFill>
                  <a:schemeClr val="accent6"/>
                </a:solidFill>
              </a:rPr>
              <a:t>スライドを撮影する行為は禁止</a:t>
            </a:r>
            <a:r>
              <a:rPr lang="ja-JP" altLang="en-US" sz="4400"/>
              <a:t>です．</a:t>
            </a:r>
            <a:endParaRPr lang="en-US" altLang="ja-JP" sz="4400"/>
          </a:p>
          <a:p>
            <a:r>
              <a:rPr lang="ja-JP" altLang="en-US" sz="4400"/>
              <a:t>配布資料は，</a:t>
            </a:r>
            <a:r>
              <a:rPr lang="en-US" altLang="ja-JP" sz="4400"/>
              <a:t>QR</a:t>
            </a:r>
            <a:r>
              <a:rPr lang="ja-JP" altLang="en-US" sz="4400"/>
              <a:t>コードからダウンロードできます．</a:t>
            </a:r>
            <a:endParaRPr lang="en-US" altLang="ja-JP" sz="44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AA1022B-C3F0-E887-9C44-646F1AB3B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留意事項</a:t>
            </a:r>
          </a:p>
        </p:txBody>
      </p:sp>
      <p:sp>
        <p:nvSpPr>
          <p:cNvPr id="6" name="正方形/長方形 5" descr="白い背景">
            <a:extLst>
              <a:ext uri="{FF2B5EF4-FFF2-40B4-BE49-F238E27FC236}">
                <a16:creationId xmlns:a16="http://schemas.microsoft.com/office/drawing/2014/main" id="{5C3C1B82-DEA2-0A22-D13E-1B1E1CA83B1C}"/>
              </a:ext>
            </a:extLst>
          </p:cNvPr>
          <p:cNvSpPr/>
          <p:nvPr/>
        </p:nvSpPr>
        <p:spPr>
          <a:xfrm>
            <a:off x="0" y="1414101"/>
            <a:ext cx="9906000" cy="48611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E83778E-CF34-722D-0238-1CED0B4C15B9}"/>
              </a:ext>
            </a:extLst>
          </p:cNvPr>
          <p:cNvSpPr/>
          <p:nvPr/>
        </p:nvSpPr>
        <p:spPr>
          <a:xfrm>
            <a:off x="731220" y="5398259"/>
            <a:ext cx="8443555" cy="108840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ja-JP" altLang="en-US" sz="3200"/>
              <a:t>本日の授業は覚えるではなく，</a:t>
            </a:r>
            <a:r>
              <a:rPr lang="ja-JP" altLang="en-US" sz="3200">
                <a:solidFill>
                  <a:schemeClr val="accent6"/>
                </a:solidFill>
              </a:rPr>
              <a:t>「感じる」</a:t>
            </a:r>
            <a:r>
              <a:rPr lang="ja-JP" altLang="en-US" sz="3200"/>
              <a:t>ということを大切にして</a:t>
            </a:r>
            <a:r>
              <a:rPr lang="ja-JP" altLang="en-US" sz="3200">
                <a:solidFill>
                  <a:schemeClr val="accent6"/>
                </a:solidFill>
              </a:rPr>
              <a:t>考えてください！</a:t>
            </a:r>
            <a:endParaRPr lang="ja-JP" altLang="en-US" sz="3200"/>
          </a:p>
        </p:txBody>
      </p:sp>
      <p:pic>
        <p:nvPicPr>
          <p:cNvPr id="7" name="図 6" descr="QR コード&#10;&#10;AI 生成コンテンツは誤りを含む可能性があります。">
            <a:extLst>
              <a:ext uri="{FF2B5EF4-FFF2-40B4-BE49-F238E27FC236}">
                <a16:creationId xmlns:a16="http://schemas.microsoft.com/office/drawing/2014/main" id="{F0F4CE1B-3FDC-47CC-E307-383EB9943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3732" y="1312873"/>
            <a:ext cx="4058530" cy="4058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36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52B33-50C8-3124-E7A3-F61A7B07A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AC9A3A2-F6BA-93AB-4A3E-BFA8E613312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ja-JP" altLang="en-US" sz="11500"/>
              <a:t>力は</a:t>
            </a:r>
            <a:r>
              <a:rPr lang="ja-JP" altLang="en-US" sz="11500">
                <a:solidFill>
                  <a:schemeClr val="accent6"/>
                </a:solidFill>
              </a:rPr>
              <a:t>物体を</a:t>
            </a:r>
            <a:endParaRPr lang="en-US" altLang="ja-JP" sz="11500">
              <a:solidFill>
                <a:schemeClr val="accent6"/>
              </a:solidFill>
            </a:endParaRPr>
          </a:p>
          <a:p>
            <a:pPr marL="0" indent="0" algn="ctr">
              <a:buNone/>
            </a:pPr>
            <a:r>
              <a:rPr lang="ja-JP" altLang="en-US" sz="11500">
                <a:solidFill>
                  <a:schemeClr val="accent6"/>
                </a:solidFill>
              </a:rPr>
              <a:t>支える</a:t>
            </a:r>
            <a:r>
              <a:rPr lang="ja-JP" altLang="en-US" sz="11500"/>
              <a:t>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5FE8114-A058-3B8F-957A-BB283A6B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力</a:t>
            </a:r>
            <a:r>
              <a:rPr kumimoji="1" lang="ja-JP" altLang="en-US"/>
              <a:t>の性質 </a:t>
            </a:r>
            <a:r>
              <a:rPr kumimoji="1" lang="en-US" altLang="ja-JP"/>
              <a:t>No. 3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D7A8A3FF-5AFD-3EE2-43B8-535FB6733B4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157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53" presetClass="entr" presetSubtype="52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082B89-E445-87CB-6011-76B945BB0DF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696551" indent="-696551">
              <a:buFont typeface="Arial" panose="020B0604020202020204" pitchFamily="34" charset="0"/>
              <a:buChar char="•"/>
            </a:pPr>
            <a:r>
              <a:rPr lang="en-US" altLang="ja-JP"/>
              <a:t>1</a:t>
            </a:r>
            <a:r>
              <a:rPr lang="ja-JP" altLang="en-US"/>
              <a:t>つの物体がもう一方の物体に力を加えると，</a:t>
            </a:r>
            <a:r>
              <a:rPr lang="ja-JP" altLang="en-US">
                <a:solidFill>
                  <a:schemeClr val="accent6"/>
                </a:solidFill>
              </a:rPr>
              <a:t>同じ大きさ</a:t>
            </a:r>
            <a:r>
              <a:rPr lang="ja-JP" altLang="en-US"/>
              <a:t>，</a:t>
            </a:r>
            <a:r>
              <a:rPr lang="ja-JP" altLang="en-US">
                <a:solidFill>
                  <a:schemeClr val="accent6"/>
                </a:solidFill>
              </a:rPr>
              <a:t>逆向きの力</a:t>
            </a:r>
            <a:r>
              <a:rPr lang="ja-JP" altLang="en-US"/>
              <a:t>がはたらく．</a:t>
            </a:r>
            <a:endParaRPr lang="en-US" altLang="ja-JP"/>
          </a:p>
          <a:p>
            <a:pPr marL="696551" indent="-696551">
              <a:buFont typeface="Arial" panose="020B0604020202020204" pitchFamily="34" charset="0"/>
              <a:buChar char="•"/>
            </a:pPr>
            <a:r>
              <a:rPr lang="ja-JP" altLang="en-US"/>
              <a:t>これを</a:t>
            </a:r>
            <a:r>
              <a:rPr lang="ja-JP" altLang="en-US">
                <a:solidFill>
                  <a:schemeClr val="accent6"/>
                </a:solidFill>
              </a:rPr>
              <a:t>作用・反作用の法則</a:t>
            </a:r>
            <a:r>
              <a:rPr lang="ja-JP" altLang="en-US"/>
              <a:t>という．</a:t>
            </a:r>
            <a:endParaRPr lang="en-US" altLang="ja-JP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53FC94F0-05E7-1887-2C92-444E785E1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目には目を，歯には歯を</a:t>
            </a:r>
            <a:r>
              <a:rPr lang="en-US" altLang="ja-JP"/>
              <a:t>…</a:t>
            </a:r>
            <a:endParaRPr kumimoji="1" lang="ja-JP" altLang="en-US"/>
          </a:p>
        </p:txBody>
      </p:sp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64DFB760-E133-782D-7A95-AAD6968671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8260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E4D1CF-5C56-3374-07AD-EF13D5D06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4" descr="横から見た足のイラスト">
            <a:extLst>
              <a:ext uri="{FF2B5EF4-FFF2-40B4-BE49-F238E27FC236}">
                <a16:creationId xmlns:a16="http://schemas.microsoft.com/office/drawing/2014/main" id="{4595F8C4-115F-13C5-8D95-2EDE00B82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61309">
            <a:off x="6537744" y="1821366"/>
            <a:ext cx="2304317" cy="2304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C58E1CA1-6BE4-292F-731A-E93C94FA1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なぜ</a:t>
            </a:r>
            <a:r>
              <a:rPr lang="ja-JP" altLang="en-US">
                <a:solidFill>
                  <a:srgbClr val="00B0F0"/>
                </a:solidFill>
              </a:rPr>
              <a:t>前に進める</a:t>
            </a:r>
            <a:r>
              <a:rPr lang="ja-JP" altLang="en-US"/>
              <a:t>のか？</a:t>
            </a:r>
            <a:endParaRPr kumimoji="1" lang="ja-JP" altLang="en-US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08375890-C52F-503D-4205-C3F67FF68F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www.irasutoya.com</a:t>
            </a:r>
            <a:endParaRPr lang="ja-JP" altLang="en-US"/>
          </a:p>
        </p:txBody>
      </p:sp>
      <p:pic>
        <p:nvPicPr>
          <p:cNvPr id="2" name="Picture 2" descr="走る男の子のイラスト">
            <a:extLst>
              <a:ext uri="{FF2B5EF4-FFF2-40B4-BE49-F238E27FC236}">
                <a16:creationId xmlns:a16="http://schemas.microsoft.com/office/drawing/2014/main" id="{F39DB88A-9CA2-5438-6AF1-8E9C18B19B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12768" y="1099415"/>
            <a:ext cx="2820259" cy="4291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74B54A7-CAA7-59DA-0FE9-18F068CB2B31}"/>
              </a:ext>
            </a:extLst>
          </p:cNvPr>
          <p:cNvSpPr/>
          <p:nvPr/>
        </p:nvSpPr>
        <p:spPr>
          <a:xfrm>
            <a:off x="4551338" y="4904626"/>
            <a:ext cx="4471467" cy="524261"/>
          </a:xfrm>
          <a:prstGeom prst="rect">
            <a:avLst/>
          </a:prstGeom>
          <a:gradFill flip="none" rotWithShape="1">
            <a:gsLst>
              <a:gs pos="0">
                <a:srgbClr val="996633">
                  <a:tint val="66000"/>
                  <a:satMod val="160000"/>
                </a:srgbClr>
              </a:gs>
              <a:gs pos="50000">
                <a:srgbClr val="996633">
                  <a:tint val="44500"/>
                  <a:satMod val="160000"/>
                </a:srgbClr>
              </a:gs>
              <a:gs pos="100000">
                <a:srgbClr val="996633">
                  <a:tint val="23500"/>
                  <a:satMod val="160000"/>
                </a:srgbClr>
              </a:gs>
            </a:gsLst>
            <a:lin ang="5400000" scaled="1"/>
            <a:tileRect/>
          </a:gradFill>
          <a:ln>
            <a:solidFill>
              <a:srgbClr val="996633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400">
                <a:solidFill>
                  <a:srgbClr val="996633"/>
                </a:solidFill>
              </a:rPr>
              <a:t>地面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B130C52-59AE-5D5F-B076-5C4C28CE3B07}"/>
              </a:ext>
            </a:extLst>
          </p:cNvPr>
          <p:cNvCxnSpPr>
            <a:cxnSpLocks/>
          </p:cNvCxnSpPr>
          <p:nvPr/>
        </p:nvCxnSpPr>
        <p:spPr>
          <a:xfrm flipH="1">
            <a:off x="5272795" y="4875201"/>
            <a:ext cx="1063838" cy="1129725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81D4EE3-6B55-71F5-F84E-0495BB3C5D40}"/>
              </a:ext>
            </a:extLst>
          </p:cNvPr>
          <p:cNvCxnSpPr>
            <a:cxnSpLocks/>
          </p:cNvCxnSpPr>
          <p:nvPr/>
        </p:nvCxnSpPr>
        <p:spPr>
          <a:xfrm flipH="1">
            <a:off x="6365387" y="3745962"/>
            <a:ext cx="1064393" cy="1165250"/>
          </a:xfrm>
          <a:prstGeom prst="straightConnector1">
            <a:avLst/>
          </a:prstGeom>
          <a:ln w="57150">
            <a:solidFill>
              <a:schemeClr val="accent1"/>
            </a:solidFill>
            <a:headEnd type="triangl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ECA79665-5009-1751-9667-44AE0B79805B}"/>
              </a:ext>
            </a:extLst>
          </p:cNvPr>
          <p:cNvSpPr/>
          <p:nvPr/>
        </p:nvSpPr>
        <p:spPr>
          <a:xfrm>
            <a:off x="529484" y="4387422"/>
            <a:ext cx="839877" cy="657742"/>
          </a:xfrm>
          <a:prstGeom prst="rect">
            <a:avLst/>
          </a:prstGeom>
          <a:noFill/>
          <a:ln w="38100">
            <a:solidFill>
              <a:schemeClr val="accent6"/>
            </a:solidFill>
            <a:prstDash val="dash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 sz="2600"/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C39DA59A-8849-D298-D20D-5915025EB5C7}"/>
              </a:ext>
            </a:extLst>
          </p:cNvPr>
          <p:cNvCxnSpPr>
            <a:cxnSpLocks/>
          </p:cNvCxnSpPr>
          <p:nvPr/>
        </p:nvCxnSpPr>
        <p:spPr>
          <a:xfrm flipV="1">
            <a:off x="1369359" y="1878751"/>
            <a:ext cx="4872878" cy="250867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CE5BCB5F-64D2-9364-8284-DB449A0EF51E}"/>
              </a:ext>
            </a:extLst>
          </p:cNvPr>
          <p:cNvCxnSpPr>
            <a:cxnSpLocks/>
          </p:cNvCxnSpPr>
          <p:nvPr/>
        </p:nvCxnSpPr>
        <p:spPr>
          <a:xfrm>
            <a:off x="1369361" y="5045166"/>
            <a:ext cx="4950757" cy="1534922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EF16F98-2CB5-0419-751C-DCA13AE79D1D}"/>
              </a:ext>
            </a:extLst>
          </p:cNvPr>
          <p:cNvSpPr/>
          <p:nvPr/>
        </p:nvSpPr>
        <p:spPr>
          <a:xfrm>
            <a:off x="4494306" y="3127922"/>
            <a:ext cx="1356922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kumimoji="1" lang="ja-JP" altLang="en-US" sz="2800">
                <a:solidFill>
                  <a:schemeClr val="accent1"/>
                </a:solidFill>
              </a:rPr>
              <a:t>反作用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0DDB93E-D1AF-A299-AAC0-158F101407DE}"/>
              </a:ext>
            </a:extLst>
          </p:cNvPr>
          <p:cNvSpPr/>
          <p:nvPr/>
        </p:nvSpPr>
        <p:spPr>
          <a:xfrm>
            <a:off x="6883066" y="5714097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2800">
                <a:solidFill>
                  <a:schemeClr val="accent6"/>
                </a:solidFill>
              </a:rPr>
              <a:t>作用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B1C190FC-9C99-356F-6D41-CC39AF2C4E9F}"/>
              </a:ext>
            </a:extLst>
          </p:cNvPr>
          <p:cNvSpPr/>
          <p:nvPr/>
        </p:nvSpPr>
        <p:spPr>
          <a:xfrm>
            <a:off x="3441538" y="2368995"/>
            <a:ext cx="1152033" cy="400194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>
                <a:solidFill>
                  <a:schemeClr val="accent6"/>
                </a:solidFill>
              </a:rPr>
              <a:t>拡大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0545E-B316-652F-5E46-586DC2894F7F}"/>
              </a:ext>
            </a:extLst>
          </p:cNvPr>
          <p:cNvSpPr/>
          <p:nvPr/>
        </p:nvSpPr>
        <p:spPr>
          <a:xfrm>
            <a:off x="6881361" y="6113489"/>
            <a:ext cx="2141444" cy="47176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地面を蹴る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5537D8-3972-BF13-FF2C-01DD07532531}"/>
              </a:ext>
            </a:extLst>
          </p:cNvPr>
          <p:cNvSpPr/>
          <p:nvPr/>
        </p:nvSpPr>
        <p:spPr>
          <a:xfrm>
            <a:off x="3712948" y="3525030"/>
            <a:ext cx="2141444" cy="10346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2800"/>
              <a:t>地面が足を</a:t>
            </a:r>
            <a:endParaRPr kumimoji="1" lang="en-US" altLang="ja-JP" sz="2800"/>
          </a:p>
          <a:p>
            <a:pPr algn="ctr"/>
            <a:r>
              <a:rPr kumimoji="1" lang="ja-JP" altLang="en-US" sz="2800"/>
              <a:t>押し返す</a:t>
            </a:r>
          </a:p>
        </p:txBody>
      </p:sp>
      <p:sp>
        <p:nvSpPr>
          <p:cNvPr id="5" name="スライド番号プレースホルダー 7">
            <a:extLst>
              <a:ext uri="{FF2B5EF4-FFF2-40B4-BE49-F238E27FC236}">
                <a16:creationId xmlns:a16="http://schemas.microsoft.com/office/drawing/2014/main" id="{0FB31824-9D07-FC81-7B97-816FCE58013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2402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grpId="2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" presetClass="exit" presetSubtype="0" fill="hold" grpId="3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" presetClass="entr" presetSubtype="0" fill="hold" grpId="4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3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5128E-6 -4.81481E-6 L -0.06298 0.1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57" y="500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1 L -2.05128E-6 -4.81481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1" y="-50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9" grpId="0" animBg="1"/>
      <p:bldP spid="19" grpId="1" animBg="1"/>
      <p:bldP spid="19" grpId="2" animBg="1"/>
      <p:bldP spid="19" grpId="3" animBg="1"/>
      <p:bldP spid="19" grpId="4" animBg="1"/>
      <p:bldP spid="26" grpId="0" animBg="1"/>
      <p:bldP spid="27" grpId="0"/>
      <p:bldP spid="28" grpId="0"/>
      <p:bldP spid="11" grpId="0" animBg="1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CA9F9-6433-9392-C23B-1A5C66BBE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復習問題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9C1604A-C13B-D54A-A69C-A1BC8D08C7E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949202"/>
            <a:ext cx="3981450" cy="5810250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ja-JP" altLang="en-US" sz="4000">
                <a:solidFill>
                  <a:schemeClr val="accent6"/>
                </a:solidFill>
              </a:rPr>
              <a:t>復習問題</a:t>
            </a:r>
            <a:r>
              <a:rPr lang="ja-JP" altLang="en-US" sz="4000"/>
              <a:t>です．</a:t>
            </a:r>
            <a:endParaRPr lang="en-US" altLang="ja-JP" sz="4000"/>
          </a:p>
          <a:p>
            <a:pPr>
              <a:lnSpc>
                <a:spcPct val="150000"/>
              </a:lnSpc>
            </a:pPr>
            <a:r>
              <a:rPr kumimoji="1" lang="ja-JP" altLang="en-US" sz="4000"/>
              <a:t>右の</a:t>
            </a:r>
            <a:r>
              <a:rPr kumimoji="1" lang="en-US" altLang="ja-JP" sz="4000"/>
              <a:t>QR</a:t>
            </a:r>
            <a:r>
              <a:rPr kumimoji="1" lang="ja-JP" altLang="en-US" sz="4000"/>
              <a:t>コードから各自回答して下さい．</a:t>
            </a:r>
            <a:endParaRPr kumimoji="1" lang="en-US" altLang="ja-JP" sz="4000"/>
          </a:p>
          <a:p>
            <a:pPr>
              <a:lnSpc>
                <a:spcPct val="150000"/>
              </a:lnSpc>
            </a:pPr>
            <a:r>
              <a:rPr lang="ja-JP" altLang="en-US" sz="4000"/>
              <a:t>制限時間：</a:t>
            </a:r>
            <a:r>
              <a:rPr lang="en-US" altLang="ja-JP" sz="4000">
                <a:solidFill>
                  <a:schemeClr val="accent6"/>
                </a:solidFill>
              </a:rPr>
              <a:t>3</a:t>
            </a:r>
            <a:r>
              <a:rPr lang="ja-JP" altLang="en-US" sz="4000">
                <a:solidFill>
                  <a:schemeClr val="accent6"/>
                </a:solidFill>
              </a:rPr>
              <a:t>分</a:t>
            </a:r>
            <a:endParaRPr kumimoji="1" lang="ja-JP" altLang="en-US" sz="4000">
              <a:solidFill>
                <a:schemeClr val="accent6"/>
              </a:solidFill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3A804-53B1-09E9-C5B1-2DFC4A27DB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1450" y="949202"/>
            <a:ext cx="5810250" cy="5810250"/>
          </a:xfrm>
          <a:prstGeom prst="rect">
            <a:avLst/>
          </a:prstGeom>
        </p:spPr>
      </p:pic>
      <p:sp>
        <p:nvSpPr>
          <p:cNvPr id="3" name="スライド番号プレースホルダー 7">
            <a:extLst>
              <a:ext uri="{FF2B5EF4-FFF2-40B4-BE49-F238E27FC236}">
                <a16:creationId xmlns:a16="http://schemas.microsoft.com/office/drawing/2014/main" id="{C526AB21-CDBE-723C-E6B4-41719C26DC7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108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8" name="アドイン 7" title="Forms">
                <a:extLst>
                  <a:ext uri="{FF2B5EF4-FFF2-40B4-BE49-F238E27FC236}">
                    <a16:creationId xmlns:a16="http://schemas.microsoft.com/office/drawing/2014/main" id="{F8F73D6C-79DD-65BD-4815-1E41D7B431C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3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8" name="アドイン 7" title="Forms">
                <a:extLst>
                  <a:ext uri="{FF2B5EF4-FFF2-40B4-BE49-F238E27FC236}">
                    <a16:creationId xmlns:a16="http://schemas.microsoft.com/office/drawing/2014/main" id="{F8F73D6C-79DD-65BD-4815-1E41D7B431C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>
                <a:clrChange>
                  <a:clrFrom>
                    <a:prstClr val="black"/>
                  </a:clrFrom>
                  <a:clrTo>
                    <a:prstClr val="black">
                      <a:alpha val="0"/>
                    </a:prstClr>
                  </a:clrTo>
                </a:clrChange>
              </a:blip>
              <a:stretch>
                <a:fillRect/>
              </a:stretch>
            </p:blipFill>
            <p:spPr>
              <a:xfrm>
                <a:off x="0" y="719689"/>
                <a:ext cx="9906000" cy="6138303"/>
              </a:xfrm>
              <a:prstGeom prst="rect">
                <a:avLst/>
              </a:prstGeom>
            </p:spPr>
          </p:pic>
        </mc:Fallback>
      </mc:AlternateContent>
      <p:sp>
        <p:nvSpPr>
          <p:cNvPr id="3" name="タイトル 2">
            <a:extLst>
              <a:ext uri="{FF2B5EF4-FFF2-40B4-BE49-F238E27FC236}">
                <a16:creationId xmlns:a16="http://schemas.microsoft.com/office/drawing/2014/main" id="{931F278A-083E-E33F-2A1E-7CE1BB1CC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復習問題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96E8F23B-DE77-704A-DE77-6574159D8750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24</a:t>
            </a:fld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0F0E55E7-7B70-FC5F-E912-ED7A85B27385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3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4085432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180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79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6E2CB-6D82-C235-A296-125CEF3A6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FF4496C-AF1B-F982-FC65-B2C55CA4442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0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力は</a:t>
            </a:r>
            <a:r>
              <a:rPr lang="ja-JP" altLang="en-US">
                <a:solidFill>
                  <a:schemeClr val="accent6"/>
                </a:solidFill>
              </a:rPr>
              <a:t>物体に</a:t>
            </a:r>
            <a:r>
              <a:rPr lang="ja-JP" altLang="en-US"/>
              <a:t>どのような「はたらき」をするか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CCF836CA-D3D9-AC89-B8BF-AC98D7D4E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277F6E2-CDEA-4B95-FE36-EC76CEA8C0FC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形を変える，動きを変える，支える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1E7BDEE4-5FB2-69CE-56D9-237AAF4DAB8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25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A10BFBE-C115-908D-CC1A-F45B1FFAA52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12081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5046-2805-D4B9-346E-0C5BC9CF7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7BE23CD-C740-DD45-8B53-A7BDA3A5920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9906000" cy="3671381"/>
          </a:xfrm>
        </p:spPr>
        <p:txBody>
          <a:bodyPr/>
          <a:lstStyle/>
          <a:p>
            <a:pPr marL="0" indent="0">
              <a:buNone/>
            </a:pPr>
            <a:r>
              <a:rPr lang="ja-JP" altLang="en-US">
                <a:solidFill>
                  <a:schemeClr val="accent6"/>
                </a:solidFill>
              </a:rPr>
              <a:t>物体間の接触以外</a:t>
            </a:r>
            <a:r>
              <a:rPr lang="ja-JP" altLang="en-US"/>
              <a:t>で力が「はたらく」ことはあるか答えよ．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AF592285-7EDE-8E3B-1365-3C10BDF21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0E25DBB1-8E2D-0F96-9353-5C6BBBC12B0B}"/>
              </a:ext>
            </a:extLst>
          </p:cNvPr>
          <p:cNvSpPr/>
          <p:nvPr/>
        </p:nvSpPr>
        <p:spPr>
          <a:xfrm>
            <a:off x="731221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ある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0A92517E-343A-B7FB-2372-26C8F539E466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26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6B57BF6-D610-4F95-B8BA-A5D487F83EE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8709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13BCD-D41A-8425-766A-25EA8FD69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6CA286C-D650-AD9B-1655-8E429B23238B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実験の結果との</a:t>
            </a:r>
            <a:r>
              <a:rPr lang="ja-JP" altLang="en-US">
                <a:solidFill>
                  <a:schemeClr val="accent6"/>
                </a:solidFill>
              </a:rPr>
              <a:t>因果関係を結びつけるための実験方法</a:t>
            </a:r>
            <a:r>
              <a:rPr lang="ja-JP" altLang="en-US"/>
              <a:t>を答えよ．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AC834C0-777C-883B-48BB-78D4EC79E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8941E8F8-CF02-D527-54E7-1E90DC16A1CF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対照実験</a:t>
            </a:r>
          </a:p>
        </p:txBody>
      </p:sp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E48F288B-D56B-0B74-E4E2-084C753ACB65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27</a:t>
            </a:fld>
            <a:endParaRPr kumimoji="1" lang="ja-JP" altLang="en-US"/>
          </a:p>
        </p:txBody>
      </p:sp>
      <p:sp>
        <p:nvSpPr>
          <p:cNvPr id="6" name="テキスト プレースホルダー 4">
            <a:extLst>
              <a:ext uri="{FF2B5EF4-FFF2-40B4-BE49-F238E27FC236}">
                <a16:creationId xmlns:a16="http://schemas.microsoft.com/office/drawing/2014/main" id="{885BD64C-064B-1483-AE4F-FD2BE4831A6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86985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AEAC1-DF7A-8291-13E8-501837A2C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AAF524-0F41-297F-2316-786C7B756C8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71380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力がつり合うときの</a:t>
            </a:r>
            <a:r>
              <a:rPr lang="en-US" altLang="ja-JP">
                <a:solidFill>
                  <a:schemeClr val="accent6"/>
                </a:solidFill>
              </a:rPr>
              <a:t>2</a:t>
            </a:r>
            <a:r>
              <a:rPr lang="ja-JP" altLang="en-US">
                <a:solidFill>
                  <a:schemeClr val="accent6"/>
                </a:solidFill>
              </a:rPr>
              <a:t>力の関係</a:t>
            </a:r>
            <a:r>
              <a:rPr lang="ja-JP" altLang="en-US"/>
              <a:t>を</a:t>
            </a:r>
            <a:r>
              <a:rPr lang="en-US" altLang="ja-JP"/>
              <a:t>1</a:t>
            </a:r>
            <a:r>
              <a:rPr lang="ja-JP" altLang="en-US"/>
              <a:t>つ答えよ．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0C3EEEC5-9228-BE6E-21AC-39D9779C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DB19A914-E66B-EEA6-4C42-1D8AA1C2C6EB}"/>
              </a:ext>
            </a:extLst>
          </p:cNvPr>
          <p:cNvSpPr/>
          <p:nvPr/>
        </p:nvSpPr>
        <p:spPr>
          <a:xfrm>
            <a:off x="731222" y="4866512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一直線上，逆向き，大きさが等しい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B07B8AD4-76C8-FD8A-AA3D-26AE5F0879EA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28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78BED50-787B-3049-E98A-B1283D744DA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524017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A2EDF-708F-E68C-81F3-01AA3BEAA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EFC14AA-7DD2-3A89-002A-384D71C9073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2"/>
            <a:ext cx="9906000" cy="3666302"/>
          </a:xfrm>
        </p:spPr>
        <p:txBody>
          <a:bodyPr/>
          <a:lstStyle/>
          <a:p>
            <a:pPr marL="0" indent="0">
              <a:buNone/>
            </a:pPr>
            <a:r>
              <a:rPr lang="ja-JP" altLang="en-US"/>
              <a:t>ガリレオ・ガリレイは「</a:t>
            </a:r>
            <a:r>
              <a:rPr lang="ja-JP" altLang="en-US">
                <a:solidFill>
                  <a:schemeClr val="accent6"/>
                </a:solidFill>
              </a:rPr>
              <a:t>科学の言語は〇〇である</a:t>
            </a:r>
            <a:r>
              <a:rPr lang="ja-JP" altLang="en-US"/>
              <a:t>」と言った．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1C5A226B-0B49-2C41-6F13-B62B053AE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復習課題</a:t>
            </a:r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211859EB-305B-AB0B-F9C8-5A13A69A0AA2}"/>
              </a:ext>
            </a:extLst>
          </p:cNvPr>
          <p:cNvSpPr/>
          <p:nvPr/>
        </p:nvSpPr>
        <p:spPr>
          <a:xfrm>
            <a:off x="731222" y="4861434"/>
            <a:ext cx="8443555" cy="108840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sz="3200">
                <a:solidFill>
                  <a:schemeClr val="tx1"/>
                </a:solidFill>
              </a:rPr>
              <a:t>解答</a:t>
            </a:r>
            <a:endParaRPr kumimoji="1" lang="en-US" altLang="ja-JP" sz="3200">
              <a:solidFill>
                <a:schemeClr val="tx1"/>
              </a:solidFill>
            </a:endParaRPr>
          </a:p>
          <a:p>
            <a:pPr algn="ctr"/>
            <a:r>
              <a:rPr kumimoji="1" lang="ja-JP" altLang="en-US" sz="3200">
                <a:solidFill>
                  <a:schemeClr val="tx1"/>
                </a:solidFill>
              </a:rPr>
              <a:t>数学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FC746A58-584B-F83F-3F90-82685D4CEFD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29</a:t>
            </a:fld>
            <a:endParaRPr kumimoji="1"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CC91DE1-83A9-2C6D-8D11-0AFA086ED20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0" y="6549197"/>
            <a:ext cx="9882033" cy="307021"/>
          </a:xfrm>
        </p:spPr>
        <p:txBody>
          <a:bodyPr/>
          <a:lstStyle/>
          <a:p>
            <a:r>
              <a:rPr lang="en-US" altLang="ja-JP">
                <a:hlinkClick r:id="rId2"/>
              </a:rPr>
              <a:t>forms.office.com/r/pTnB7fCLVF</a:t>
            </a:r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2653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C9B4-31F7-94D1-96FF-5224CE618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5E38F804-9458-CC01-C693-891E7CCBA459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</a:t>
            </a:fld>
            <a:endParaRPr kumimoji="1" lang="ja-JP" altLang="en-US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58258404-BC48-E340-20FA-CC1CEDC634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ja-JP" altLang="en-US" sz="6600"/>
              <a:t>風船の上に本を乗せて，</a:t>
            </a:r>
            <a:r>
              <a:rPr lang="ja-JP" altLang="en-US" sz="6600">
                <a:solidFill>
                  <a:schemeClr val="accent6"/>
                </a:solidFill>
              </a:rPr>
              <a:t>風船にかかる力</a:t>
            </a:r>
            <a:r>
              <a:rPr lang="ja-JP" altLang="en-US" sz="6600"/>
              <a:t>を考えた．</a:t>
            </a:r>
            <a:endParaRPr lang="en-US" altLang="ja-JP" sz="66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6822FD4-FFD9-C8F8-7031-8F7DC3037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z="4000"/>
              <a:t>前々回の実験</a:t>
            </a:r>
          </a:p>
        </p:txBody>
      </p:sp>
    </p:spTree>
    <p:extLst>
      <p:ext uri="{BB962C8B-B14F-4D97-AF65-F5344CB8AC3E}">
        <p14:creationId xmlns:p14="http://schemas.microsoft.com/office/powerpoint/2010/main" val="1848505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17456CC-D1CF-9213-2078-5A9F451ED2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ja-JP" altLang="en-US" sz="3600"/>
              <a:t>実験を行う上では，</a:t>
            </a:r>
            <a:r>
              <a:rPr lang="ja-JP" altLang="en-US" sz="3600">
                <a:solidFill>
                  <a:schemeClr val="accent6"/>
                </a:solidFill>
              </a:rPr>
              <a:t>結果との因果関係</a:t>
            </a:r>
            <a:r>
              <a:rPr lang="ja-JP" altLang="en-US" sz="3600"/>
              <a:t>が重要である．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対照実験</a:t>
            </a:r>
            <a:r>
              <a:rPr lang="ja-JP" altLang="en-US" sz="3600"/>
              <a:t>を行うことで明らかになる．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力には物体に対して，</a:t>
            </a:r>
            <a:r>
              <a:rPr lang="ja-JP" altLang="en-US" sz="3600">
                <a:solidFill>
                  <a:schemeClr val="accent6"/>
                </a:solidFill>
              </a:rPr>
              <a:t>形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動き</a:t>
            </a:r>
            <a:r>
              <a:rPr lang="ja-JP" altLang="en-US" sz="3600"/>
              <a:t>を変える，</a:t>
            </a:r>
            <a:r>
              <a:rPr lang="ja-JP" altLang="en-US" sz="3600">
                <a:solidFill>
                  <a:schemeClr val="accent6"/>
                </a:solidFill>
              </a:rPr>
              <a:t>支える</a:t>
            </a:r>
            <a:r>
              <a:rPr lang="ja-JP" altLang="en-US" sz="3600"/>
              <a:t>という性質を持つ．</a:t>
            </a:r>
            <a:endParaRPr lang="en-US" altLang="ja-JP" sz="3600"/>
          </a:p>
          <a:p>
            <a:pPr>
              <a:buClr>
                <a:schemeClr val="tx1"/>
              </a:buClr>
            </a:pPr>
            <a:r>
              <a:rPr lang="ja-JP" altLang="en-US" sz="3600"/>
              <a:t>力を物体に加えると，</a:t>
            </a:r>
            <a:r>
              <a:rPr lang="ja-JP" altLang="en-US" sz="3600">
                <a:solidFill>
                  <a:schemeClr val="accent6"/>
                </a:solidFill>
              </a:rPr>
              <a:t>同じ大きさ</a:t>
            </a:r>
            <a:r>
              <a:rPr lang="ja-JP" altLang="en-US" sz="3600"/>
              <a:t>・</a:t>
            </a:r>
            <a:r>
              <a:rPr lang="ja-JP" altLang="en-US" sz="3600">
                <a:solidFill>
                  <a:schemeClr val="accent6"/>
                </a:solidFill>
              </a:rPr>
              <a:t>逆向き</a:t>
            </a:r>
            <a:r>
              <a:rPr lang="ja-JP" altLang="en-US" sz="3600"/>
              <a:t>の力がはたらく．</a:t>
            </a:r>
          </a:p>
          <a:p>
            <a:pPr>
              <a:buClr>
                <a:schemeClr val="tx1"/>
              </a:buClr>
            </a:pPr>
            <a:r>
              <a:rPr lang="ja-JP" altLang="en-US" sz="3600">
                <a:solidFill>
                  <a:schemeClr val="accent6"/>
                </a:solidFill>
              </a:rPr>
              <a:t>作用・反作用の法則</a:t>
            </a:r>
            <a:r>
              <a:rPr lang="ja-JP" altLang="en-US" sz="3600"/>
              <a:t>という．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EDE1B5AB-42D8-D0AA-AE7C-DE3BEAE83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まとめ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741410EF-0578-D246-E66C-1B19D61EB9F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9217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47CE7D-B93C-0337-3CF1-00DD16EB2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終</a:t>
            </a:r>
          </a:p>
        </p:txBody>
      </p:sp>
    </p:spTree>
    <p:extLst>
      <p:ext uri="{BB962C8B-B14F-4D97-AF65-F5344CB8AC3E}">
        <p14:creationId xmlns:p14="http://schemas.microsoft.com/office/powerpoint/2010/main" val="2902576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図 14" descr="割れた風船">
            <a:extLst>
              <a:ext uri="{FF2B5EF4-FFF2-40B4-BE49-F238E27FC236}">
                <a16:creationId xmlns:a16="http://schemas.microsoft.com/office/drawing/2014/main" id="{1E20A4A0-D9AB-E96F-6B75-AD4F669AB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3735" y="2778953"/>
            <a:ext cx="3424305" cy="3134556"/>
          </a:xfrm>
          <a:prstGeom prst="rect">
            <a:avLst/>
          </a:prstGeom>
        </p:spPr>
      </p:pic>
      <p:sp>
        <p:nvSpPr>
          <p:cNvPr id="3" name="タイトル 2">
            <a:extLst>
              <a:ext uri="{FF2B5EF4-FFF2-40B4-BE49-F238E27FC236}">
                <a16:creationId xmlns:a16="http://schemas.microsoft.com/office/drawing/2014/main" id="{8722E653-BAB6-A4BF-D092-E5CC28A9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実験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2015FD3-15AE-765B-4EFF-F7EE96AFD62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https://www.irasutoya.com</a:t>
            </a:r>
            <a:endParaRPr lang="ja-JP" altLang="en-US"/>
          </a:p>
        </p:txBody>
      </p:sp>
      <p:pic>
        <p:nvPicPr>
          <p:cNvPr id="14" name="図 13" descr="風船">
            <a:extLst>
              <a:ext uri="{FF2B5EF4-FFF2-40B4-BE49-F238E27FC236}">
                <a16:creationId xmlns:a16="http://schemas.microsoft.com/office/drawing/2014/main" id="{97FDA568-A628-C018-B350-B03365FB1A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559786">
            <a:off x="3503889" y="3030425"/>
            <a:ext cx="2898222" cy="2898222"/>
          </a:xfrm>
          <a:prstGeom prst="rect">
            <a:avLst/>
          </a:prstGeom>
        </p:spPr>
      </p:pic>
      <p:pic>
        <p:nvPicPr>
          <p:cNvPr id="17" name="図 16" descr="本">
            <a:extLst>
              <a:ext uri="{FF2B5EF4-FFF2-40B4-BE49-F238E27FC236}">
                <a16:creationId xmlns:a16="http://schemas.microsoft.com/office/drawing/2014/main" id="{85FD248E-DEE9-CE2E-4859-C7226B5D34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71863" y="398316"/>
            <a:ext cx="1762272" cy="3388985"/>
          </a:xfrm>
          <a:prstGeom prst="rect">
            <a:avLst/>
          </a:prstGeom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AC174F34-F535-71D0-9095-18BCFEF7145E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10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20463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0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2.59259E-6 L 0 0.36158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5639CA-C49F-F94F-663F-DC3C68B63F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 anchor="ctr"/>
          <a:lstStyle/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直感と反する現象</a:t>
            </a:r>
            <a:r>
              <a:rPr lang="ja-JP" altLang="en-US" sz="7200"/>
              <a:t>を感じる！</a:t>
            </a:r>
            <a:endParaRPr lang="en-US" altLang="ja-JP" sz="7200"/>
          </a:p>
          <a:p>
            <a:pPr>
              <a:buClr>
                <a:schemeClr val="tx1"/>
              </a:buClr>
            </a:pPr>
            <a:r>
              <a:rPr lang="ja-JP" altLang="en-US" sz="7200">
                <a:solidFill>
                  <a:schemeClr val="accent6"/>
                </a:solidFill>
              </a:rPr>
              <a:t>身近な現象を論理的に</a:t>
            </a:r>
            <a:r>
              <a:rPr lang="ja-JP" altLang="en-US" sz="7200"/>
              <a:t>理解する！</a:t>
            </a:r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950B3873-D6F6-902A-DAF1-2A6A4B25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本日の目的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7853B45-BB00-65DA-6AD7-5F3EE610AD01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757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498E2ED4-4722-1777-7559-9D703D838D6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1195131"/>
            <a:ext cx="10031506" cy="5336227"/>
          </a:xfrm>
        </p:spPr>
        <p:txBody>
          <a:bodyPr anchor="ctr"/>
          <a:lstStyle/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実際に実験をせず</a:t>
            </a:r>
            <a:r>
              <a:rPr lang="ja-JP" altLang="en-US" sz="6000">
                <a:solidFill>
                  <a:schemeClr val="accent6"/>
                </a:solidFill>
              </a:rPr>
              <a:t>頭の中でシミュレーション</a:t>
            </a:r>
            <a:r>
              <a:rPr lang="ja-JP" altLang="en-US" sz="6000"/>
              <a:t>し，</a:t>
            </a:r>
            <a:endParaRPr lang="en-US" altLang="ja-JP" sz="6000"/>
          </a:p>
          <a:p>
            <a:pPr marL="696551" indent="-69655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ja-JP" altLang="en-US" sz="6000"/>
              <a:t>論理的に起こり得ることを考察する方法．</a:t>
            </a:r>
            <a:endParaRPr lang="en-US" altLang="ja-JP" sz="600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48A6664C-8E3A-EA51-6360-7E57CB646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思考実験とは</a:t>
            </a:r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67AEAAB3-B701-6421-B4D4-93C85E1D1A6C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11361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E7B7746C-EF0C-4AED-736C-49DDA31DB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148" y="567960"/>
            <a:ext cx="4199834" cy="5624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吹き出し: 角を丸めた四角形 11">
            <a:extLst>
              <a:ext uri="{FF2B5EF4-FFF2-40B4-BE49-F238E27FC236}">
                <a16:creationId xmlns:a16="http://schemas.microsoft.com/office/drawing/2014/main" id="{BEEDD923-5FC4-FAD5-40CC-2664DE23C70C}"/>
              </a:ext>
            </a:extLst>
          </p:cNvPr>
          <p:cNvSpPr/>
          <p:nvPr/>
        </p:nvSpPr>
        <p:spPr>
          <a:xfrm>
            <a:off x="5163426" y="3568507"/>
            <a:ext cx="4127130" cy="2111611"/>
          </a:xfrm>
          <a:prstGeom prst="wedgeRoundRectCallout">
            <a:avLst>
              <a:gd name="adj1" fmla="val -95414"/>
              <a:gd name="adj2" fmla="val -52378"/>
              <a:gd name="adj3" fmla="val 16667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200"/>
              <a:t>大きな石は</a:t>
            </a:r>
            <a:endParaRPr kumimoji="1" lang="en-US" altLang="ja-JP" sz="3200"/>
          </a:p>
          <a:p>
            <a:pPr algn="ctr"/>
            <a:r>
              <a:rPr kumimoji="1" lang="ja-JP" altLang="en-US" sz="3200"/>
              <a:t>小さな石よりも</a:t>
            </a:r>
            <a:endParaRPr kumimoji="1" lang="en-US" altLang="ja-JP" sz="3200"/>
          </a:p>
          <a:p>
            <a:pPr algn="ctr"/>
            <a:r>
              <a:rPr kumimoji="1" lang="ja-JP" altLang="en-US" sz="3200">
                <a:solidFill>
                  <a:schemeClr val="accent6"/>
                </a:solidFill>
              </a:rPr>
              <a:t>速く落ちる</a:t>
            </a:r>
            <a:r>
              <a:rPr kumimoji="1" lang="ja-JP" altLang="en-US" sz="3200">
                <a:solidFill>
                  <a:schemeClr val="tx1"/>
                </a:solidFill>
              </a:rPr>
              <a:t>ん</a:t>
            </a:r>
            <a:r>
              <a:rPr kumimoji="1" lang="ja-JP" altLang="en-US" sz="3200"/>
              <a:t>だ！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58E0469-C63E-30D6-DABA-2F0A869F5E7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altLang="ja-JP">
                <a:hlinkClick r:id="rId3"/>
              </a:rPr>
              <a:t>commons.wikimedia.org/wiki/File:Aristotle_Altemps_Inv8575.jpg</a:t>
            </a:r>
            <a:endParaRPr lang="en-US" altLang="ja-JP"/>
          </a:p>
        </p:txBody>
      </p:sp>
      <p:sp>
        <p:nvSpPr>
          <p:cNvPr id="6" name="タイトル 2">
            <a:extLst>
              <a:ext uri="{FF2B5EF4-FFF2-40B4-BE49-F238E27FC236}">
                <a16:creationId xmlns:a16="http://schemas.microsoft.com/office/drawing/2014/main" id="{92D42E00-687F-4DE7-DAC1-0FA89C15D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7982" y="1177881"/>
            <a:ext cx="5358018" cy="1227201"/>
          </a:xfrm>
        </p:spPr>
        <p:txBody>
          <a:bodyPr anchor="ctr"/>
          <a:lstStyle/>
          <a:p>
            <a:pPr algn="ctr"/>
            <a:r>
              <a:rPr lang="ja-JP" altLang="en-US"/>
              <a:t>アリストテレス</a:t>
            </a:r>
            <a:br>
              <a:rPr kumimoji="1" lang="en-US" altLang="ja-JP"/>
            </a:br>
            <a:r>
              <a:rPr lang="ja-JP" altLang="en-US" sz="2800"/>
              <a:t>（</a:t>
            </a:r>
            <a:r>
              <a:rPr lang="en-US" altLang="ja-JP" sz="2800"/>
              <a:t>B.C. 384-322</a:t>
            </a:r>
            <a:r>
              <a:rPr lang="ja-JP" altLang="en-US" sz="2800"/>
              <a:t>年）</a:t>
            </a:r>
            <a:endParaRPr kumimoji="1" lang="ja-JP" altLang="en-US"/>
          </a:p>
        </p:txBody>
      </p:sp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E4FB3993-24E7-22AA-9D3C-BA315479D25D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5226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8F4D8-DC1C-3063-7EDF-DC1069009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755F54B8-2F12-3F84-363D-850AE6B6FC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0" y="2755230"/>
            <a:ext cx="9906000" cy="2233868"/>
          </a:xfrm>
        </p:spPr>
        <p:txBody>
          <a:bodyPr anchor="ctr"/>
          <a:lstStyle/>
          <a:p>
            <a:pPr marL="0" indent="0">
              <a:buNone/>
            </a:pPr>
            <a:r>
              <a:rPr lang="ja-JP" altLang="en-US"/>
              <a:t>大きい石と小さい石，</a:t>
            </a:r>
            <a:r>
              <a:rPr lang="ja-JP" altLang="en-US">
                <a:solidFill>
                  <a:schemeClr val="accent6"/>
                </a:solidFill>
              </a:rPr>
              <a:t>どちらが速く落ちる</a:t>
            </a:r>
            <a:r>
              <a:rPr lang="ja-JP" altLang="en-US"/>
              <a:t>？</a:t>
            </a:r>
          </a:p>
        </p:txBody>
      </p:sp>
      <p:sp>
        <p:nvSpPr>
          <p:cNvPr id="3" name="タイトル 2">
            <a:extLst>
              <a:ext uri="{FF2B5EF4-FFF2-40B4-BE49-F238E27FC236}">
                <a16:creationId xmlns:a16="http://schemas.microsoft.com/office/drawing/2014/main" id="{68201F60-832C-A175-5C46-2CA3D4384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質問</a:t>
            </a:r>
          </a:p>
        </p:txBody>
      </p:sp>
      <p:sp>
        <p:nvSpPr>
          <p:cNvPr id="8" name="テキスト プレースホルダー 7">
            <a:extLst>
              <a:ext uri="{FF2B5EF4-FFF2-40B4-BE49-F238E27FC236}">
                <a16:creationId xmlns:a16="http://schemas.microsoft.com/office/drawing/2014/main" id="{87A3C57B-F139-749B-3157-FBE7064476AC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ja-JP">
                <a:hlinkClick r:id="rId2"/>
              </a:rPr>
              <a:t>forms.office.com/r/tUeTUf8WuQ</a:t>
            </a:r>
            <a:endParaRPr lang="ja-JP" altLang="en-US"/>
          </a:p>
        </p:txBody>
      </p:sp>
      <p:pic>
        <p:nvPicPr>
          <p:cNvPr id="5" name="図 4" descr="質問QR code">
            <a:extLst>
              <a:ext uri="{FF2B5EF4-FFF2-40B4-BE49-F238E27FC236}">
                <a16:creationId xmlns:a16="http://schemas.microsoft.com/office/drawing/2014/main" id="{AE6D3E9E-23D2-6D2B-4436-D56266ADE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7182" y="3358598"/>
            <a:ext cx="3131636" cy="3131636"/>
          </a:xfrm>
          <a:prstGeom prst="rect">
            <a:avLst/>
          </a:prstGeom>
          <a:ln>
            <a:noFill/>
          </a:ln>
        </p:spPr>
      </p:pic>
      <p:sp>
        <p:nvSpPr>
          <p:cNvPr id="2" name="スライド番号プレースホルダー 7">
            <a:extLst>
              <a:ext uri="{FF2B5EF4-FFF2-40B4-BE49-F238E27FC236}">
                <a16:creationId xmlns:a16="http://schemas.microsoft.com/office/drawing/2014/main" id="{47A3BFFC-88CA-9480-B605-BB2D0ECAB4E4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053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4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641E-7 -3.33333E-6 L -2.5641E-7 -0.2287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1435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6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9C907-0030-A6D9-FD2D-FFB135D77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E18E495F-ED09-E445-5B0B-C1C18CFB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>
                <a:solidFill>
                  <a:srgbClr val="00B0F0"/>
                </a:solidFill>
              </a:rPr>
              <a:t>質問</a:t>
            </a:r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0" y="719689"/>
              <a:ext cx="9906000" cy="6138304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2" name="アドイン 1" title="Forms">
                <a:extLst>
                  <a:ext uri="{FF2B5EF4-FFF2-40B4-BE49-F238E27FC236}">
                    <a16:creationId xmlns:a16="http://schemas.microsoft.com/office/drawing/2014/main" id="{77CD28EF-BAE6-6960-2837-7E8520979A5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719689"/>
                <a:ext cx="9906000" cy="6138304"/>
              </a:xfrm>
              <a:prstGeom prst="rect">
                <a:avLst/>
              </a:prstGeom>
            </p:spPr>
          </p:pic>
        </mc:Fallback>
      </mc:AlternateContent>
      <p:sp>
        <p:nvSpPr>
          <p:cNvPr id="4" name="スライド番号プレースホルダー 7">
            <a:extLst>
              <a:ext uri="{FF2B5EF4-FFF2-40B4-BE49-F238E27FC236}">
                <a16:creationId xmlns:a16="http://schemas.microsoft.com/office/drawing/2014/main" id="{684E5576-EEE7-9038-CC50-13E84A5EEB18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>
          <a:xfrm>
            <a:off x="8843505" y="7"/>
            <a:ext cx="1038529" cy="604565"/>
          </a:xfrm>
          <a:prstGeom prst="rect">
            <a:avLst/>
          </a:prstGeom>
        </p:spPr>
        <p:txBody>
          <a:bodyPr/>
          <a:lstStyle>
            <a:lvl1pPr algn="r">
              <a:defRPr sz="2800">
                <a:latin typeface="+mn-lt"/>
              </a:defRPr>
            </a:lvl1pPr>
          </a:lstStyle>
          <a:p>
            <a:fld id="{6408349E-6932-463E-ABE1-6FC2A2453113}" type="slidenum">
              <a:rPr kumimoji="1" lang="ja-JP" altLang="en-US" smtClean="0"/>
              <a:pPr/>
              <a:t>9</a:t>
            </a:fld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3261DFCA-7E3E-F0FB-3057-5E96F4248024}"/>
              </a:ext>
            </a:extLst>
          </p:cNvPr>
          <p:cNvSpPr/>
          <p:nvPr/>
        </p:nvSpPr>
        <p:spPr>
          <a:xfrm>
            <a:off x="8341485" y="5289178"/>
            <a:ext cx="1452275" cy="1452275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3600"/>
              <a:t>1</a:t>
            </a:r>
            <a:r>
              <a:rPr kumimoji="1" lang="ja-JP" altLang="en-US" sz="3600"/>
              <a:t>分</a:t>
            </a:r>
          </a:p>
        </p:txBody>
      </p:sp>
    </p:spTree>
    <p:extLst>
      <p:ext uri="{BB962C8B-B14F-4D97-AF65-F5344CB8AC3E}">
        <p14:creationId xmlns:p14="http://schemas.microsoft.com/office/powerpoint/2010/main" val="296671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xit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heel(1)">
                                      <p:cBhvr>
                                        <p:cTn id="6" dur="6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9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Template">
  <a:themeElements>
    <a:clrScheme name="V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CCEAF6"/>
      </a:accent2>
      <a:accent3>
        <a:srgbClr val="70AD47"/>
      </a:accent3>
      <a:accent4>
        <a:srgbClr val="ED7D31"/>
      </a:accent4>
      <a:accent5>
        <a:srgbClr val="FFC000"/>
      </a:accent5>
      <a:accent6>
        <a:srgbClr val="FF42A1"/>
      </a:accent6>
      <a:hlink>
        <a:srgbClr val="0563C1"/>
      </a:hlink>
      <a:folHlink>
        <a:srgbClr val="954F72"/>
      </a:folHlink>
    </a:clrScheme>
    <a:fontScheme name="V1">
      <a:majorFont>
        <a:latin typeface="Pretendard JP Medium"/>
        <a:ea typeface="ヒカリ角ゴ Normal Medium"/>
        <a:cs typeface=""/>
      </a:majorFont>
      <a:minorFont>
        <a:latin typeface="Pretendard JP Black"/>
        <a:ea typeface="ヒカリ角ゴ Normal Heavy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" id="{0280F33B-D706-4565-98F8-51DFD03F8C13}" vid="{D7991047-7DB5-4FC6-B505-CACDAF362308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webextension1.xml><?xml version="1.0" encoding="utf-8"?>
<we:webextension xmlns:we="http://schemas.microsoft.com/office/webextensions/webextension/2010/11" id="{09F3ACD4-F134-493D-B2A3-7736210810E2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QzlHM0xRQ1I2VEY3TUpRTUxRSlJYOTZZNy4u&quot;"/>
    <we:property name="FormMode" value="&quot;DesignTime&quot;"/>
  </we:properties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82DD4FEC-9BCA-406C-BAB0-8E7506E7361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NEIxMzZMUVRWOTYyTUZUWTVQS1FRSzhQQi4u&quot;"/>
    <we:property name="FormMode" value="&quot;DesignTime&quot;"/>
  </we:properties>
  <we:bindings/>
  <we:snapshot xmlns:r="http://schemas.openxmlformats.org/officeDocument/2006/relationships"/>
</we:webextension>
</file>

<file path=ppt/webextensions/webextension3.xml><?xml version="1.0" encoding="utf-8"?>
<we:webextension xmlns:we="http://schemas.microsoft.com/office/webextensions/webextension/2010/11" id="{7B30CD90-E775-4340-9948-1E20F380F86F}">
  <we:reference id="wa104381526" version="1.0.0.2" store="ja-JP" storeType="OMEX"/>
  <we:alternateReferences>
    <we:reference id="WA104381526" version="1.0.0.2" store="WA104381526" storeType="OMEX"/>
  </we:alternateReferences>
  <we:properties>
    <we:property name="FormID" value="&quot;nRkAosEjxEmgSwxl_i0fIOjLR-mPRGJFqaFmWKzSWiFUMzcyS1VPVzA2QzNMTUEzR1hDS1hIQ0ZMTi4u&quot;"/>
    <we:property name="FormMode" value="&quot;DesignTime&quot;"/>
  </we:properties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a200199d-23c1-49c4-a04b-0c65fe2d1f20}" enabled="0" method="" siteId="{a200199d-23c1-49c4-a04b-0c65fe2d1f2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1525</Words>
  <Application>Microsoft Office PowerPoint</Application>
  <PresentationFormat>A4 210 x 297 mm</PresentationFormat>
  <Paragraphs>178</Paragraphs>
  <Slides>31</Slides>
  <Notes>0</Notes>
  <HiddenSlides>0</HiddenSlides>
  <MMClips>2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31</vt:i4>
      </vt:variant>
    </vt:vector>
  </HeadingPairs>
  <TitlesOfParts>
    <vt:vector size="37" baseType="lpstr">
      <vt:lpstr>Pretendard JP Black</vt:lpstr>
      <vt:lpstr>ヒカリ角ゴ Normal Heavy</vt:lpstr>
      <vt:lpstr>游ゴシック</vt:lpstr>
      <vt:lpstr>Arial</vt:lpstr>
      <vt:lpstr>Wingdings</vt:lpstr>
      <vt:lpstr>Template</vt:lpstr>
      <vt:lpstr>中学理科 物理分野 ～実験の基本思考～</vt:lpstr>
      <vt:lpstr>留意事項</vt:lpstr>
      <vt:lpstr>前々回の実験</vt:lpstr>
      <vt:lpstr>実験</vt:lpstr>
      <vt:lpstr>本日の目的</vt:lpstr>
      <vt:lpstr>思考実験とは</vt:lpstr>
      <vt:lpstr>アリストテレス （B.C. 384-322年）</vt:lpstr>
      <vt:lpstr>質問</vt:lpstr>
      <vt:lpstr>質問</vt:lpstr>
      <vt:lpstr>ガリレオ・ガリレイ （A.D. 1564-1642年）</vt:lpstr>
      <vt:lpstr>ガリレオが行った思考実験</vt:lpstr>
      <vt:lpstr>アリストテレスの価値観</vt:lpstr>
      <vt:lpstr>ガリレオが行った思考実験</vt:lpstr>
      <vt:lpstr>パラドクスだった！</vt:lpstr>
      <vt:lpstr>実験は条件を合わせる必要がある</vt:lpstr>
      <vt:lpstr>ガリレオの疑問は正しかった</vt:lpstr>
      <vt:lpstr>質問</vt:lpstr>
      <vt:lpstr>実験考察</vt:lpstr>
      <vt:lpstr>実験考察</vt:lpstr>
      <vt:lpstr>力の性質 No. 3</vt:lpstr>
      <vt:lpstr>目には目を，歯には歯を…</vt:lpstr>
      <vt:lpstr>なぜ前に進めるのか？</vt:lpstr>
      <vt:lpstr>復習問題</vt:lpstr>
      <vt:lpstr>復習問題</vt:lpstr>
      <vt:lpstr>復習課題1</vt:lpstr>
      <vt:lpstr>復習課題2</vt:lpstr>
      <vt:lpstr>復習課題3</vt:lpstr>
      <vt:lpstr>復習課題4</vt:lpstr>
      <vt:lpstr>復習課題5</vt:lpstr>
      <vt:lpstr>まとめ</vt:lpstr>
      <vt:lpstr>終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</cp:revision>
  <dcterms:created xsi:type="dcterms:W3CDTF">2025-08-25T18:53:23Z</dcterms:created>
  <dcterms:modified xsi:type="dcterms:W3CDTF">2025-08-25T19:03:22Z</dcterms:modified>
  <cp:contentStatus/>
</cp:coreProperties>
</file>