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47" r:id="rId6"/>
    <p:sldId id="337" r:id="rId7"/>
    <p:sldId id="263" r:id="rId8"/>
    <p:sldId id="333" r:id="rId9"/>
    <p:sldId id="376" r:id="rId10"/>
    <p:sldId id="332" r:id="rId11"/>
    <p:sldId id="387" r:id="rId12"/>
    <p:sldId id="335" r:id="rId13"/>
    <p:sldId id="388" r:id="rId14"/>
    <p:sldId id="394" r:id="rId15"/>
    <p:sldId id="336" r:id="rId16"/>
    <p:sldId id="392" r:id="rId17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3-CfukEgs?t=172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43-CfukEgs?start=172&amp;feature=oembed" TargetMode="Externa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&#12450;&#12522;&#12473;&#12488;&#12486;&#12524;&#12473;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&#12460;&#12522;&#12524;&#12458;&#12539;&#12460;&#12522;&#12524;&#12452;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3-CfukEgs?t=86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43-CfukEgs?start=86&amp;feature=oembed" TargetMode="Externa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～思考実験～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endParaRPr kumimoji="1" lang="ja-JP" altLang="en-US" sz="20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248125E-6993-14C1-E70F-B0AB3EAC2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楕円 14">
            <a:extLst>
              <a:ext uri="{FF2B5EF4-FFF2-40B4-BE49-F238E27FC236}">
                <a16:creationId xmlns:a16="http://schemas.microsoft.com/office/drawing/2014/main" id="{08A9D06D-DFF0-B31F-BEB8-B77BF00ABCF4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EA0B03C0-FBB3-0006-D0C8-37428654D35F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E6F58C1-CBD5-DE6A-1320-DEB752686CCE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 </a:t>
            </a:r>
          </a:p>
          <a:p>
            <a:pPr algn="ctr"/>
            <a:r>
              <a:rPr kumimoji="1" lang="en-US" altLang="ja-JP" sz="1400" dirty="0"/>
              <a:t>kg</a:t>
            </a:r>
            <a:endParaRPr kumimoji="1" lang="ja-JP" altLang="en-US" sz="1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13DED65-234C-07EB-E485-53D0FA85868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 </a:t>
            </a:r>
          </a:p>
          <a:p>
            <a:pPr algn="ctr"/>
            <a:r>
              <a:rPr kumimoji="1" lang="en-US" altLang="ja-JP" sz="1400" dirty="0"/>
              <a:t>kg</a:t>
            </a:r>
            <a:endParaRPr kumimoji="1" lang="ja-JP" altLang="en-US" sz="14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 dirty="0"/>
              <a:t>[3]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260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途中で糸が切れる．</a:t>
            </a:r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DD142E2E-1356-7AD5-6512-2ACFD40E4544}"/>
              </a:ext>
            </a:extLst>
          </p:cNvPr>
          <p:cNvSpPr/>
          <p:nvPr/>
        </p:nvSpPr>
        <p:spPr>
          <a:xfrm>
            <a:off x="1290093" y="2549525"/>
            <a:ext cx="439713" cy="263167"/>
          </a:xfrm>
          <a:custGeom>
            <a:avLst/>
            <a:gdLst>
              <a:gd name="connsiteX0" fmla="*/ 0 w 495300"/>
              <a:gd name="connsiteY0" fmla="*/ 323898 h 323898"/>
              <a:gd name="connsiteX1" fmla="*/ 298450 w 495300"/>
              <a:gd name="connsiteY1" fmla="*/ 48 h 323898"/>
              <a:gd name="connsiteX2" fmla="*/ 495300 w 495300"/>
              <a:gd name="connsiteY2" fmla="*/ 304848 h 32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323898">
                <a:moveTo>
                  <a:pt x="0" y="323898"/>
                </a:moveTo>
                <a:cubicBezTo>
                  <a:pt x="107950" y="163560"/>
                  <a:pt x="215900" y="3223"/>
                  <a:pt x="298450" y="48"/>
                </a:cubicBezTo>
                <a:cubicBezTo>
                  <a:pt x="381000" y="-3127"/>
                  <a:pt x="438150" y="150860"/>
                  <a:pt x="495300" y="30484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B5F411F-E4A0-626A-015B-4020A08D5E51}"/>
              </a:ext>
            </a:extLst>
          </p:cNvPr>
          <p:cNvSpPr/>
          <p:nvPr/>
        </p:nvSpPr>
        <p:spPr>
          <a:xfrm rot="10800000">
            <a:off x="1701818" y="2714239"/>
            <a:ext cx="439714" cy="263167"/>
          </a:xfrm>
          <a:custGeom>
            <a:avLst/>
            <a:gdLst>
              <a:gd name="connsiteX0" fmla="*/ 0 w 495300"/>
              <a:gd name="connsiteY0" fmla="*/ 323898 h 323898"/>
              <a:gd name="connsiteX1" fmla="*/ 298450 w 495300"/>
              <a:gd name="connsiteY1" fmla="*/ 48 h 323898"/>
              <a:gd name="connsiteX2" fmla="*/ 495300 w 495300"/>
              <a:gd name="connsiteY2" fmla="*/ 304848 h 32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323898">
                <a:moveTo>
                  <a:pt x="0" y="323898"/>
                </a:moveTo>
                <a:cubicBezTo>
                  <a:pt x="107950" y="163560"/>
                  <a:pt x="215900" y="3223"/>
                  <a:pt x="298450" y="48"/>
                </a:cubicBezTo>
                <a:cubicBezTo>
                  <a:pt x="381000" y="-3127"/>
                  <a:pt x="438150" y="150860"/>
                  <a:pt x="495300" y="30484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3" name="爆発: 8 pt 2">
            <a:extLst>
              <a:ext uri="{FF2B5EF4-FFF2-40B4-BE49-F238E27FC236}">
                <a16:creationId xmlns:a16="http://schemas.microsoft.com/office/drawing/2014/main" id="{3EC1F2FE-36F5-8ECE-777E-7A7669A08DE7}"/>
              </a:ext>
            </a:extLst>
          </p:cNvPr>
          <p:cNvSpPr/>
          <p:nvPr/>
        </p:nvSpPr>
        <p:spPr>
          <a:xfrm>
            <a:off x="1627218" y="4999403"/>
            <a:ext cx="336889" cy="297360"/>
          </a:xfrm>
          <a:prstGeom prst="irregularSeal1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3"/>
            <a:ext cx="6269930" cy="1745770"/>
            <a:chOff x="3612103" y="3651323"/>
            <a:chExt cx="6293897" cy="1745770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260474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つの物体を糸で繋いで落とせば</a:t>
              </a:r>
              <a:endParaRPr lang="en-US" altLang="ja-JP" sz="3200" dirty="0">
                <a:latin typeface="+mn-lt"/>
              </a:endParaRPr>
            </a:p>
            <a:p>
              <a:r>
                <a:rPr lang="ja-JP" altLang="en-US" sz="3200" dirty="0">
                  <a:latin typeface="+mn-lt"/>
                </a:rPr>
                <a:t>途中で糸が切れる？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252B7C1-6A65-3863-DADA-0F5669998AE9}"/>
              </a:ext>
            </a:extLst>
          </p:cNvPr>
          <p:cNvSpPr/>
          <p:nvPr/>
        </p:nvSpPr>
        <p:spPr>
          <a:xfrm>
            <a:off x="1290093" y="2551766"/>
            <a:ext cx="439713" cy="263167"/>
          </a:xfrm>
          <a:custGeom>
            <a:avLst/>
            <a:gdLst>
              <a:gd name="connsiteX0" fmla="*/ 0 w 495300"/>
              <a:gd name="connsiteY0" fmla="*/ 323898 h 323898"/>
              <a:gd name="connsiteX1" fmla="*/ 298450 w 495300"/>
              <a:gd name="connsiteY1" fmla="*/ 48 h 323898"/>
              <a:gd name="connsiteX2" fmla="*/ 495300 w 495300"/>
              <a:gd name="connsiteY2" fmla="*/ 304848 h 32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323898">
                <a:moveTo>
                  <a:pt x="0" y="323898"/>
                </a:moveTo>
                <a:cubicBezTo>
                  <a:pt x="107950" y="163560"/>
                  <a:pt x="215900" y="3223"/>
                  <a:pt x="298450" y="48"/>
                </a:cubicBezTo>
                <a:cubicBezTo>
                  <a:pt x="381000" y="-3127"/>
                  <a:pt x="438150" y="150860"/>
                  <a:pt x="495300" y="304848"/>
                </a:cubicBezTo>
              </a:path>
            </a:pathLst>
          </a:custGeom>
          <a:noFill/>
          <a:ln>
            <a:solidFill>
              <a:srgbClr val="172C5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3197FF1-FE4C-7738-D093-2416D1BFAC90}"/>
              </a:ext>
            </a:extLst>
          </p:cNvPr>
          <p:cNvSpPr/>
          <p:nvPr/>
        </p:nvSpPr>
        <p:spPr>
          <a:xfrm rot="10800000">
            <a:off x="1701818" y="2716480"/>
            <a:ext cx="439714" cy="263167"/>
          </a:xfrm>
          <a:custGeom>
            <a:avLst/>
            <a:gdLst>
              <a:gd name="connsiteX0" fmla="*/ 0 w 495300"/>
              <a:gd name="connsiteY0" fmla="*/ 323898 h 323898"/>
              <a:gd name="connsiteX1" fmla="*/ 298450 w 495300"/>
              <a:gd name="connsiteY1" fmla="*/ 48 h 323898"/>
              <a:gd name="connsiteX2" fmla="*/ 495300 w 495300"/>
              <a:gd name="connsiteY2" fmla="*/ 304848 h 32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323898">
                <a:moveTo>
                  <a:pt x="0" y="323898"/>
                </a:moveTo>
                <a:cubicBezTo>
                  <a:pt x="107950" y="163560"/>
                  <a:pt x="215900" y="3223"/>
                  <a:pt x="298450" y="48"/>
                </a:cubicBezTo>
                <a:cubicBezTo>
                  <a:pt x="381000" y="-3127"/>
                  <a:pt x="438150" y="150860"/>
                  <a:pt x="495300" y="304848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2637321-6008-9342-B1EA-CAD0BCA0F18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2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23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1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3.7037E-6 L -2.5641E-7 0.4372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85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2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1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0.00209 L -0.00016 0.2583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1280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4" grpId="0" animBg="1"/>
      <p:bldP spid="17" grpId="0" animBg="1"/>
      <p:bldP spid="16" grpId="0"/>
      <p:bldP spid="35" grpId="0"/>
      <p:bldP spid="2" grpId="0" animBg="1"/>
      <p:bldP spid="2" grpId="1" animBg="1"/>
      <p:bldP spid="9" grpId="0" animBg="1"/>
      <p:bldP spid="9" grpId="1" animBg="1"/>
      <p:bldP spid="3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知りたいのは，</a:t>
            </a:r>
            <a:r>
              <a:rPr lang="ja-JP" altLang="en-US" sz="4400" dirty="0">
                <a:solidFill>
                  <a:schemeClr val="accent6"/>
                </a:solidFill>
              </a:rPr>
              <a:t>質量</a:t>
            </a:r>
            <a:r>
              <a:rPr kumimoji="1" lang="ja-JP" altLang="en-US" sz="4400" dirty="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 dirty="0">
                <a:solidFill>
                  <a:schemeClr val="accent6"/>
                </a:solidFill>
              </a:rPr>
              <a:t>か</a:t>
            </a:r>
            <a:r>
              <a:rPr lang="ja-JP" altLang="en-US" sz="4400" dirty="0"/>
              <a:t>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 dirty="0"/>
              <a:t>質量以外の条件を合わせることで，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 dirty="0"/>
              <a:t>になる．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この実験方法を</a:t>
            </a:r>
            <a:r>
              <a:rPr kumimoji="1" lang="ja-JP" altLang="en-US" sz="4400" dirty="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 dirty="0"/>
              <a:t>という．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白い羽の方が，</a:t>
            </a:r>
            <a:r>
              <a:rPr kumimoji="1" lang="ja-JP" altLang="en-US" sz="4400" dirty="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 dirty="0"/>
              <a:t>と考えられる．</a:t>
            </a:r>
            <a:endParaRPr kumimoji="1"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ガリレオ</a:t>
            </a:r>
            <a:r>
              <a:rPr lang="ja-JP" altLang="en-US" dirty="0">
                <a:solidFill>
                  <a:srgbClr val="00B0F0"/>
                </a:solidFill>
              </a:rPr>
              <a:t>の疑問は正しかった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[5] </a:t>
            </a:r>
            <a:r>
              <a:rPr lang="en-US" altLang="ja-JP" dirty="0">
                <a:hlinkClick r:id="rId3"/>
              </a:rPr>
              <a:t>https://youtu.be/E43-CfukEgs?t=172</a:t>
            </a:r>
            <a:endParaRPr lang="en-US" altLang="ja-JP" dirty="0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6" name="オンライン メディア 5" title="Brian Cox visits the world's biggest vacuum | Human Universe - BBC">
            <a:hlinkClick r:id="" action="ppaction://media"/>
            <a:extLst>
              <a:ext uri="{FF2B5EF4-FFF2-40B4-BE49-F238E27FC236}">
                <a16:creationId xmlns:a16="http://schemas.microsoft.com/office/drawing/2014/main" id="{07404030-E2AF-3C26-CA3E-7B54EB69A6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630238"/>
            <a:ext cx="9906000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大きい石と小さい石，</a:t>
            </a: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1BEC08B-92A3-BDB4-1D0E-DBE4DBD16E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https://forms.office.com/r/tUeTUf8WuQ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解答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66628-4644-940B-E54B-7040D972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DEB0E2-5C08-2018-2480-1BA1F6C16D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ja-JP" altLang="en-US" sz="8800" dirty="0">
                <a:solidFill>
                  <a:schemeClr val="accent6"/>
                </a:solidFill>
              </a:rPr>
              <a:t>身近な現象を論理</a:t>
            </a:r>
            <a:endParaRPr lang="en-US" altLang="ja-JP" sz="8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ja-JP" altLang="en-US" sz="8800" dirty="0">
                <a:solidFill>
                  <a:schemeClr val="accent6"/>
                </a:solidFill>
              </a:rPr>
              <a:t>的に</a:t>
            </a:r>
            <a:r>
              <a:rPr lang="ja-JP" altLang="en-US" sz="8800" dirty="0"/>
              <a:t>理解する！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728109-04C1-40D7-36C5-E5CAAB51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本日の目的</a:t>
            </a:r>
            <a:r>
              <a:rPr lang="en-US" altLang="ja-JP" dirty="0"/>
              <a:t> No. 1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3B3E3738-7CC5-DB2D-B04E-024FAF9C04E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0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639CA-C49F-F94F-663F-DC3C68B63F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ja-JP" altLang="en-US" sz="8800" dirty="0">
                <a:solidFill>
                  <a:schemeClr val="accent6"/>
                </a:solidFill>
              </a:rPr>
              <a:t>直感と反する</a:t>
            </a:r>
            <a:endParaRPr lang="en-US" altLang="ja-JP" sz="8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ja-JP" altLang="en-US" sz="8800" dirty="0">
                <a:solidFill>
                  <a:schemeClr val="accent6"/>
                </a:solidFill>
              </a:rPr>
              <a:t>現象</a:t>
            </a:r>
            <a:r>
              <a:rPr lang="ja-JP" altLang="en-US" sz="8800" dirty="0"/>
              <a:t>を理解する！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本日の目的 </a:t>
            </a:r>
            <a:r>
              <a:rPr lang="en-US" altLang="ja-JP" dirty="0"/>
              <a:t>No. 2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7853B45-BB00-65DA-6AD7-5F3EE610AD0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実際に実験をせず</a:t>
            </a:r>
            <a:r>
              <a:rPr lang="ja-JP" altLang="en-US" dirty="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dirty="0"/>
              <a:t>し，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論理的に起こり得ることを考察する方法．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アリストテレス">
            <a:extLst>
              <a:ext uri="{FF2B5EF4-FFF2-40B4-BE49-F238E27FC236}">
                <a16:creationId xmlns:a16="http://schemas.microsoft.com/office/drawing/2014/main" id="{720A4EF3-8C53-3221-7E97-339171CCD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86" y="567960"/>
            <a:ext cx="4197596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大きな石は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小さな石よりも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 dirty="0">
                <a:solidFill>
                  <a:schemeClr val="tx1"/>
                </a:solidFill>
              </a:rPr>
              <a:t>ん</a:t>
            </a:r>
            <a:r>
              <a:rPr kumimoji="1" lang="ja-JP" altLang="en-US" sz="3200" dirty="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[1] </a:t>
            </a:r>
            <a:r>
              <a:rPr kumimoji="1" lang="en-US" altLang="ja-JP" dirty="0">
                <a:hlinkClick r:id="rId3"/>
              </a:rPr>
              <a:t>https://ja.wikipedia.org/wiki/</a:t>
            </a:r>
            <a:r>
              <a:rPr kumimoji="1" lang="ja-JP" altLang="en-US" dirty="0">
                <a:hlinkClick r:id="rId3"/>
              </a:rPr>
              <a:t>アリストテレス</a:t>
            </a:r>
            <a:endParaRPr kumimoji="1" lang="en-US" altLang="ja-JP" dirty="0"/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 dirty="0"/>
              <a:t>アリストテレス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B.C. 384-322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F4D8-DC1C-3063-7EDF-DC10690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55F54B8-2F12-3F84-363D-850AE6B6FC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大きい石と小さい石，</a:t>
            </a: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201F60-832C-A175-5C46-2CA3D43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7A3BFFC-88CA-9480-B605-BB2D0ECAB4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53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ガリレオ・ガリレイ">
            <a:extLst>
              <a:ext uri="{FF2B5EF4-FFF2-40B4-BE49-F238E27FC236}">
                <a16:creationId xmlns:a16="http://schemas.microsoft.com/office/drawing/2014/main" id="{4CCBF118-CDED-8CE9-44AD-FA8675476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r="4892"/>
          <a:stretch/>
        </p:blipFill>
        <p:spPr bwMode="auto">
          <a:xfrm>
            <a:off x="5128230" y="616611"/>
            <a:ext cx="4197596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[2] </a:t>
            </a:r>
            <a:r>
              <a:rPr kumimoji="1" lang="en-US" altLang="ja-JP" dirty="0">
                <a:hlinkClick r:id="rId3"/>
              </a:rPr>
              <a:t>https://ja.wikipedia.org/wiki/</a:t>
            </a:r>
            <a:r>
              <a:rPr kumimoji="1" lang="ja-JP" altLang="en-US" dirty="0">
                <a:hlinkClick r:id="rId3"/>
              </a:rPr>
              <a:t>ガリレオ・ガリレイ</a:t>
            </a:r>
            <a:endParaRPr kumimoji="1" lang="ja-JP" altLang="en-US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 dirty="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 dirty="0"/>
              <a:t>ガリレオ・ガリレイ</a:t>
            </a:r>
            <a:br>
              <a:rPr lang="en-US" altLang="ja-JP" sz="4800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A.D. 1564-1642</a:t>
            </a:r>
            <a:r>
              <a:rPr lang="ja-JP" altLang="en-US" sz="2800" dirty="0"/>
              <a:t>年）</a:t>
            </a:r>
            <a:endParaRPr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 </a:t>
            </a:r>
          </a:p>
          <a:p>
            <a:pPr algn="ctr"/>
            <a:r>
              <a:rPr kumimoji="1" lang="en-US" altLang="ja-JP" sz="1400" dirty="0"/>
              <a:t>kg</a:t>
            </a:r>
            <a:endParaRPr kumimoji="1" lang="ja-JP" altLang="en-US" sz="14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 dirty="0"/>
              <a:t>[3]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100 kg</a:t>
            </a:r>
            <a:r>
              <a:rPr kumimoji="1" lang="ja-JP" altLang="en-US" sz="2000" dirty="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 </a:t>
            </a:r>
          </a:p>
          <a:p>
            <a:pPr algn="ctr"/>
            <a:r>
              <a:rPr kumimoji="1" lang="en-US" altLang="ja-JP" sz="1400" dirty="0"/>
              <a:t>kg</a:t>
            </a:r>
            <a:endParaRPr kumimoji="1" lang="ja-JP" altLang="en-US" sz="1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アリストテレスの価値観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[4] </a:t>
            </a:r>
            <a:r>
              <a:rPr lang="en-US" altLang="ja-JP" dirty="0">
                <a:hlinkClick r:id="rId3"/>
              </a:rPr>
              <a:t>https://youtu.be/E43-CfukEgs?t=86</a:t>
            </a:r>
            <a:endParaRPr lang="en-US" altLang="ja-JP" dirty="0"/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DBDDA5CC-618A-17F5-1931-A5A5C7391B1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6" name="オンライン メディア 5" title="Brian Cox visits the world's biggest vacuum | Human Universe - BBC">
            <a:hlinkClick r:id="" action="ppaction://media"/>
            <a:extLst>
              <a:ext uri="{FF2B5EF4-FFF2-40B4-BE49-F238E27FC236}">
                <a16:creationId xmlns:a16="http://schemas.microsoft.com/office/drawing/2014/main" id="{8EA63A49-4E55-1064-FE8F-A601CF12BE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630238"/>
            <a:ext cx="9906000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1570</TotalTime>
  <Words>402</Words>
  <Application>Microsoft Office PowerPoint</Application>
  <PresentationFormat>A4 210 x 297 mm</PresentationFormat>
  <Paragraphs>79</Paragraphs>
  <Slides>13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Arial</vt:lpstr>
      <vt:lpstr>Wingdings</vt:lpstr>
      <vt:lpstr>Template</vt:lpstr>
      <vt:lpstr>中学理科 物理分野 ～思考実験～</vt:lpstr>
      <vt:lpstr>本日の目的 No. 1</vt:lpstr>
      <vt:lpstr>本日の目的 No. 2</vt:lpstr>
      <vt:lpstr>思考実験とは</vt:lpstr>
      <vt:lpstr>アリストテレス （B.C. 384-322年）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実験は条件を合わせる必要がある</vt:lpstr>
      <vt:lpstr>ガリレオの疑問は正しかった</vt:lpstr>
      <vt:lpstr>質問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Hojicya</cp:lastModifiedBy>
  <cp:revision>123</cp:revision>
  <cp:lastPrinted>2025-07-26T19:55:07Z</cp:lastPrinted>
  <dcterms:created xsi:type="dcterms:W3CDTF">2025-07-12T17:38:21Z</dcterms:created>
  <dcterms:modified xsi:type="dcterms:W3CDTF">2025-08-12T06:47:09Z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