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800" b="1" dirty="0"/>
              <a:t>Юзабилити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Юзабилити</c:v>
                </c:pt>
              </c:strCache>
            </c:strRef>
          </c:tx>
          <c:explosion val="3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4"/>
                <c:pt idx="0">
                  <c:v>Анализ</c:v>
                </c:pt>
                <c:pt idx="1">
                  <c:v>Консультация</c:v>
                </c:pt>
                <c:pt idx="2">
                  <c:v>Полный аудит</c:v>
                </c:pt>
                <c:pt idx="3">
                  <c:v>Мини-аудит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5.2</c:v>
                </c:pt>
                <c:pt idx="2">
                  <c:v>2.4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F1-4942-97F2-08E65E75A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0.6344</cdr:x>
      <cdr:y>0.0229</cdr:y>
    </cdr:from>
    <cdr:to>
      <cdr:x>0.87198</cdr:x>
      <cdr:y>0.42709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C9D4C41-317B-43BA-A35D-125C59BEA27C}"/>
            </a:ext>
          </a:extLst>
        </cdr:cNvPr>
        <cdr:cNvSpPr txBox="1"/>
      </cdr:nvSpPr>
      <cdr:spPr>
        <a:xfrm xmlns:a="http://schemas.openxmlformats.org/drawingml/2006/main">
          <a:off x="6822142" y="113775"/>
          <a:ext cx="2554942" cy="20084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800" dirty="0"/>
            <a:t>Анализ – Выявляются особенности в </a:t>
          </a:r>
        </a:p>
        <a:p xmlns:a="http://schemas.openxmlformats.org/drawingml/2006/main">
          <a:r>
            <a:rPr lang="ru-RU" sz="1800" dirty="0"/>
            <a:t>функционале сайта его внешнем виде,</a:t>
          </a:r>
        </a:p>
        <a:p xmlns:a="http://schemas.openxmlformats.org/drawingml/2006/main">
          <a:r>
            <a:rPr lang="ru-RU" sz="1800" dirty="0"/>
            <a:t>мешающие пользователю чувствовать </a:t>
          </a:r>
        </a:p>
        <a:p xmlns:a="http://schemas.openxmlformats.org/drawingml/2006/main">
          <a:r>
            <a:rPr lang="ru-RU" sz="1800" dirty="0"/>
            <a:t>себя комфортно на сайте </a:t>
          </a:r>
        </a:p>
      </cdr:txBody>
    </cdr:sp>
  </cdr:relSizeAnchor>
  <cdr:relSizeAnchor xmlns:cdr="http://schemas.openxmlformats.org/drawingml/2006/chartDrawing">
    <cdr:from>
      <cdr:x>0</cdr:x>
      <cdr:y>0.72888</cdr:y>
    </cdr:from>
    <cdr:to>
      <cdr:x>0.08503</cdr:x>
      <cdr:y>0.9129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5A6A5774-353D-4886-AC15-247351E4843D}"/>
            </a:ext>
          </a:extLst>
        </cdr:cNvPr>
        <cdr:cNvSpPr txBox="1"/>
      </cdr:nvSpPr>
      <cdr:spPr>
        <a:xfrm xmlns:a="http://schemas.openxmlformats.org/drawingml/2006/main">
          <a:off x="-676275" y="362174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800" dirty="0" err="1"/>
            <a:t>Консултьтация</a:t>
          </a:r>
          <a:r>
            <a:rPr lang="ru-RU" sz="1800" dirty="0"/>
            <a:t> –Предлагаются разные </a:t>
          </a:r>
        </a:p>
        <a:p xmlns:a="http://schemas.openxmlformats.org/drawingml/2006/main">
          <a:r>
            <a:rPr lang="ru-RU" sz="1800" dirty="0"/>
            <a:t>варианты решения основных проблем</a:t>
          </a:r>
        </a:p>
      </cdr:txBody>
    </cdr:sp>
  </cdr:relSizeAnchor>
  <cdr:relSizeAnchor xmlns:cdr="http://schemas.openxmlformats.org/drawingml/2006/chartDrawing">
    <cdr:from>
      <cdr:x>0.66321</cdr:x>
      <cdr:y>0.69189</cdr:y>
    </cdr:from>
    <cdr:to>
      <cdr:x>0.98499</cdr:x>
      <cdr:y>0.94988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470DDC53-5D04-4D9F-B669-6A0F770C1CDD}"/>
            </a:ext>
          </a:extLst>
        </cdr:cNvPr>
        <cdr:cNvSpPr txBox="1"/>
      </cdr:nvSpPr>
      <cdr:spPr>
        <a:xfrm xmlns:a="http://schemas.openxmlformats.org/drawingml/2006/main">
          <a:off x="7131984" y="3437965"/>
          <a:ext cx="3460377" cy="12819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ru-RU" sz="1800" dirty="0"/>
            <a:t>Мини-аудит – формируется </a:t>
          </a:r>
        </a:p>
        <a:p xmlns:a="http://schemas.openxmlformats.org/drawingml/2006/main">
          <a:r>
            <a:rPr lang="ru-RU" sz="1800" dirty="0"/>
            <a:t>документ, в котором чётко </a:t>
          </a:r>
        </a:p>
        <a:p xmlns:a="http://schemas.openxmlformats.org/drawingml/2006/main">
          <a:r>
            <a:rPr lang="ru-RU" sz="1800" dirty="0"/>
            <a:t>разъяснены проблемы юзабилити</a:t>
          </a:r>
        </a:p>
        <a:p xmlns:a="http://schemas.openxmlformats.org/drawingml/2006/main">
          <a:r>
            <a:rPr lang="ru-RU" sz="1800" dirty="0"/>
            <a:t> сайта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C8E7499-5385-4440-901C-7BAF5450D962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9AF162E-1F51-43B0-AE6C-C70393883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10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7499-5385-4440-901C-7BAF5450D962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162E-1F51-43B0-AE6C-C70393883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67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7499-5385-4440-901C-7BAF5450D962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162E-1F51-43B0-AE6C-C70393883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86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7499-5385-4440-901C-7BAF5450D962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162E-1F51-43B0-AE6C-C70393883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77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7499-5385-4440-901C-7BAF5450D962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162E-1F51-43B0-AE6C-C70393883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91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7499-5385-4440-901C-7BAF5450D962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162E-1F51-43B0-AE6C-C70393883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13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7499-5385-4440-901C-7BAF5450D962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162E-1F51-43B0-AE6C-C70393883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05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7499-5385-4440-901C-7BAF5450D962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162E-1F51-43B0-AE6C-C70393883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0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7499-5385-4440-901C-7BAF5450D962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F162E-1F51-43B0-AE6C-C70393883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19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E7499-5385-4440-901C-7BAF5450D962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59AF162E-1F51-43B0-AE6C-C70393883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62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C8E7499-5385-4440-901C-7BAF5450D962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59AF162E-1F51-43B0-AE6C-C70393883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7008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C8E7499-5385-4440-901C-7BAF5450D962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59AF162E-1F51-43B0-AE6C-C70393883C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84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215ED-9BF9-463E-A327-3E83D9333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Юзабилити пользовательского интерфейса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F34203-31B4-4741-8C08-D3BFACDC66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Ермолаев Михаил гр. 3352</a:t>
            </a:r>
          </a:p>
        </p:txBody>
      </p:sp>
    </p:spTree>
    <p:extLst>
      <p:ext uri="{BB962C8B-B14F-4D97-AF65-F5344CB8AC3E}">
        <p14:creationId xmlns:p14="http://schemas.microsoft.com/office/powerpoint/2010/main" val="276656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CAE4C-B656-4F6C-A1E5-2D7F4670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2F2F2F"/>
                </a:solidFill>
                <a:effectLst/>
                <a:latin typeface="YS Text"/>
              </a:rPr>
              <a:t>Что такое юзабилити</a:t>
            </a:r>
            <a:br>
              <a:rPr lang="ru-RU" b="1" i="0" dirty="0">
                <a:solidFill>
                  <a:srgbClr val="2F2F2F"/>
                </a:solidFill>
                <a:effectLst/>
                <a:latin typeface="YS Text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16599C-321A-4C76-977E-708BB1D50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2F2F2F"/>
                </a:solidFill>
                <a:effectLst/>
                <a:latin typeface="YS Text"/>
              </a:rPr>
              <a:t>Юзабилити — это показатель того, насколько легко и удобно пользователю взаимодействовать с интерфейсом сайта. С английского </a:t>
            </a:r>
            <a:r>
              <a:rPr lang="ru-RU" b="0" i="0" dirty="0" err="1">
                <a:solidFill>
                  <a:srgbClr val="2F2F2F"/>
                </a:solidFill>
                <a:effectLst/>
                <a:latin typeface="YS Text"/>
              </a:rPr>
              <a:t>usability</a:t>
            </a:r>
            <a:r>
              <a:rPr lang="ru-RU" b="0" i="0" dirty="0">
                <a:solidFill>
                  <a:srgbClr val="2F2F2F"/>
                </a:solidFill>
                <a:effectLst/>
                <a:latin typeface="YS Text"/>
              </a:rPr>
              <a:t> так и переводится — удобство использования.</a:t>
            </a:r>
          </a:p>
          <a:p>
            <a:pPr algn="l"/>
            <a:r>
              <a:rPr lang="ru-RU" b="0" i="0" dirty="0">
                <a:solidFill>
                  <a:srgbClr val="2F2F2F"/>
                </a:solidFill>
                <a:effectLst/>
                <a:latin typeface="YS Text"/>
              </a:rPr>
              <a:t>Когда человек попадает на сайт, он должен легко сориентироваться, быстро найти нужную информацию и сделать то, чего ждёт владелец страницы: купить товар, оставить заявку на расчёт, подписаться на рассылку или прочитать статью.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38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6DC98-572A-4B23-867F-AB77998E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2F2F2F"/>
                </a:solidFill>
                <a:effectLst/>
                <a:latin typeface="YS Text"/>
              </a:rPr>
              <a:t>Основные правила и принципы юзабилити</a:t>
            </a:r>
            <a:br>
              <a:rPr lang="ru-RU" b="1" i="0" dirty="0">
                <a:solidFill>
                  <a:srgbClr val="2F2F2F"/>
                </a:solidFill>
                <a:effectLst/>
                <a:latin typeface="YS Text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3D61CF-5B54-4BD3-A4B6-6F627626F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F2F2F"/>
                </a:solidFill>
                <a:effectLst/>
                <a:latin typeface="YS Text"/>
              </a:rPr>
              <a:t>Чтобы сайт был удобным и приводил, а не уводил клиентов, дизайнеры интерфейсов следуют правилам юзабилити сайта. Их сформулировал в 1994 году Якоб Нильсен — всемирно известный консультант по UX. Получилось 10 принципов, которые применяют дизайнеры, когда разрабатывают сайты и мобильные приложения. Принципы юзабилити Якоба Нильсена — базовое руководство для всех, кто создаёт или совершенствует продукт.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59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FA80D-E50D-42AF-AAF7-339702AF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874" y="-423831"/>
            <a:ext cx="6272491" cy="1658198"/>
          </a:xfrm>
        </p:spPr>
        <p:txBody>
          <a:bodyPr/>
          <a:lstStyle/>
          <a:p>
            <a:r>
              <a:rPr lang="ru-RU" dirty="0"/>
              <a:t>Эвристики юзабилити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6F9939-B214-4240-ACDC-4263E31189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835" y="698834"/>
            <a:ext cx="7960329" cy="589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77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EBBF2-2805-4605-BDC1-857BDCBA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-145927"/>
            <a:ext cx="10772775" cy="1658198"/>
          </a:xfrm>
        </p:spPr>
        <p:txBody>
          <a:bodyPr>
            <a:normAutofit/>
          </a:bodyPr>
          <a:lstStyle/>
          <a:p>
            <a:r>
              <a:rPr lang="ru-RU" sz="4000" b="0" i="0" dirty="0">
                <a:solidFill>
                  <a:srgbClr val="333333"/>
                </a:solidFill>
                <a:effectLst/>
                <a:latin typeface="IBM Plex Sans" panose="020B0604020202020204" pitchFamily="34" charset="0"/>
              </a:rPr>
              <a:t>Юзабилити и дизайн — это не одно и то же. </a:t>
            </a:r>
            <a:endParaRPr lang="ru-RU" sz="4000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FD1199E7-B8A1-46BC-BCB1-1DBF210B4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513009"/>
              </p:ext>
            </p:extLst>
          </p:nvPr>
        </p:nvGraphicFramePr>
        <p:xfrm>
          <a:off x="719138" y="1330045"/>
          <a:ext cx="10997733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6862">
                  <a:extLst>
                    <a:ext uri="{9D8B030D-6E8A-4147-A177-3AD203B41FA5}">
                      <a16:colId xmlns:a16="http://schemas.microsoft.com/office/drawing/2014/main" val="2512834227"/>
                    </a:ext>
                  </a:extLst>
                </a:gridCol>
                <a:gridCol w="5620871">
                  <a:extLst>
                    <a:ext uri="{9D8B030D-6E8A-4147-A177-3AD203B41FA5}">
                      <a16:colId xmlns:a16="http://schemas.microsoft.com/office/drawing/2014/main" val="945412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Это свойство системы, продукта или услуги, при наличии которого конкретный пользователь может эксплуатировать систему в определённых условиях для достижения установленных целей с необходимой результативностью, эффективностью и удовлетворённостью.</a:t>
                      </a:r>
                      <a:endParaRPr lang="ru-RU" sz="2400" dirty="0"/>
                    </a:p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Деятельность по проектированию эстетических свойств системы, продукта или услуги, а так же результат этой деятельности (например, в таких словосочетаниях, как «дизайн автомобиля»).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26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88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091F5-69B5-458F-AE8D-11D8753E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39" y="-154894"/>
            <a:ext cx="10772775" cy="1658198"/>
          </a:xfrm>
        </p:spPr>
        <p:txBody>
          <a:bodyPr/>
          <a:lstStyle/>
          <a:p>
            <a:r>
              <a:rPr lang="ru-RU" dirty="0"/>
              <a:t>Процесс проработки юзабилити сайта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A81C7AF-F54D-424A-90EC-BC90A5D91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435233"/>
              </p:ext>
            </p:extLst>
          </p:nvPr>
        </p:nvGraphicFramePr>
        <p:xfrm>
          <a:off x="676275" y="1389529"/>
          <a:ext cx="10753725" cy="4968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66A0097-87C1-41AE-AFCE-51CE0446DAA1}"/>
              </a:ext>
            </a:extLst>
          </p:cNvPr>
          <p:cNvSpPr txBox="1"/>
          <p:nvPr/>
        </p:nvSpPr>
        <p:spPr>
          <a:xfrm>
            <a:off x="878541" y="1503304"/>
            <a:ext cx="41713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Полный аудит – Формируется документ, </a:t>
            </a:r>
          </a:p>
          <a:p>
            <a:r>
              <a:rPr lang="ru-RU" dirty="0"/>
              <a:t>в котором чётко разъяснены проблемы</a:t>
            </a:r>
          </a:p>
          <a:p>
            <a:r>
              <a:rPr lang="ru-RU" dirty="0"/>
              <a:t>юзабилити сайта, предлагаются пути</a:t>
            </a:r>
          </a:p>
          <a:p>
            <a:r>
              <a:rPr lang="ru-RU" dirty="0"/>
              <a:t>их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133518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AB50F-7AAB-40F3-A8AE-65D17ECC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23EB5-2E08-4D9A-8B80-633FEE477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799809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57</TotalTime>
  <Words>282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IBM Plex Sans</vt:lpstr>
      <vt:lpstr>YS Text</vt:lpstr>
      <vt:lpstr>Метрополия</vt:lpstr>
      <vt:lpstr>Юзабилити пользовательского интерфейса</vt:lpstr>
      <vt:lpstr>Что такое юзабилити </vt:lpstr>
      <vt:lpstr>Основные правила и принципы юзабилити </vt:lpstr>
      <vt:lpstr>Эвристики юзабилити</vt:lpstr>
      <vt:lpstr>Юзабилити и дизайн — это не одно и то же. </vt:lpstr>
      <vt:lpstr>Процесс проработки юзабилити сайта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Ермолаев</dc:creator>
  <cp:lastModifiedBy>Михаил Ермолаев</cp:lastModifiedBy>
  <cp:revision>6</cp:revision>
  <dcterms:created xsi:type="dcterms:W3CDTF">2023-10-23T09:04:40Z</dcterms:created>
  <dcterms:modified xsi:type="dcterms:W3CDTF">2023-10-23T10:02:13Z</dcterms:modified>
</cp:coreProperties>
</file>